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67"/>
  </p:notesMasterIdLst>
  <p:sldIdLst>
    <p:sldId id="256" r:id="rId2"/>
    <p:sldId id="339" r:id="rId3"/>
    <p:sldId id="436" r:id="rId4"/>
    <p:sldId id="341" r:id="rId5"/>
    <p:sldId id="342" r:id="rId6"/>
    <p:sldId id="343" r:id="rId7"/>
    <p:sldId id="437" r:id="rId8"/>
    <p:sldId id="438" r:id="rId9"/>
    <p:sldId id="439" r:id="rId10"/>
    <p:sldId id="440" r:id="rId11"/>
    <p:sldId id="360" r:id="rId12"/>
    <p:sldId id="441" r:id="rId13"/>
    <p:sldId id="442" r:id="rId14"/>
    <p:sldId id="449" r:id="rId15"/>
    <p:sldId id="450" r:id="rId16"/>
    <p:sldId id="451" r:id="rId17"/>
    <p:sldId id="452" r:id="rId18"/>
    <p:sldId id="453" r:id="rId19"/>
    <p:sldId id="443" r:id="rId20"/>
    <p:sldId id="444" r:id="rId21"/>
    <p:sldId id="445" r:id="rId22"/>
    <p:sldId id="446" r:id="rId23"/>
    <p:sldId id="447" r:id="rId24"/>
    <p:sldId id="448" r:id="rId25"/>
    <p:sldId id="490" r:id="rId26"/>
    <p:sldId id="456" r:id="rId27"/>
    <p:sldId id="455" r:id="rId28"/>
    <p:sldId id="454" r:id="rId29"/>
    <p:sldId id="458" r:id="rId30"/>
    <p:sldId id="459" r:id="rId31"/>
    <p:sldId id="460" r:id="rId32"/>
    <p:sldId id="461" r:id="rId33"/>
    <p:sldId id="462" r:id="rId34"/>
    <p:sldId id="492" r:id="rId35"/>
    <p:sldId id="494" r:id="rId36"/>
    <p:sldId id="496" r:id="rId37"/>
    <p:sldId id="498" r:id="rId38"/>
    <p:sldId id="499" r:id="rId39"/>
    <p:sldId id="465" r:id="rId40"/>
    <p:sldId id="466" r:id="rId41"/>
    <p:sldId id="502" r:id="rId42"/>
    <p:sldId id="467" r:id="rId43"/>
    <p:sldId id="468" r:id="rId44"/>
    <p:sldId id="503" r:id="rId45"/>
    <p:sldId id="469" r:id="rId46"/>
    <p:sldId id="470" r:id="rId47"/>
    <p:sldId id="471" r:id="rId48"/>
    <p:sldId id="472" r:id="rId49"/>
    <p:sldId id="473" r:id="rId50"/>
    <p:sldId id="474" r:id="rId51"/>
    <p:sldId id="500" r:id="rId52"/>
    <p:sldId id="477" r:id="rId53"/>
    <p:sldId id="479" r:id="rId54"/>
    <p:sldId id="478" r:id="rId55"/>
    <p:sldId id="480" r:id="rId56"/>
    <p:sldId id="481" r:id="rId57"/>
    <p:sldId id="501" r:id="rId58"/>
    <p:sldId id="483" r:id="rId59"/>
    <p:sldId id="484" r:id="rId60"/>
    <p:sldId id="485" r:id="rId61"/>
    <p:sldId id="486" r:id="rId62"/>
    <p:sldId id="487" r:id="rId63"/>
    <p:sldId id="488" r:id="rId64"/>
    <p:sldId id="504" r:id="rId65"/>
    <p:sldId id="489" r:id="rId66"/>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FFFFFF"/>
    <a:srgbClr val="800000"/>
    <a:srgbClr val="FF6600"/>
    <a:srgbClr val="F7FCBC"/>
    <a:srgbClr val="DFFC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5" autoAdjust="0"/>
    <p:restoredTop sz="80392" autoAdjust="0"/>
  </p:normalViewPr>
  <p:slideViewPr>
    <p:cSldViewPr>
      <p:cViewPr varScale="1">
        <p:scale>
          <a:sx n="43" d="100"/>
          <a:sy n="43" d="100"/>
        </p:scale>
        <p:origin x="-114" y="-654"/>
      </p:cViewPr>
      <p:guideLst>
        <p:guide orient="horz" pos="2160"/>
        <p:guide pos="2880"/>
      </p:guideLst>
    </p:cSldViewPr>
  </p:slideViewPr>
  <p:outlineViewPr>
    <p:cViewPr>
      <p:scale>
        <a:sx n="33" d="100"/>
        <a:sy n="33" d="100"/>
      </p:scale>
      <p:origin x="0" y="21876"/>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EBAD6349-E2B5-465F-B636-F72DC29E4CEC}" type="datetimeFigureOut">
              <a:rPr lang="zh-TW" altLang="en-US"/>
              <a:pPr>
                <a:defRPr/>
              </a:pPr>
              <a:t>2015/7/22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6B1DB332-B574-490B-8D60-B641DC0D3198}" type="slidenum">
              <a:rPr lang="zh-TW" altLang="en-US"/>
              <a:pPr>
                <a:defRPr/>
              </a:pPr>
              <a:t>‹#›</a:t>
            </a:fld>
            <a:endParaRPr lang="zh-TW" altLang="en-US"/>
          </a:p>
        </p:txBody>
      </p:sp>
    </p:spTree>
    <p:extLst>
      <p:ext uri="{BB962C8B-B14F-4D97-AF65-F5344CB8AC3E}">
        <p14:creationId xmlns:p14="http://schemas.microsoft.com/office/powerpoint/2010/main" val="32717510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B1DB332-B574-490B-8D60-B641DC0D3198}" type="slidenum">
              <a:rPr lang="zh-TW" altLang="en-US" smtClean="0"/>
              <a:pPr>
                <a:defRPr/>
              </a:pPr>
              <a:t>1</a:t>
            </a:fld>
            <a:endParaRPr lang="zh-TW" altLang="en-US"/>
          </a:p>
        </p:txBody>
      </p:sp>
    </p:spTree>
    <p:extLst>
      <p:ext uri="{BB962C8B-B14F-4D97-AF65-F5344CB8AC3E}">
        <p14:creationId xmlns:p14="http://schemas.microsoft.com/office/powerpoint/2010/main" val="361359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投影片圖像版面配置區 1"/>
          <p:cNvSpPr>
            <a:spLocks noGrp="1" noRot="1" noChangeAspect="1"/>
          </p:cNvSpPr>
          <p:nvPr>
            <p:ph type="sldImg"/>
          </p:nvPr>
        </p:nvSpPr>
        <p:spPr bwMode="auto">
          <a:noFill/>
          <a:ln>
            <a:solidFill>
              <a:srgbClr val="000000"/>
            </a:solidFill>
            <a:miter lim="800000"/>
            <a:headEnd/>
            <a:tailEnd/>
          </a:ln>
        </p:spPr>
      </p:sp>
      <p:sp>
        <p:nvSpPr>
          <p:cNvPr id="8294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冬天氣溫一溜滑梯，許多女性不僅是手腳冰冷，就連子宮也深受寒氣所擾，血液循環變差，特別容易誘發惱人的經痛。對此，養身瑜珈老師打破一般人認為生理期不適合做瑜珈的迷思，推薦</a:t>
            </a:r>
            <a:r>
              <a:rPr lang="en-US" altLang="zh-TW" smtClean="0"/>
              <a:t>3</a:t>
            </a:r>
            <a:r>
              <a:rPr lang="zh-TW" altLang="en-US" smtClean="0"/>
              <a:t>招可溫暖子宮的瑜珈動作，不僅可緩解經痛不適，還能促進經血的順利代謝。</a:t>
            </a:r>
          </a:p>
        </p:txBody>
      </p:sp>
      <p:sp>
        <p:nvSpPr>
          <p:cNvPr id="8294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170A488-4545-4389-9072-79782E787FE0}" type="slidenum">
              <a:rPr lang="zh-TW" altLang="en-US"/>
              <a:pPr defTabSz="912813" fontAlgn="base">
                <a:spcBef>
                  <a:spcPct val="0"/>
                </a:spcBef>
                <a:spcAft>
                  <a:spcPct val="0"/>
                </a:spcAft>
              </a:pPr>
              <a:t>20</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投影片圖像版面配置區 1"/>
          <p:cNvSpPr>
            <a:spLocks noGrp="1" noRot="1" noChangeAspect="1"/>
          </p:cNvSpPr>
          <p:nvPr>
            <p:ph type="sldImg"/>
          </p:nvPr>
        </p:nvSpPr>
        <p:spPr bwMode="auto">
          <a:noFill/>
          <a:ln>
            <a:solidFill>
              <a:srgbClr val="000000"/>
            </a:solidFill>
            <a:miter lim="800000"/>
            <a:headEnd/>
            <a:tailEnd/>
          </a:ln>
        </p:spPr>
      </p:sp>
      <p:sp>
        <p:nvSpPr>
          <p:cNvPr id="8499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49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8FF54EF9-D682-47A9-B5EA-657585C893DF}" type="slidenum">
              <a:rPr lang="zh-TW" altLang="en-US"/>
              <a:pPr defTabSz="912813" fontAlgn="base">
                <a:spcBef>
                  <a:spcPct val="0"/>
                </a:spcBef>
                <a:spcAft>
                  <a:spcPct val="0"/>
                </a:spcAft>
              </a:pPr>
              <a:t>21</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投影片圖像版面配置區 1"/>
          <p:cNvSpPr>
            <a:spLocks noGrp="1" noRot="1" noChangeAspect="1"/>
          </p:cNvSpPr>
          <p:nvPr>
            <p:ph type="sldImg"/>
          </p:nvPr>
        </p:nvSpPr>
        <p:spPr bwMode="auto">
          <a:noFill/>
          <a:ln>
            <a:solidFill>
              <a:srgbClr val="000000"/>
            </a:solidFill>
            <a:miter lim="800000"/>
            <a:headEnd/>
            <a:tailEnd/>
          </a:ln>
        </p:spPr>
      </p:sp>
      <p:sp>
        <p:nvSpPr>
          <p:cNvPr id="8704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70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FC95D5EE-FDEC-4789-B2DE-BF6A416B9308}" type="slidenum">
              <a:rPr lang="zh-TW" altLang="en-US"/>
              <a:pPr defTabSz="912813" fontAlgn="base">
                <a:spcBef>
                  <a:spcPct val="0"/>
                </a:spcBef>
                <a:spcAft>
                  <a:spcPct val="0"/>
                </a:spcAft>
              </a:pPr>
              <a:t>22</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投影片圖像版面配置區 1"/>
          <p:cNvSpPr>
            <a:spLocks noGrp="1" noRot="1" noChangeAspect="1"/>
          </p:cNvSpPr>
          <p:nvPr>
            <p:ph type="sldImg"/>
          </p:nvPr>
        </p:nvSpPr>
        <p:spPr bwMode="auto">
          <a:noFill/>
          <a:ln>
            <a:solidFill>
              <a:srgbClr val="000000"/>
            </a:solidFill>
            <a:miter lim="800000"/>
            <a:headEnd/>
            <a:tailEnd/>
          </a:ln>
        </p:spPr>
      </p:sp>
      <p:sp>
        <p:nvSpPr>
          <p:cNvPr id="89090" name="備忘稿版面配置區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buFontTx/>
              <a:buAutoNum type="arabicPeriod"/>
            </a:pPr>
            <a:r>
              <a:rPr lang="zh-TW" altLang="en-US" smtClean="0"/>
              <a:t>原發性痛經的發生多與血氣不通暢有關，或是因為平時常吃生冷食物、體質虛寒、氣血虛弱所引起，因此疏通經脈、強肝補血、改善體質，才是標本兼治的方法。</a:t>
            </a:r>
            <a:endParaRPr lang="en-US" altLang="zh-TW" smtClean="0"/>
          </a:p>
          <a:p>
            <a:pPr marL="228600" indent="-228600">
              <a:spcBef>
                <a:spcPct val="0"/>
              </a:spcBef>
              <a:buFontTx/>
              <a:buAutoNum type="arabicPeriod"/>
            </a:pPr>
            <a:r>
              <a:rPr lang="zh-TW" altLang="en-US" smtClean="0"/>
              <a:t>可於經前一周開始按摩，有助於氣血運行，緩解痛經的症狀。每次按壓穴位約</a:t>
            </a:r>
            <a:r>
              <a:rPr lang="en-US" altLang="zh-TW" smtClean="0"/>
              <a:t>3</a:t>
            </a:r>
            <a:r>
              <a:rPr lang="zh-TW" altLang="en-US" smtClean="0"/>
              <a:t>至</a:t>
            </a:r>
            <a:r>
              <a:rPr lang="en-US" altLang="zh-TW" smtClean="0"/>
              <a:t>5</a:t>
            </a:r>
            <a:r>
              <a:rPr lang="zh-TW" altLang="en-US" smtClean="0"/>
              <a:t>分鐘，以有痠脹感為度，早晚各一回，可視臨床疼痛程度增加按摩頻率。</a:t>
            </a:r>
          </a:p>
        </p:txBody>
      </p:sp>
      <p:sp>
        <p:nvSpPr>
          <p:cNvPr id="8909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087F9096-E900-42F9-A98B-7636EE42B86E}" type="slidenum">
              <a:rPr lang="zh-TW" altLang="en-US"/>
              <a:pPr defTabSz="912813" fontAlgn="base">
                <a:spcBef>
                  <a:spcPct val="0"/>
                </a:spcBef>
                <a:spcAft>
                  <a:spcPct val="0"/>
                </a:spcAft>
              </a:pPr>
              <a:t>23</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34F59550-D200-4DA6-874B-83391DC435CD}" type="slidenum">
              <a:rPr lang="zh-TW" altLang="en-US"/>
              <a:pPr defTabSz="912813" fontAlgn="base">
                <a:spcBef>
                  <a:spcPct val="0"/>
                </a:spcBef>
                <a:spcAft>
                  <a:spcPct val="0"/>
                </a:spcAft>
              </a:pPr>
              <a:t>24</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投影片圖像版面配置區 1"/>
          <p:cNvSpPr>
            <a:spLocks noGrp="1" noRot="1" noChangeAspect="1"/>
          </p:cNvSpPr>
          <p:nvPr>
            <p:ph type="sldImg"/>
          </p:nvPr>
        </p:nvSpPr>
        <p:spPr bwMode="auto">
          <a:noFill/>
          <a:ln>
            <a:solidFill>
              <a:srgbClr val="000000"/>
            </a:solidFill>
            <a:miter lim="800000"/>
            <a:headEnd/>
            <a:tailEnd/>
          </a:ln>
        </p:spPr>
      </p:sp>
      <p:sp>
        <p:nvSpPr>
          <p:cNvPr id="9728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9728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31135EAF-EDCD-4683-84D7-6233C487F2FD}" type="slidenum">
              <a:rPr lang="zh-TW" altLang="en-US"/>
              <a:pPr defTabSz="912813" fontAlgn="base">
                <a:spcBef>
                  <a:spcPct val="0"/>
                </a:spcBef>
                <a:spcAft>
                  <a:spcPct val="0"/>
                </a:spcAft>
              </a:pPr>
              <a:t>26</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投影片圖像版面配置區 1"/>
          <p:cNvSpPr>
            <a:spLocks noGrp="1" noRot="1" noChangeAspect="1"/>
          </p:cNvSpPr>
          <p:nvPr>
            <p:ph type="sldImg"/>
          </p:nvPr>
        </p:nvSpPr>
        <p:spPr bwMode="auto">
          <a:noFill/>
          <a:ln>
            <a:solidFill>
              <a:srgbClr val="000000"/>
            </a:solidFill>
            <a:miter lim="800000"/>
            <a:headEnd/>
            <a:tailEnd/>
          </a:ln>
        </p:spPr>
      </p:sp>
      <p:sp>
        <p:nvSpPr>
          <p:cNvPr id="9523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zh-TW" sz="800" smtClean="0">
                <a:ea typeface="標楷體" pitchFamily="65" charset="-120"/>
              </a:rPr>
              <a:t>一樣是用來治療中度的痛經，輕微的抑制前列腺素。效果還是沒有</a:t>
            </a:r>
            <a:r>
              <a:rPr lang="zh-TW" altLang="en-US" sz="800" smtClean="0">
                <a:ea typeface="標楷體" pitchFamily="65" charset="-120"/>
              </a:rPr>
              <a:t>非水楊酸</a:t>
            </a:r>
            <a:r>
              <a:rPr lang="en-US" altLang="zh-TW" sz="800" smtClean="0">
                <a:ea typeface="標楷體" pitchFamily="65" charset="-120"/>
              </a:rPr>
              <a:t>NSAIDs</a:t>
            </a:r>
            <a:r>
              <a:rPr lang="zh-TW" altLang="zh-TW" sz="800" smtClean="0">
                <a:ea typeface="標楷體" pitchFamily="65" charset="-120"/>
              </a:rPr>
              <a:t>好</a:t>
            </a:r>
            <a:endParaRPr lang="en-US" altLang="zh-TW" sz="800" smtClean="0">
              <a:ea typeface="標楷體" pitchFamily="65" charset="-120"/>
            </a:endParaRPr>
          </a:p>
          <a:p>
            <a:pPr>
              <a:spcBef>
                <a:spcPct val="0"/>
              </a:spcBef>
            </a:pPr>
            <a:endParaRPr lang="zh-TW" altLang="en-US" smtClean="0"/>
          </a:p>
        </p:txBody>
      </p:sp>
      <p:sp>
        <p:nvSpPr>
          <p:cNvPr id="952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EF55B71-EAFF-4F73-9D9E-5FD3A6B75243}" type="slidenum">
              <a:rPr lang="zh-TW" altLang="en-US"/>
              <a:pPr defTabSz="912813" fontAlgn="base">
                <a:spcBef>
                  <a:spcPct val="0"/>
                </a:spcBef>
                <a:spcAft>
                  <a:spcPct val="0"/>
                </a:spcAft>
              </a:pPr>
              <a:t>27</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p:cNvSpPr>
          <p:nvPr>
            <p:ph type="sldImg"/>
          </p:nvPr>
        </p:nvSpPr>
        <p:spPr bwMode="auto">
          <a:noFill/>
          <a:ln>
            <a:solidFill>
              <a:srgbClr val="000000"/>
            </a:solidFill>
            <a:miter lim="800000"/>
            <a:headEnd/>
            <a:tailEnd/>
          </a:ln>
        </p:spPr>
      </p:sp>
      <p:sp>
        <p:nvSpPr>
          <p:cNvPr id="9318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zh-TW" sz="800" smtClean="0">
                <a:ea typeface="標楷體" pitchFamily="65" charset="-120"/>
              </a:rPr>
              <a:t>足以治療中度的經痛，在低劑量時，只對前列腺素有些微影響，並適度的治療減緩經痛的症狀。會使月經更加順暢</a:t>
            </a:r>
            <a:r>
              <a:rPr lang="zh-TW" altLang="en-US" sz="800" smtClean="0">
                <a:ea typeface="標楷體" pitchFamily="65" charset="-120"/>
              </a:rPr>
              <a:t>。</a:t>
            </a:r>
            <a:endParaRPr lang="zh-TW" altLang="zh-TW" sz="800" smtClean="0">
              <a:ea typeface="標楷體" pitchFamily="65" charset="-120"/>
            </a:endParaRPr>
          </a:p>
          <a:p>
            <a:pPr>
              <a:spcBef>
                <a:spcPct val="0"/>
              </a:spcBef>
            </a:pPr>
            <a:endParaRPr lang="zh-TW" altLang="en-US" smtClean="0"/>
          </a:p>
        </p:txBody>
      </p:sp>
      <p:sp>
        <p:nvSpPr>
          <p:cNvPr id="931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85635D4-419C-4887-85B0-408C813A2D11}" type="slidenum">
              <a:rPr lang="zh-TW" altLang="en-US"/>
              <a:pPr defTabSz="912813" fontAlgn="base">
                <a:spcBef>
                  <a:spcPct val="0"/>
                </a:spcBef>
                <a:spcAft>
                  <a:spcPct val="0"/>
                </a:spcAft>
              </a:pPr>
              <a:t>28</a:t>
            </a:fld>
            <a:endParaRPr lang="en-US"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投影片圖像版面配置區 1"/>
          <p:cNvSpPr>
            <a:spLocks noGrp="1" noRot="1" noChangeAspect="1"/>
          </p:cNvSpPr>
          <p:nvPr>
            <p:ph type="sldImg"/>
          </p:nvPr>
        </p:nvSpPr>
        <p:spPr bwMode="auto">
          <a:noFill/>
          <a:ln>
            <a:solidFill>
              <a:srgbClr val="000000"/>
            </a:solidFill>
            <a:miter lim="800000"/>
            <a:headEnd/>
            <a:tailEnd/>
          </a:ln>
        </p:spPr>
      </p:sp>
      <p:sp>
        <p:nvSpPr>
          <p:cNvPr id="10137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137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0DA8E682-2B6B-4EEC-AAFF-CA3E9CFBD1A7}" type="slidenum">
              <a:rPr lang="zh-TW" altLang="en-US"/>
              <a:pPr defTabSz="912813" fontAlgn="base">
                <a:spcBef>
                  <a:spcPct val="0"/>
                </a:spcBef>
                <a:spcAft>
                  <a:spcPct val="0"/>
                </a:spcAft>
              </a:pPr>
              <a:t>29</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投影片圖像版面配置區 1"/>
          <p:cNvSpPr>
            <a:spLocks noGrp="1" noRot="1" noChangeAspect="1"/>
          </p:cNvSpPr>
          <p:nvPr>
            <p:ph type="sldImg"/>
          </p:nvPr>
        </p:nvSpPr>
        <p:spPr bwMode="auto">
          <a:noFill/>
          <a:ln>
            <a:solidFill>
              <a:srgbClr val="000000"/>
            </a:solidFill>
            <a:miter lim="800000"/>
            <a:headEnd/>
            <a:tailEnd/>
          </a:ln>
        </p:spPr>
      </p:sp>
      <p:sp>
        <p:nvSpPr>
          <p:cNvPr id="10342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34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12E46824-E130-44B1-8DF0-E55F8C1DF06C}" type="slidenum">
              <a:rPr lang="zh-TW" altLang="en-US"/>
              <a:pPr defTabSz="912813" fontAlgn="base">
                <a:spcBef>
                  <a:spcPct val="0"/>
                </a:spcBef>
                <a:spcAft>
                  <a:spcPct val="0"/>
                </a:spcAft>
              </a:pPr>
              <a:t>30</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投影片圖像版面配置區 1"/>
          <p:cNvSpPr>
            <a:spLocks noGrp="1" noRot="1" noChangeAspect="1"/>
          </p:cNvSpPr>
          <p:nvPr>
            <p:ph type="sldImg"/>
          </p:nvPr>
        </p:nvSpPr>
        <p:spPr bwMode="auto">
          <a:noFill/>
          <a:ln>
            <a:solidFill>
              <a:srgbClr val="000000"/>
            </a:solidFill>
            <a:miter lim="800000"/>
            <a:headEnd/>
            <a:tailEnd/>
          </a:ln>
        </p:spPr>
      </p:sp>
      <p:sp>
        <p:nvSpPr>
          <p:cNvPr id="6246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可能與此三種因素相關</a:t>
            </a:r>
          </a:p>
        </p:txBody>
      </p:sp>
      <p:sp>
        <p:nvSpPr>
          <p:cNvPr id="6246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08AF41A0-4B94-4D0C-A46F-FD95142285C7}" type="slidenum">
              <a:rPr lang="zh-TW" altLang="en-US"/>
              <a:pPr defTabSz="912813" fontAlgn="base">
                <a:spcBef>
                  <a:spcPct val="0"/>
                </a:spcBef>
                <a:spcAft>
                  <a:spcPct val="0"/>
                </a:spcAft>
              </a:pPr>
              <a:t>10</a:t>
            </a:fld>
            <a:endParaRPr lang="en-US"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投影片圖像版面配置區 1"/>
          <p:cNvSpPr>
            <a:spLocks noGrp="1" noRot="1" noChangeAspect="1"/>
          </p:cNvSpPr>
          <p:nvPr>
            <p:ph type="sldImg"/>
          </p:nvPr>
        </p:nvSpPr>
        <p:spPr bwMode="auto">
          <a:noFill/>
          <a:ln>
            <a:solidFill>
              <a:srgbClr val="000000"/>
            </a:solidFill>
            <a:miter lim="800000"/>
            <a:headEnd/>
            <a:tailEnd/>
          </a:ln>
        </p:spPr>
      </p:sp>
      <p:sp>
        <p:nvSpPr>
          <p:cNvPr id="10547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547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0A664DD4-0F4A-49A6-BE51-F4CEA4E871CA}" type="slidenum">
              <a:rPr lang="zh-TW" altLang="en-US"/>
              <a:pPr defTabSz="912813" fontAlgn="base">
                <a:spcBef>
                  <a:spcPct val="0"/>
                </a:spcBef>
                <a:spcAft>
                  <a:spcPct val="0"/>
                </a:spcAft>
              </a:pPr>
              <a:t>31</a:t>
            </a:fld>
            <a:endParaRPr lang="en-US"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投影片圖像版面配置區 1"/>
          <p:cNvSpPr>
            <a:spLocks noGrp="1" noRot="1" noChangeAspect="1"/>
          </p:cNvSpPr>
          <p:nvPr>
            <p:ph type="sldImg"/>
          </p:nvPr>
        </p:nvSpPr>
        <p:spPr bwMode="auto">
          <a:noFill/>
          <a:ln>
            <a:solidFill>
              <a:srgbClr val="000000"/>
            </a:solidFill>
            <a:miter lim="800000"/>
            <a:headEnd/>
            <a:tailEnd/>
          </a:ln>
        </p:spPr>
      </p:sp>
      <p:sp>
        <p:nvSpPr>
          <p:cNvPr id="10752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0752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56AB7777-614F-4EA8-A42B-5A2F50E50F25}" type="slidenum">
              <a:rPr lang="zh-TW" altLang="en-US"/>
              <a:pPr defTabSz="912813" fontAlgn="base">
                <a:spcBef>
                  <a:spcPct val="0"/>
                </a:spcBef>
                <a:spcAft>
                  <a:spcPct val="0"/>
                </a:spcAft>
              </a:pPr>
              <a:t>32</a:t>
            </a:fld>
            <a:endParaRPr lang="en-US"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投影片圖像版面配置區 1"/>
          <p:cNvSpPr>
            <a:spLocks noGrp="1" noRot="1" noChangeAspect="1"/>
          </p:cNvSpPr>
          <p:nvPr>
            <p:ph type="sldImg"/>
          </p:nvPr>
        </p:nvSpPr>
        <p:spPr bwMode="auto">
          <a:noFill/>
          <a:ln>
            <a:solidFill>
              <a:srgbClr val="000000"/>
            </a:solidFill>
            <a:miter lim="800000"/>
            <a:headEnd/>
            <a:tailEnd/>
          </a:ln>
        </p:spPr>
      </p:sp>
      <p:sp>
        <p:nvSpPr>
          <p:cNvPr id="10957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smtClean="0"/>
          </a:p>
        </p:txBody>
      </p:sp>
      <p:sp>
        <p:nvSpPr>
          <p:cNvPr id="10957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C0805F3-1BBA-4FCB-A43C-6E3D40E5C28A}" type="slidenum">
              <a:rPr lang="zh-TW" altLang="en-US"/>
              <a:pPr defTabSz="912813" fontAlgn="base">
                <a:spcBef>
                  <a:spcPct val="0"/>
                </a:spcBef>
                <a:spcAft>
                  <a:spcPct val="0"/>
                </a:spcAft>
              </a:pPr>
              <a:t>33</a:t>
            </a:fld>
            <a:endParaRPr lang="en-US"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投影片圖像版面配置區 1"/>
          <p:cNvSpPr>
            <a:spLocks noGrp="1" noRot="1" noChangeAspec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normAutofit fontScale="70000" lnSpcReduction="20000"/>
          </a:bodyPr>
          <a:lstStyle/>
          <a:p>
            <a:pPr marL="228600" indent="-228600" defTabSz="914321" fontAlgn="auto">
              <a:spcBef>
                <a:spcPts val="0"/>
              </a:spcBef>
              <a:spcAft>
                <a:spcPts val="0"/>
              </a:spcAft>
              <a:buFontTx/>
              <a:buAutoNum type="arabicPeriod"/>
              <a:defRPr/>
            </a:pPr>
            <a:r>
              <a:rPr lang="zh-TW" altLang="en-US" dirty="0" smtClean="0"/>
              <a:t>具有週期性，可以和其他情緒疾病區分。</a:t>
            </a:r>
            <a:endParaRPr lang="en-US" altLang="zh-TW" dirty="0" smtClean="0"/>
          </a:p>
          <a:p>
            <a:pPr marL="228600" indent="-228600" defTabSz="914321" fontAlgn="auto">
              <a:spcBef>
                <a:spcPts val="0"/>
              </a:spcBef>
              <a:spcAft>
                <a:spcPts val="0"/>
              </a:spcAft>
              <a:buFontTx/>
              <a:buAutoNum type="arabicPeriod"/>
              <a:defRPr/>
            </a:pPr>
            <a:r>
              <a:rPr lang="zh-TW" altLang="en-US" dirty="0" smtClean="0"/>
              <a:t>會出現生理及情緒症狀</a:t>
            </a:r>
            <a:endParaRPr lang="en-US" altLang="zh-TW" dirty="0" smtClean="0"/>
          </a:p>
          <a:p>
            <a:pPr marL="228600" indent="-228600" defTabSz="914321" fontAlgn="auto">
              <a:spcBef>
                <a:spcPts val="0"/>
              </a:spcBef>
              <a:spcAft>
                <a:spcPts val="0"/>
              </a:spcAft>
              <a:buFontTx/>
              <a:buAutoNum type="arabicPeriod"/>
              <a:defRPr/>
            </a:pPr>
            <a:r>
              <a:rPr lang="zh-TW" altLang="en-US" dirty="0" smtClean="0"/>
              <a:t>約在月經的前一周</a:t>
            </a:r>
            <a:r>
              <a:rPr lang="en-US" altLang="zh-TW" dirty="0" smtClean="0"/>
              <a:t>(</a:t>
            </a:r>
            <a:r>
              <a:rPr lang="zh-TW" altLang="en-US" dirty="0" smtClean="0"/>
              <a:t>也就是黃體期</a:t>
            </a:r>
            <a:r>
              <a:rPr lang="en-US" altLang="zh-TW" dirty="0" smtClean="0"/>
              <a:t>)</a:t>
            </a:r>
            <a:r>
              <a:rPr lang="zh-TW" altLang="en-US" dirty="0" smtClean="0"/>
              <a:t>開始，在月經來潮前一天或當天最嚴重，症狀在一個禮拜內自行減緩並消失。</a:t>
            </a:r>
            <a:endParaRPr lang="en-US" altLang="zh-TW" dirty="0" smtClean="0"/>
          </a:p>
          <a:p>
            <a:pPr marL="228600" indent="-228600" defTabSz="914321" fontAlgn="auto">
              <a:spcBef>
                <a:spcPts val="0"/>
              </a:spcBef>
              <a:spcAft>
                <a:spcPts val="0"/>
              </a:spcAft>
              <a:buFontTx/>
              <a:buAutoNum type="arabicPeriod"/>
              <a:defRPr/>
            </a:pPr>
            <a:endParaRPr lang="en-US" altLang="zh-TW" dirty="0" smtClean="0"/>
          </a:p>
          <a:p>
            <a:pPr marL="228600" indent="-228600" defTabSz="914321" fontAlgn="auto">
              <a:spcBef>
                <a:spcPts val="0"/>
              </a:spcBef>
              <a:spcAft>
                <a:spcPts val="0"/>
              </a:spcAft>
              <a:buFontTx/>
              <a:buAutoNum type="arabicPeriod"/>
              <a:defRPr/>
            </a:pPr>
            <a:r>
              <a:rPr lang="zh-TW" altLang="en-US" dirty="0" smtClean="0"/>
              <a:t>第一次月經來潮時，有幾年的症狀較嚴重，隨著年紀增長症狀會減緩，停經後消失。</a:t>
            </a:r>
            <a:endParaRPr lang="en-US" altLang="zh-TW" dirty="0" smtClean="0"/>
          </a:p>
          <a:p>
            <a:pPr marL="228600" indent="-228600" defTabSz="914321" fontAlgn="auto">
              <a:spcBef>
                <a:spcPts val="0"/>
              </a:spcBef>
              <a:spcAft>
                <a:spcPts val="0"/>
              </a:spcAft>
              <a:buFontTx/>
              <a:buAutoNum type="arabicPeriod"/>
              <a:defRPr/>
            </a:pPr>
            <a:r>
              <a:rPr lang="zh-TW" altLang="en-US" dirty="0" smtClean="0"/>
              <a:t>只發生於有</a:t>
            </a:r>
            <a:r>
              <a:rPr lang="zh-TW" altLang="en-US" b="1" dirty="0" smtClean="0"/>
              <a:t>月經週期</a:t>
            </a:r>
            <a:r>
              <a:rPr lang="zh-TW" altLang="en-US" dirty="0" smtClean="0"/>
              <a:t>的女性</a:t>
            </a:r>
            <a:r>
              <a:rPr lang="en-US" altLang="zh-TW" dirty="0" smtClean="0"/>
              <a:t>(</a:t>
            </a:r>
            <a:r>
              <a:rPr lang="zh-TW" altLang="en-US" dirty="0" smtClean="0"/>
              <a:t>會排卵</a:t>
            </a:r>
            <a:r>
              <a:rPr lang="en-US" altLang="zh-TW" dirty="0" smtClean="0"/>
              <a:t>)</a:t>
            </a:r>
            <a:r>
              <a:rPr lang="zh-TW" altLang="en-US" dirty="0" smtClean="0"/>
              <a:t>，像是懷孕、哺乳及更年期婦女則不會發生。</a:t>
            </a:r>
            <a:endParaRPr lang="en-US" altLang="zh-TW" dirty="0" smtClean="0"/>
          </a:p>
          <a:p>
            <a:pPr marL="228600" indent="-228600" defTabSz="914321" fontAlgn="auto">
              <a:spcBef>
                <a:spcPts val="0"/>
              </a:spcBef>
              <a:spcAft>
                <a:spcPts val="0"/>
              </a:spcAft>
              <a:buFontTx/>
              <a:buAutoNum type="arabicPeriod"/>
              <a:defRPr/>
            </a:pPr>
            <a:endParaRPr lang="en-US" altLang="zh-TW" dirty="0" smtClean="0"/>
          </a:p>
          <a:p>
            <a:pPr marL="228600" indent="-228600" defTabSz="914321" fontAlgn="auto">
              <a:spcBef>
                <a:spcPts val="0"/>
              </a:spcBef>
              <a:spcAft>
                <a:spcPts val="0"/>
              </a:spcAft>
              <a:buFontTx/>
              <a:buAutoNum type="arabicPeriod"/>
              <a:defRPr/>
            </a:pPr>
            <a:r>
              <a:rPr lang="zh-TW" altLang="en-US" dirty="0" smtClean="0"/>
              <a:t>更嚴重→經前不悅症</a:t>
            </a:r>
            <a:endParaRPr lang="en-US" altLang="zh-TW" dirty="0" smtClean="0"/>
          </a:p>
          <a:p>
            <a:pPr marL="228600" indent="-228600" defTabSz="914321" fontAlgn="auto">
              <a:spcBef>
                <a:spcPts val="0"/>
              </a:spcBef>
              <a:spcAft>
                <a:spcPts val="0"/>
              </a:spcAft>
              <a:buFontTx/>
              <a:buAutoNum type="arabicPeriod"/>
              <a:defRPr/>
            </a:pPr>
            <a:r>
              <a:rPr lang="zh-TW" altLang="en-US" dirty="0" smtClean="0"/>
              <a:t>症狀和 </a:t>
            </a:r>
            <a:r>
              <a:rPr lang="en-US" altLang="zh-TW" dirty="0" smtClean="0"/>
              <a:t>PMS </a:t>
            </a:r>
            <a:r>
              <a:rPr lang="zh-TW" altLang="en-US" dirty="0" smtClean="0"/>
              <a:t>相似，但足以影響人際關係與日常工作</a:t>
            </a:r>
            <a:endParaRPr lang="en-US" altLang="zh-TW" dirty="0" smtClean="0"/>
          </a:p>
          <a:p>
            <a:pPr marL="228600" indent="-228600" defTabSz="914321" fontAlgn="auto">
              <a:spcBef>
                <a:spcPts val="0"/>
              </a:spcBef>
              <a:spcAft>
                <a:spcPts val="0"/>
              </a:spcAft>
              <a:buFontTx/>
              <a:buAutoNum type="arabicPeriod"/>
              <a:defRPr/>
            </a:pPr>
            <a:r>
              <a:rPr lang="zh-TW" altLang="en-US" dirty="0" smtClean="0"/>
              <a:t>確立診斷前須先釐清是否是其他精神疾病病情的惡化</a:t>
            </a:r>
            <a:r>
              <a:rPr lang="en-US" altLang="zh-TW" dirty="0" smtClean="0"/>
              <a:t>(EX</a:t>
            </a:r>
            <a:r>
              <a:rPr lang="zh-TW" altLang="en-US" dirty="0" smtClean="0"/>
              <a:t>憂鬱症、恐慌症</a:t>
            </a:r>
            <a:r>
              <a:rPr lang="en-US" altLang="zh-TW" dirty="0" smtClean="0"/>
              <a:t>…)</a:t>
            </a:r>
          </a:p>
          <a:p>
            <a:pPr marL="228600" indent="-228600" defTabSz="914321" fontAlgn="auto">
              <a:spcBef>
                <a:spcPts val="0"/>
              </a:spcBef>
              <a:spcAft>
                <a:spcPts val="0"/>
              </a:spcAft>
              <a:buFontTx/>
              <a:buAutoNum type="arabicPeriod"/>
              <a:defRPr/>
            </a:pPr>
            <a:endParaRPr lang="en-US" altLang="zh-TW" dirty="0" smtClean="0"/>
          </a:p>
          <a:p>
            <a:pPr marL="228600" indent="-228600" defTabSz="914321" fontAlgn="auto">
              <a:spcBef>
                <a:spcPts val="0"/>
              </a:spcBef>
              <a:spcAft>
                <a:spcPts val="0"/>
              </a:spcAft>
              <a:buFontTx/>
              <a:buAutoNum type="arabicPeriod"/>
              <a:defRPr/>
            </a:pPr>
            <a:endParaRPr lang="en-US" altLang="zh-TW" dirty="0" smtClean="0"/>
          </a:p>
          <a:p>
            <a:pPr marL="342871" lvl="1" indent="-342871" defTabSz="914321" fontAlgn="auto">
              <a:lnSpc>
                <a:spcPct val="150000"/>
              </a:lnSpc>
              <a:spcBef>
                <a:spcPts val="0"/>
              </a:spcBef>
              <a:spcAft>
                <a:spcPts val="0"/>
              </a:spcAft>
              <a:defRPr/>
            </a:pPr>
            <a:r>
              <a:rPr lang="zh-TW" altLang="en-US" sz="2200" dirty="0" smtClean="0">
                <a:solidFill>
                  <a:schemeClr val="tx2"/>
                </a:solidFill>
                <a:latin typeface="+mj-ea"/>
              </a:rPr>
              <a:t>至少須包含生理症狀與情緒症狀各一項。</a:t>
            </a:r>
            <a:endParaRPr lang="en-US" altLang="zh-TW" sz="2200" dirty="0" smtClean="0">
              <a:solidFill>
                <a:schemeClr val="tx2"/>
              </a:solidFill>
              <a:latin typeface="+mj-ea"/>
            </a:endParaRPr>
          </a:p>
          <a:p>
            <a:pPr marL="342871" lvl="1" indent="-342871" defTabSz="914321" fontAlgn="auto">
              <a:lnSpc>
                <a:spcPct val="150000"/>
              </a:lnSpc>
              <a:spcBef>
                <a:spcPts val="0"/>
              </a:spcBef>
              <a:spcAft>
                <a:spcPts val="0"/>
              </a:spcAft>
              <a:defRPr/>
            </a:pPr>
            <a:r>
              <a:rPr lang="zh-TW" altLang="en-US" sz="2200" b="1" dirty="0" smtClean="0">
                <a:solidFill>
                  <a:schemeClr val="accent2"/>
                </a:solidFill>
                <a:latin typeface="+mj-ea"/>
              </a:rPr>
              <a:t>過去至少有三個以上的經期出現症狀。</a:t>
            </a:r>
            <a:endParaRPr lang="en-US" altLang="zh-TW" sz="2200" dirty="0" smtClean="0">
              <a:solidFill>
                <a:schemeClr val="tx2"/>
              </a:solidFill>
              <a:latin typeface="+mj-ea"/>
            </a:endParaRPr>
          </a:p>
          <a:p>
            <a:pPr marL="342871" lvl="1" indent="-342871" defTabSz="914321" fontAlgn="auto">
              <a:lnSpc>
                <a:spcPct val="150000"/>
              </a:lnSpc>
              <a:spcBef>
                <a:spcPts val="0"/>
              </a:spcBef>
              <a:spcAft>
                <a:spcPts val="0"/>
              </a:spcAft>
              <a:defRPr/>
            </a:pPr>
            <a:r>
              <a:rPr lang="zh-TW" altLang="en-US" sz="2200" dirty="0" smtClean="0">
                <a:solidFill>
                  <a:schemeClr val="tx2"/>
                </a:solidFill>
                <a:latin typeface="+mj-ea"/>
              </a:rPr>
              <a:t>出現時間在經期開始五天前，經期開始後四天內改善，到經期第十三天都未再出現。</a:t>
            </a:r>
            <a:endParaRPr lang="en-US" altLang="zh-TW" sz="2200" dirty="0" smtClean="0">
              <a:solidFill>
                <a:schemeClr val="tx2"/>
              </a:solidFill>
              <a:latin typeface="+mj-ea"/>
            </a:endParaRPr>
          </a:p>
          <a:p>
            <a:pPr marL="342871" lvl="1" indent="-342871" defTabSz="914321" fontAlgn="auto">
              <a:lnSpc>
                <a:spcPct val="150000"/>
              </a:lnSpc>
              <a:spcBef>
                <a:spcPts val="0"/>
              </a:spcBef>
              <a:spcAft>
                <a:spcPts val="0"/>
              </a:spcAft>
              <a:defRPr/>
            </a:pPr>
            <a:r>
              <a:rPr lang="zh-TW" altLang="en-US" sz="2200" dirty="0" smtClean="0">
                <a:solidFill>
                  <a:schemeClr val="tx2"/>
                </a:solidFill>
                <a:latin typeface="+mj-ea"/>
              </a:rPr>
              <a:t>病人沒有因為接受任何治療、服用藥物、荷爾蒙或飲酒而導致上述症狀。</a:t>
            </a:r>
            <a:endParaRPr lang="en-US" altLang="zh-TW" sz="2200" dirty="0" smtClean="0">
              <a:solidFill>
                <a:schemeClr val="tx2"/>
              </a:solidFill>
              <a:latin typeface="+mj-ea"/>
            </a:endParaRPr>
          </a:p>
          <a:p>
            <a:pPr marL="342871" lvl="1" indent="-342871" defTabSz="914321" fontAlgn="auto">
              <a:lnSpc>
                <a:spcPct val="150000"/>
              </a:lnSpc>
              <a:spcBef>
                <a:spcPts val="0"/>
              </a:spcBef>
              <a:spcAft>
                <a:spcPts val="0"/>
              </a:spcAft>
              <a:defRPr/>
            </a:pPr>
            <a:r>
              <a:rPr lang="zh-TW" altLang="en-US" sz="2200" b="1" dirty="0" smtClean="0">
                <a:solidFill>
                  <a:schemeClr val="accent2"/>
                </a:solidFill>
                <a:latin typeface="+mj-ea"/>
              </a:rPr>
              <a:t>有症狀的經期之後，又有連續兩個經期持續出現症狀。</a:t>
            </a:r>
            <a:endParaRPr lang="en-US" altLang="zh-TW" sz="2200" b="1" dirty="0" smtClean="0">
              <a:solidFill>
                <a:schemeClr val="accent2"/>
              </a:solidFill>
              <a:latin typeface="+mj-ea"/>
            </a:endParaRPr>
          </a:p>
          <a:p>
            <a:pPr marL="342871" lvl="1" indent="-342871" defTabSz="914321" fontAlgn="auto">
              <a:lnSpc>
                <a:spcPct val="150000"/>
              </a:lnSpc>
              <a:spcBef>
                <a:spcPts val="0"/>
              </a:spcBef>
              <a:spcAft>
                <a:spcPts val="0"/>
              </a:spcAft>
              <a:defRPr/>
            </a:pPr>
            <a:r>
              <a:rPr lang="zh-TW" altLang="en-US" sz="2200" dirty="0" smtClean="0">
                <a:solidFill>
                  <a:schemeClr val="tx2"/>
                </a:solidFill>
                <a:latin typeface="+mj-ea"/>
              </a:rPr>
              <a:t>病人的社會或經濟表現明顯地受到以上症狀影響。</a:t>
            </a:r>
            <a:endParaRPr lang="en-US" altLang="zh-TW" sz="2200" dirty="0" smtClean="0">
              <a:solidFill>
                <a:schemeClr val="tx2"/>
              </a:solidFill>
              <a:latin typeface="+mj-ea"/>
            </a:endParaRPr>
          </a:p>
          <a:p>
            <a:pPr marL="228600" indent="-228600" defTabSz="914321" fontAlgn="auto">
              <a:spcBef>
                <a:spcPts val="0"/>
              </a:spcBef>
              <a:spcAft>
                <a:spcPts val="0"/>
              </a:spcAft>
              <a:buFontTx/>
              <a:buAutoNum type="arabicPeriod"/>
              <a:defRPr/>
            </a:pPr>
            <a:endParaRPr lang="zh-TW" altLang="en-US" dirty="0" smtClean="0"/>
          </a:p>
          <a:p>
            <a:pPr marL="228600" indent="-228600" defTabSz="914321" fontAlgn="auto">
              <a:spcBef>
                <a:spcPts val="0"/>
              </a:spcBef>
              <a:spcAft>
                <a:spcPts val="0"/>
              </a:spcAft>
              <a:buFontTx/>
              <a:buAutoNum type="arabicPeriod"/>
              <a:defRPr/>
            </a:pPr>
            <a:endParaRPr lang="en-US" altLang="zh-TW" dirty="0" smtClean="0"/>
          </a:p>
          <a:p>
            <a:pPr marL="228600" indent="-228600" defTabSz="914321" fontAlgn="auto">
              <a:spcBef>
                <a:spcPts val="0"/>
              </a:spcBef>
              <a:spcAft>
                <a:spcPts val="0"/>
              </a:spcAft>
              <a:defRPr/>
            </a:pPr>
            <a:endParaRPr lang="zh-TW" altLang="en-US" dirty="0"/>
          </a:p>
        </p:txBody>
      </p:sp>
      <p:sp>
        <p:nvSpPr>
          <p:cNvPr id="11571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B62A3CC-7DA8-44BF-B47A-08657E27B9C3}" type="slidenum">
              <a:rPr lang="zh-TW" altLang="en-US"/>
              <a:pPr defTabSz="912813" fontAlgn="base">
                <a:spcBef>
                  <a:spcPct val="0"/>
                </a:spcBef>
                <a:spcAft>
                  <a:spcPct val="0"/>
                </a:spcAft>
              </a:pPr>
              <a:t>39</a:t>
            </a:fld>
            <a:endParaRPr lang="en-US"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投影片圖像版面配置區 1"/>
          <p:cNvSpPr>
            <a:spLocks noGrp="1" noRot="1" noChangeAspect="1"/>
          </p:cNvSpPr>
          <p:nvPr>
            <p:ph type="sldImg"/>
          </p:nvPr>
        </p:nvSpPr>
        <p:spPr bwMode="auto">
          <a:noFill/>
          <a:ln>
            <a:solidFill>
              <a:srgbClr val="000000"/>
            </a:solidFill>
            <a:miter lim="800000"/>
            <a:headEnd/>
            <a:tailEnd/>
          </a:ln>
        </p:spPr>
      </p:sp>
      <p:sp>
        <p:nvSpPr>
          <p:cNvPr id="117762" name="備忘稿版面配置區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buFontTx/>
              <a:buAutoNum type="arabicPeriod"/>
            </a:pPr>
            <a:r>
              <a:rPr lang="zh-TW" altLang="en-US" smtClean="0"/>
              <a:t>實際致病確切原因仍不明</a:t>
            </a:r>
            <a:endParaRPr lang="en-US" altLang="zh-TW" smtClean="0"/>
          </a:p>
          <a:p>
            <a:pPr marL="228600" indent="-228600">
              <a:spcBef>
                <a:spcPct val="0"/>
              </a:spcBef>
              <a:buFontTx/>
              <a:buAutoNum type="arabicPeriod"/>
            </a:pPr>
            <a:r>
              <a:rPr lang="zh-TW" altLang="en-US" smtClean="0"/>
              <a:t>目前認為可能為月經週期間動情素與黃體素的消長導致一些神經傳遞物質濃度的改變</a:t>
            </a:r>
            <a:r>
              <a:rPr lang="en-US" altLang="zh-TW" smtClean="0"/>
              <a:t/>
            </a:r>
            <a:br>
              <a:rPr lang="en-US" altLang="zh-TW" smtClean="0"/>
            </a:br>
            <a:r>
              <a:rPr lang="en-US" altLang="zh-TW" smtClean="0"/>
              <a:t>EX </a:t>
            </a:r>
            <a:r>
              <a:rPr lang="zh-TW" altLang="en-US" smtClean="0"/>
              <a:t>血清素降低可能造成情緒不穩、</a:t>
            </a:r>
            <a:r>
              <a:rPr lang="en-US" altLang="zh-TW" smtClean="0"/>
              <a:t>Endorphins</a:t>
            </a:r>
            <a:r>
              <a:rPr lang="zh-TW" altLang="en-US" smtClean="0"/>
              <a:t>（腦內啡）</a:t>
            </a:r>
            <a:endParaRPr lang="en-US" altLang="zh-TW" smtClean="0"/>
          </a:p>
          <a:p>
            <a:pPr marL="228600" indent="-228600">
              <a:spcBef>
                <a:spcPct val="0"/>
              </a:spcBef>
              <a:buFontTx/>
              <a:buAutoNum type="arabicPeriod"/>
            </a:pPr>
            <a:r>
              <a:rPr lang="en-US" altLang="zh-TW" smtClean="0"/>
              <a:t>PMS </a:t>
            </a:r>
            <a:r>
              <a:rPr lang="zh-TW" altLang="en-US" smtClean="0"/>
              <a:t>和 </a:t>
            </a:r>
            <a:r>
              <a:rPr lang="en-US" altLang="zh-TW" smtClean="0"/>
              <a:t>PMDD </a:t>
            </a:r>
            <a:r>
              <a:rPr lang="zh-TW" altLang="en-US" smtClean="0"/>
              <a:t>婦女對神經傳遞物質波動較為敏感</a:t>
            </a:r>
            <a:endParaRPr lang="en-US" altLang="zh-TW" smtClean="0"/>
          </a:p>
          <a:p>
            <a:pPr marL="228600" indent="-228600">
              <a:spcBef>
                <a:spcPct val="0"/>
              </a:spcBef>
              <a:buFontTx/>
              <a:buAutoNum type="arabicPeriod"/>
            </a:pPr>
            <a:r>
              <a:rPr lang="zh-TW" altLang="en-US" smtClean="0"/>
              <a:t>更年期若持續使用賀爾蒙療法可能會導致 </a:t>
            </a:r>
            <a:r>
              <a:rPr lang="en-US" altLang="zh-TW" smtClean="0"/>
              <a:t>PMS </a:t>
            </a:r>
            <a:r>
              <a:rPr lang="zh-TW" altLang="en-US" smtClean="0"/>
              <a:t>持續出現</a:t>
            </a:r>
            <a:endParaRPr lang="en-US" altLang="zh-TW" smtClean="0"/>
          </a:p>
          <a:p>
            <a:pPr marL="228600" indent="-228600">
              <a:spcBef>
                <a:spcPct val="0"/>
              </a:spcBef>
              <a:buFontTx/>
              <a:buAutoNum type="arabicPeriod"/>
            </a:pPr>
            <a:r>
              <a:rPr lang="zh-TW" altLang="en-US" smtClean="0"/>
              <a:t>基因及後天皆可能影響 </a:t>
            </a:r>
            <a:r>
              <a:rPr lang="en-US" altLang="zh-TW" smtClean="0"/>
              <a:t>PMS </a:t>
            </a:r>
            <a:r>
              <a:rPr lang="zh-TW" altLang="en-US" smtClean="0"/>
              <a:t>發生率</a:t>
            </a:r>
          </a:p>
        </p:txBody>
      </p:sp>
      <p:sp>
        <p:nvSpPr>
          <p:cNvPr id="11776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E8F8E27-03E4-44BE-9976-888ED4E878E8}" type="slidenum">
              <a:rPr lang="zh-TW" altLang="en-US"/>
              <a:pPr defTabSz="912813" fontAlgn="base">
                <a:spcBef>
                  <a:spcPct val="0"/>
                </a:spcBef>
                <a:spcAft>
                  <a:spcPct val="0"/>
                </a:spcAft>
              </a:pPr>
              <a:t>40</a:t>
            </a:fld>
            <a:endParaRPr lang="en-US"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投影片圖像版面配置區 1"/>
          <p:cNvSpPr>
            <a:spLocks noGrp="1" noRot="1" noChangeAspect="1"/>
          </p:cNvSpPr>
          <p:nvPr>
            <p:ph type="sldImg"/>
          </p:nvPr>
        </p:nvSpPr>
        <p:spPr bwMode="auto">
          <a:noFill/>
          <a:ln>
            <a:solidFill>
              <a:srgbClr val="000000"/>
            </a:solidFill>
            <a:miter lim="800000"/>
            <a:headEnd/>
            <a:tailEnd/>
          </a:ln>
        </p:spPr>
      </p:sp>
      <p:sp>
        <p:nvSpPr>
          <p:cNvPr id="11981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1981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91E15D4-DB96-4367-9DBD-7E0D9BEF6325}" type="slidenum">
              <a:rPr lang="zh-TW" altLang="en-US"/>
              <a:pPr defTabSz="912813" fontAlgn="base">
                <a:spcBef>
                  <a:spcPct val="0"/>
                </a:spcBef>
                <a:spcAft>
                  <a:spcPct val="0"/>
                </a:spcAft>
              </a:pPr>
              <a:t>42</a:t>
            </a:fld>
            <a:endParaRPr lang="en-US"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投影片圖像版面配置區 1"/>
          <p:cNvSpPr>
            <a:spLocks noGrp="1" noRot="1" noChangeAspect="1"/>
          </p:cNvSpPr>
          <p:nvPr>
            <p:ph type="sldImg"/>
          </p:nvPr>
        </p:nvSpPr>
        <p:spPr bwMode="auto">
          <a:noFill/>
          <a:ln>
            <a:solidFill>
              <a:srgbClr val="000000"/>
            </a:solidFill>
            <a:miter lim="800000"/>
            <a:headEnd/>
            <a:tailEnd/>
          </a:ln>
        </p:spPr>
      </p:sp>
      <p:sp>
        <p:nvSpPr>
          <p:cNvPr id="12185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認知行為治療（</a:t>
            </a:r>
            <a:r>
              <a:rPr lang="en-US" altLang="zh-TW" smtClean="0"/>
              <a:t>Cognitive Behavioral Therapy</a:t>
            </a:r>
            <a:r>
              <a:rPr lang="zh-TW" altLang="en-US" smtClean="0"/>
              <a:t>）：心理治療取向</a:t>
            </a:r>
          </a:p>
        </p:txBody>
      </p:sp>
      <p:sp>
        <p:nvSpPr>
          <p:cNvPr id="12185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0CB31830-3F6C-4AD1-87AA-81CC09CF5211}" type="slidenum">
              <a:rPr lang="zh-TW" altLang="en-US"/>
              <a:pPr defTabSz="912813" fontAlgn="base">
                <a:spcBef>
                  <a:spcPct val="0"/>
                </a:spcBef>
                <a:spcAft>
                  <a:spcPct val="0"/>
                </a:spcAft>
              </a:pPr>
              <a:t>43</a:t>
            </a:fld>
            <a:endParaRPr lang="en-US"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投影片圖像版面配置區 1"/>
          <p:cNvSpPr>
            <a:spLocks noGrp="1" noRot="1" noChangeAspect="1"/>
          </p:cNvSpPr>
          <p:nvPr>
            <p:ph type="sldImg"/>
          </p:nvPr>
        </p:nvSpPr>
        <p:spPr bwMode="auto">
          <a:noFill/>
          <a:ln>
            <a:solidFill>
              <a:srgbClr val="000000"/>
            </a:solidFill>
            <a:miter lim="800000"/>
            <a:headEnd/>
            <a:tailEnd/>
          </a:ln>
        </p:spPr>
      </p:sp>
      <p:sp>
        <p:nvSpPr>
          <p:cNvPr id="123906" name="備忘稿版面配置區 2"/>
          <p:cNvSpPr>
            <a:spLocks noGrp="1"/>
          </p:cNvSpPr>
          <p:nvPr>
            <p:ph type="body" idx="1"/>
          </p:nvPr>
        </p:nvSpPr>
        <p:spPr bwMode="auto">
          <a:noFill/>
        </p:spPr>
        <p:txBody>
          <a:bodyPr wrap="square" numCol="1" anchor="t" anchorCtr="0" compatLnSpc="1">
            <a:prstTxWarp prst="textNoShape">
              <a:avLst/>
            </a:prstTxWarp>
          </a:bodyPr>
          <a:lstStyle/>
          <a:p>
            <a:pPr fontAlgn="ctr">
              <a:spcBef>
                <a:spcPct val="0"/>
              </a:spcBef>
            </a:pPr>
            <a:r>
              <a:rPr lang="zh-TW" altLang="zh-TW" b="1" smtClean="0"/>
              <a:t>高脂肪食物</a:t>
            </a:r>
          </a:p>
          <a:p>
            <a:pPr fontAlgn="ctr">
              <a:spcBef>
                <a:spcPct val="0"/>
              </a:spcBef>
            </a:pPr>
            <a:r>
              <a:rPr lang="zh-TW" altLang="zh-TW" smtClean="0"/>
              <a:t>讓血脂偏高、行血不暢</a:t>
            </a:r>
          </a:p>
          <a:p>
            <a:pPr fontAlgn="ctr">
              <a:spcBef>
                <a:spcPct val="0"/>
              </a:spcBef>
            </a:pPr>
            <a:r>
              <a:rPr lang="zh-TW" altLang="zh-TW" b="1" smtClean="0"/>
              <a:t>高糖食物</a:t>
            </a:r>
          </a:p>
          <a:p>
            <a:pPr fontAlgn="ctr">
              <a:spcBef>
                <a:spcPct val="0"/>
              </a:spcBef>
            </a:pPr>
            <a:r>
              <a:rPr lang="zh-TW" altLang="zh-TW" smtClean="0"/>
              <a:t>體熱女性避免</a:t>
            </a:r>
          </a:p>
          <a:p>
            <a:pPr fontAlgn="ctr">
              <a:spcBef>
                <a:spcPct val="0"/>
              </a:spcBef>
            </a:pPr>
            <a:r>
              <a:rPr lang="zh-TW" altLang="zh-TW" b="1" smtClean="0"/>
              <a:t>高鹽食物</a:t>
            </a:r>
          </a:p>
          <a:p>
            <a:pPr fontAlgn="ctr">
              <a:spcBef>
                <a:spcPct val="0"/>
              </a:spcBef>
            </a:pPr>
            <a:r>
              <a:rPr lang="zh-TW" altLang="zh-TW" smtClean="0"/>
              <a:t>水腫、乳房腫脹</a:t>
            </a:r>
          </a:p>
          <a:p>
            <a:pPr fontAlgn="ctr">
              <a:spcBef>
                <a:spcPct val="0"/>
              </a:spcBef>
            </a:pPr>
            <a:r>
              <a:rPr lang="zh-TW" altLang="zh-TW" b="1" smtClean="0"/>
              <a:t>生冷食物</a:t>
            </a:r>
          </a:p>
          <a:p>
            <a:pPr fontAlgn="ctr">
              <a:spcBef>
                <a:spcPct val="0"/>
              </a:spcBef>
            </a:pPr>
            <a:r>
              <a:rPr lang="zh-TW" altLang="zh-TW" smtClean="0"/>
              <a:t>易讓血管收縮、血液循環變差</a:t>
            </a:r>
          </a:p>
          <a:p>
            <a:pPr fontAlgn="ctr">
              <a:spcBef>
                <a:spcPct val="0"/>
              </a:spcBef>
            </a:pPr>
            <a:r>
              <a:rPr lang="zh-TW" altLang="zh-TW" b="1" smtClean="0"/>
              <a:t>含咖啡因食物</a:t>
            </a:r>
          </a:p>
          <a:p>
            <a:pPr fontAlgn="ctr">
              <a:spcBef>
                <a:spcPct val="0"/>
              </a:spcBef>
            </a:pPr>
            <a:r>
              <a:rPr lang="zh-TW" altLang="zh-TW" smtClean="0"/>
              <a:t>過量易造成子宮內膜血管收縮，反而致經痛。</a:t>
            </a:r>
          </a:p>
          <a:p>
            <a:pPr fontAlgn="ctr">
              <a:spcBef>
                <a:spcPct val="0"/>
              </a:spcBef>
            </a:pPr>
            <a:r>
              <a:rPr lang="zh-TW" altLang="zh-TW" b="1" smtClean="0"/>
              <a:t>菸酒</a:t>
            </a:r>
          </a:p>
          <a:p>
            <a:pPr fontAlgn="ctr">
              <a:spcBef>
                <a:spcPct val="0"/>
              </a:spcBef>
            </a:pPr>
            <a:r>
              <a:rPr lang="zh-TW" altLang="zh-TW" smtClean="0"/>
              <a:t>干擾生理期引發月經不調</a:t>
            </a:r>
          </a:p>
          <a:p>
            <a:pPr>
              <a:spcBef>
                <a:spcPct val="0"/>
              </a:spcBef>
            </a:pPr>
            <a:endParaRPr lang="zh-TW" altLang="en-US" smtClean="0"/>
          </a:p>
        </p:txBody>
      </p:sp>
      <p:sp>
        <p:nvSpPr>
          <p:cNvPr id="1239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0D81A205-D183-4115-9549-04B97FB216AA}" type="slidenum">
              <a:rPr lang="zh-TW" altLang="en-US"/>
              <a:pPr defTabSz="912813" fontAlgn="base">
                <a:spcBef>
                  <a:spcPct val="0"/>
                </a:spcBef>
                <a:spcAft>
                  <a:spcPct val="0"/>
                </a:spcAft>
              </a:pPr>
              <a:t>45</a:t>
            </a:fld>
            <a:endParaRPr lang="en-US"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投影片圖像版面配置區 1"/>
          <p:cNvSpPr>
            <a:spLocks noGrp="1" noRot="1" noChangeAspec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lstStyle/>
          <a:p>
            <a:pPr marL="228600" indent="-228600" defTabSz="914321" fontAlgn="auto">
              <a:spcBef>
                <a:spcPts val="0"/>
              </a:spcBef>
              <a:spcAft>
                <a:spcPts val="0"/>
              </a:spcAft>
              <a:buFontTx/>
              <a:buAutoNum type="arabicPeriod"/>
              <a:defRPr/>
            </a:pPr>
            <a:r>
              <a:rPr lang="en-US" altLang="zh-TW" dirty="0" smtClean="0"/>
              <a:t>B6</a:t>
            </a:r>
          </a:p>
          <a:p>
            <a:pPr marL="228600" indent="-228600" defTabSz="914321" fontAlgn="auto">
              <a:spcBef>
                <a:spcPts val="0"/>
              </a:spcBef>
              <a:spcAft>
                <a:spcPts val="0"/>
              </a:spcAft>
              <a:buFontTx/>
              <a:buAutoNum type="arabicPeriod"/>
              <a:defRPr/>
            </a:pPr>
            <a:r>
              <a:rPr lang="zh-TW" altLang="en-US" dirty="0" smtClean="0"/>
              <a:t>可改善 </a:t>
            </a:r>
            <a:r>
              <a:rPr lang="en-US" altLang="zh-TW" dirty="0" smtClean="0"/>
              <a:t>PMS </a:t>
            </a:r>
            <a:r>
              <a:rPr lang="zh-TW" altLang="en-US" dirty="0" smtClean="0"/>
              <a:t>情緒症狀，如易怒、疲憊、情緒低落</a:t>
            </a:r>
            <a:endParaRPr lang="en-US" altLang="zh-TW" dirty="0" smtClean="0"/>
          </a:p>
          <a:p>
            <a:pPr marL="228600" indent="-228600" defTabSz="914321" fontAlgn="auto">
              <a:spcBef>
                <a:spcPts val="0"/>
              </a:spcBef>
              <a:spcAft>
                <a:spcPts val="0"/>
              </a:spcAft>
              <a:buFontTx/>
              <a:buAutoNum type="arabicPeriod"/>
              <a:defRPr/>
            </a:pPr>
            <a:r>
              <a:rPr lang="zh-TW" altLang="en-US" dirty="0" smtClean="0"/>
              <a:t>若劑量過高，可能產生周邊神經炎</a:t>
            </a:r>
            <a:endParaRPr lang="en-US" altLang="zh-TW" dirty="0" smtClean="0"/>
          </a:p>
          <a:p>
            <a:pPr marL="228600" indent="-228600" defTabSz="914321" fontAlgn="auto">
              <a:spcBef>
                <a:spcPts val="0"/>
              </a:spcBef>
              <a:spcAft>
                <a:spcPts val="0"/>
              </a:spcAft>
              <a:buFontTx/>
              <a:buAutoNum type="arabicPeriod"/>
              <a:defRPr/>
            </a:pPr>
            <a:r>
              <a:rPr lang="zh-TW" altLang="en-US" dirty="0" smtClean="0"/>
              <a:t>備註：</a:t>
            </a:r>
            <a:r>
              <a:rPr lang="en-US" altLang="zh-TW" dirty="0" smtClean="0"/>
              <a:t>Symptoms</a:t>
            </a:r>
            <a:r>
              <a:rPr lang="zh-TW" altLang="en-US" dirty="0" smtClean="0"/>
              <a:t>：</a:t>
            </a:r>
            <a:r>
              <a:rPr lang="en-US" altLang="zh-TW" dirty="0" err="1" smtClean="0"/>
              <a:t>Paresthesia</a:t>
            </a:r>
            <a:r>
              <a:rPr lang="zh-TW" altLang="en-US" dirty="0" smtClean="0"/>
              <a:t> </a:t>
            </a:r>
            <a:r>
              <a:rPr lang="en-US" altLang="zh-TW" dirty="0" smtClean="0"/>
              <a:t>Bone pain</a:t>
            </a:r>
            <a:r>
              <a:rPr lang="zh-TW" altLang="en-US" dirty="0" smtClean="0"/>
              <a:t> </a:t>
            </a:r>
            <a:r>
              <a:rPr lang="en-US" altLang="zh-TW" dirty="0" smtClean="0"/>
              <a:t>Muscle pain</a:t>
            </a:r>
            <a:r>
              <a:rPr lang="zh-TW" altLang="en-US" dirty="0" smtClean="0"/>
              <a:t> </a:t>
            </a:r>
            <a:r>
              <a:rPr lang="en-US" altLang="zh-TW" dirty="0" smtClean="0"/>
              <a:t>Hyperesthesia</a:t>
            </a:r>
          </a:p>
          <a:p>
            <a:pPr marL="228600" indent="-228600" defTabSz="914321" fontAlgn="auto">
              <a:spcBef>
                <a:spcPts val="0"/>
              </a:spcBef>
              <a:spcAft>
                <a:spcPts val="0"/>
              </a:spcAft>
              <a:defRPr/>
            </a:pPr>
            <a:endParaRPr lang="en-US" altLang="zh-TW" dirty="0" smtClean="0"/>
          </a:p>
          <a:p>
            <a:pPr marL="228600" indent="-228600" defTabSz="914321" fontAlgn="auto">
              <a:spcBef>
                <a:spcPts val="0"/>
              </a:spcBef>
              <a:spcAft>
                <a:spcPts val="0"/>
              </a:spcAft>
              <a:buFontTx/>
              <a:buAutoNum type="arabicPeriod"/>
              <a:defRPr/>
            </a:pPr>
            <a:r>
              <a:rPr lang="en-US" altLang="zh-TW" dirty="0" smtClean="0"/>
              <a:t>Ca</a:t>
            </a:r>
          </a:p>
          <a:p>
            <a:pPr marL="228600" indent="-228600" defTabSz="914321" fontAlgn="auto">
              <a:spcBef>
                <a:spcPts val="0"/>
              </a:spcBef>
              <a:spcAft>
                <a:spcPts val="0"/>
              </a:spcAft>
              <a:buFontTx/>
              <a:buAutoNum type="arabicPeriod"/>
              <a:defRPr/>
            </a:pPr>
            <a:r>
              <a:rPr lang="en-US" altLang="zh-TW" dirty="0" smtClean="0"/>
              <a:t>Emotional symptom</a:t>
            </a:r>
            <a:r>
              <a:rPr lang="zh-TW" altLang="en-US" dirty="0" smtClean="0"/>
              <a:t>如情緒不穩、憂鬱、生氣、嘴饞及其他身體不適都有改善</a:t>
            </a:r>
            <a:endParaRPr lang="en-US" altLang="zh-TW" dirty="0" smtClean="0"/>
          </a:p>
          <a:p>
            <a:pPr marL="228600" indent="-228600" defTabSz="914321" fontAlgn="auto">
              <a:spcBef>
                <a:spcPts val="0"/>
              </a:spcBef>
              <a:spcAft>
                <a:spcPts val="0"/>
              </a:spcAft>
              <a:buFontTx/>
              <a:buAutoNum type="arabicPeriod"/>
              <a:defRPr/>
            </a:pPr>
            <a:r>
              <a:rPr lang="zh-TW" altLang="en-US" dirty="0" smtClean="0"/>
              <a:t>有極少案例發生噁心、腎結石的副作用</a:t>
            </a:r>
            <a:endParaRPr lang="en-US" altLang="zh-TW" dirty="0" smtClean="0"/>
          </a:p>
          <a:p>
            <a:pPr marL="228600" indent="-228600" defTabSz="914321" fontAlgn="auto">
              <a:spcBef>
                <a:spcPts val="0"/>
              </a:spcBef>
              <a:spcAft>
                <a:spcPts val="0"/>
              </a:spcAft>
              <a:buFontTx/>
              <a:buAutoNum type="arabicPeriod"/>
              <a:defRPr/>
            </a:pPr>
            <a:r>
              <a:rPr lang="en-US" altLang="zh-TW" dirty="0" smtClean="0"/>
              <a:t>Ca</a:t>
            </a:r>
            <a:r>
              <a:rPr lang="zh-TW" altLang="en-US" dirty="0" smtClean="0"/>
              <a:t>對情緒跟生理症狀有效，而且還有其他</a:t>
            </a:r>
            <a:r>
              <a:rPr lang="en-US" altLang="zh-TW" dirty="0" err="1" smtClean="0"/>
              <a:t>blablabla</a:t>
            </a:r>
            <a:r>
              <a:rPr lang="zh-TW" altLang="en-US" dirty="0" smtClean="0"/>
              <a:t>效益如預防骨鬆，所以建議用作最開始的治療。</a:t>
            </a:r>
            <a:endParaRPr lang="en-US" altLang="zh-TW" dirty="0" smtClean="0"/>
          </a:p>
          <a:p>
            <a:pPr marL="228600" indent="-228600" defTabSz="914321" fontAlgn="auto">
              <a:spcBef>
                <a:spcPts val="0"/>
              </a:spcBef>
              <a:spcAft>
                <a:spcPts val="0"/>
              </a:spcAft>
              <a:buFontTx/>
              <a:buAutoNum type="arabicPeriod"/>
              <a:defRPr/>
            </a:pPr>
            <a:endParaRPr lang="zh-TW" altLang="en-US" dirty="0" smtClean="0"/>
          </a:p>
          <a:p>
            <a:pPr defTabSz="914321" fontAlgn="auto">
              <a:spcBef>
                <a:spcPts val="0"/>
              </a:spcBef>
              <a:spcAft>
                <a:spcPts val="0"/>
              </a:spcAft>
              <a:defRPr/>
            </a:pPr>
            <a:endParaRPr lang="zh-TW" altLang="en-US" dirty="0" smtClean="0"/>
          </a:p>
          <a:p>
            <a:pPr marL="228600" indent="-228600" defTabSz="914321" fontAlgn="auto">
              <a:spcBef>
                <a:spcPts val="0"/>
              </a:spcBef>
              <a:spcAft>
                <a:spcPts val="0"/>
              </a:spcAft>
              <a:buFontTx/>
              <a:buAutoNum type="arabicPeriod"/>
              <a:defRPr/>
            </a:pPr>
            <a:endParaRPr lang="zh-TW" altLang="en-US" dirty="0"/>
          </a:p>
        </p:txBody>
      </p:sp>
      <p:sp>
        <p:nvSpPr>
          <p:cNvPr id="12595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8FCB4860-6505-419A-A42A-4CB7FE4A4CDF}" type="slidenum">
              <a:rPr lang="zh-TW" altLang="en-US"/>
              <a:pPr defTabSz="912813" fontAlgn="base">
                <a:spcBef>
                  <a:spcPct val="0"/>
                </a:spcBef>
                <a:spcAft>
                  <a:spcPct val="0"/>
                </a:spcAft>
              </a:pPr>
              <a:t>46</a:t>
            </a:fld>
            <a:endParaRPr lang="en-US"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投影片圖像版面配置區 1"/>
          <p:cNvSpPr>
            <a:spLocks noGrp="1" noRot="1" noChangeAspect="1"/>
          </p:cNvSpPr>
          <p:nvPr>
            <p:ph type="sldImg"/>
          </p:nvPr>
        </p:nvSpPr>
        <p:spPr bwMode="auto">
          <a:noFill/>
          <a:ln>
            <a:solidFill>
              <a:srgbClr val="000000"/>
            </a:solidFill>
            <a:miter lim="800000"/>
            <a:headEnd/>
            <a:tailEnd/>
          </a:ln>
        </p:spPr>
      </p:sp>
      <p:sp>
        <p:nvSpPr>
          <p:cNvPr id="1280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改善</a:t>
            </a:r>
            <a:r>
              <a:rPr lang="en-US" altLang="zh-TW" smtClean="0"/>
              <a:t>PMS</a:t>
            </a:r>
            <a:r>
              <a:rPr lang="zh-TW" altLang="en-US" smtClean="0"/>
              <a:t>的</a:t>
            </a:r>
            <a:r>
              <a:rPr lang="en-US" altLang="zh-TW" smtClean="0"/>
              <a:t>physical symptoms</a:t>
            </a:r>
            <a:r>
              <a:rPr lang="zh-TW" altLang="en-US" smtClean="0"/>
              <a:t>如頭痛、肌肉關節疼痛、心情。</a:t>
            </a:r>
            <a:endParaRPr lang="en-US" altLang="zh-TW" smtClean="0"/>
          </a:p>
          <a:p>
            <a:pPr>
              <a:spcBef>
                <a:spcPct val="0"/>
              </a:spcBef>
            </a:pPr>
            <a:r>
              <a:rPr lang="en-US" altLang="zh-TW" smtClean="0"/>
              <a:t>(combination products</a:t>
            </a:r>
            <a:r>
              <a:rPr lang="zh-TW" altLang="en-US" smtClean="0"/>
              <a:t>那一頁有較常用在</a:t>
            </a:r>
            <a:r>
              <a:rPr lang="en-US" altLang="zh-TW" smtClean="0"/>
              <a:t>PMS</a:t>
            </a:r>
            <a:r>
              <a:rPr lang="zh-TW" altLang="en-US" smtClean="0"/>
              <a:t>的</a:t>
            </a:r>
            <a:r>
              <a:rPr lang="en-US" altLang="zh-TW" smtClean="0"/>
              <a:t>NSAIDs)</a:t>
            </a:r>
          </a:p>
          <a:p>
            <a:pPr>
              <a:spcBef>
                <a:spcPct val="0"/>
              </a:spcBef>
            </a:pPr>
            <a:endParaRPr lang="en-US" altLang="zh-TW" smtClean="0"/>
          </a:p>
          <a:p>
            <a:pPr>
              <a:spcBef>
                <a:spcPct val="0"/>
              </a:spcBef>
            </a:pPr>
            <a:r>
              <a:rPr lang="en-US" altLang="zh-TW" smtClean="0"/>
              <a:t>dysmenorrhea</a:t>
            </a:r>
            <a:r>
              <a:rPr lang="zh-TW" altLang="en-US" smtClean="0"/>
              <a:t>＝經痛</a:t>
            </a:r>
            <a:endParaRPr lang="en-US" altLang="zh-TW" smtClean="0"/>
          </a:p>
        </p:txBody>
      </p:sp>
      <p:sp>
        <p:nvSpPr>
          <p:cNvPr id="1280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80AC7A38-0818-4EDE-A023-8273453FF212}" type="slidenum">
              <a:rPr lang="zh-TW" altLang="en-US"/>
              <a:pPr defTabSz="912813" fontAlgn="base">
                <a:spcBef>
                  <a:spcPct val="0"/>
                </a:spcBef>
                <a:spcAft>
                  <a:spcPct val="0"/>
                </a:spcAft>
              </a:pPr>
              <a:t>47</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投影片圖像版面配置區 1"/>
          <p:cNvSpPr>
            <a:spLocks noGrp="1" noRot="1" noChangeAspect="1"/>
          </p:cNvSpPr>
          <p:nvPr>
            <p:ph type="sldImg"/>
          </p:nvPr>
        </p:nvSpPr>
        <p:spPr bwMode="auto">
          <a:noFill/>
          <a:ln>
            <a:solidFill>
              <a:srgbClr val="000000"/>
            </a:solidFill>
            <a:miter lim="800000"/>
            <a:headEnd/>
            <a:tailEnd/>
          </a:ln>
        </p:spPr>
      </p:sp>
      <p:sp>
        <p:nvSpPr>
          <p:cNvPr id="6861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861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6383B0ED-C6D5-4CB0-97CF-CF450AE74C2D}" type="slidenum">
              <a:rPr lang="zh-TW" altLang="en-US"/>
              <a:pPr defTabSz="912813" fontAlgn="base">
                <a:spcBef>
                  <a:spcPct val="0"/>
                </a:spcBef>
                <a:spcAft>
                  <a:spcPct val="0"/>
                </a:spcAft>
              </a:pPr>
              <a:t>13</a:t>
            </a:fld>
            <a:endParaRPr lang="en-US" altLang="zh-TW"/>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投影片圖像版面配置區 1"/>
          <p:cNvSpPr>
            <a:spLocks noGrp="1" noRot="1" noChangeAspec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lstStyle/>
          <a:p>
            <a:pPr defTabSz="914321" fontAlgn="auto">
              <a:spcBef>
                <a:spcPts val="0"/>
              </a:spcBef>
              <a:spcAft>
                <a:spcPts val="0"/>
              </a:spcAft>
              <a:defRPr/>
            </a:pPr>
            <a:r>
              <a:rPr lang="en-US" altLang="zh-TW" dirty="0" smtClean="0"/>
              <a:t>FDA approved 3</a:t>
            </a:r>
            <a:r>
              <a:rPr lang="zh-TW" altLang="en-US" dirty="0" smtClean="0"/>
              <a:t>種利尿劑來舒緩體液滯留、體重增加、腫脹。其中以</a:t>
            </a:r>
            <a:r>
              <a:rPr lang="en-US" altLang="zh-TW" dirty="0" err="1" smtClean="0"/>
              <a:t>pamabrom</a:t>
            </a:r>
            <a:r>
              <a:rPr lang="zh-TW" altLang="en-US" dirty="0" smtClean="0"/>
              <a:t>市售最常出現在經期非處方藥品</a:t>
            </a:r>
            <a:endParaRPr lang="en-US" altLang="zh-TW" dirty="0" smtClean="0"/>
          </a:p>
          <a:p>
            <a:pPr defTabSz="914321" fontAlgn="auto">
              <a:spcBef>
                <a:spcPts val="0"/>
              </a:spcBef>
              <a:spcAft>
                <a:spcPts val="0"/>
              </a:spcAft>
              <a:defRPr/>
            </a:pPr>
            <a:endParaRPr lang="en-US" altLang="zh-TW" dirty="0" smtClean="0"/>
          </a:p>
          <a:p>
            <a:pPr defTabSz="914321" fontAlgn="auto">
              <a:spcBef>
                <a:spcPts val="0"/>
              </a:spcBef>
              <a:spcAft>
                <a:spcPts val="0"/>
              </a:spcAft>
              <a:defRPr/>
            </a:pPr>
            <a:r>
              <a:rPr lang="en-US" altLang="zh-TW" dirty="0" smtClean="0"/>
              <a:t>Ammonium chloride</a:t>
            </a:r>
            <a:endParaRPr lang="zh-TW" altLang="en-US" dirty="0" smtClean="0"/>
          </a:p>
          <a:p>
            <a:pPr defTabSz="914321" fontAlgn="auto">
              <a:spcBef>
                <a:spcPts val="0"/>
              </a:spcBef>
              <a:spcAft>
                <a:spcPts val="0"/>
              </a:spcAft>
              <a:defRPr/>
            </a:pPr>
            <a:r>
              <a:rPr lang="en-US" altLang="zh-TW" dirty="0" smtClean="0"/>
              <a:t>1.</a:t>
            </a:r>
            <a:r>
              <a:rPr lang="en-US" altLang="zh-TW" b="1" dirty="0" smtClean="0">
                <a:solidFill>
                  <a:schemeClr val="accent5">
                    <a:lumMod val="50000"/>
                  </a:schemeClr>
                </a:solidFill>
              </a:rPr>
              <a:t> No longer available as OTC</a:t>
            </a:r>
          </a:p>
          <a:p>
            <a:pPr defTabSz="914321" fontAlgn="auto">
              <a:spcBef>
                <a:spcPts val="0"/>
              </a:spcBef>
              <a:spcAft>
                <a:spcPts val="0"/>
              </a:spcAft>
              <a:defRPr/>
            </a:pPr>
            <a:endParaRPr lang="en-US" altLang="zh-TW" dirty="0" smtClean="0">
              <a:solidFill>
                <a:schemeClr val="accent5">
                  <a:lumMod val="50000"/>
                </a:schemeClr>
              </a:solidFill>
            </a:endParaRPr>
          </a:p>
          <a:p>
            <a:pPr defTabSz="914321" fontAlgn="auto">
              <a:spcBef>
                <a:spcPts val="0"/>
              </a:spcBef>
              <a:spcAft>
                <a:spcPts val="0"/>
              </a:spcAft>
              <a:defRPr/>
            </a:pPr>
            <a:r>
              <a:rPr lang="en-US" altLang="zh-TW" dirty="0" smtClean="0">
                <a:solidFill>
                  <a:schemeClr val="accent5">
                    <a:lumMod val="50000"/>
                  </a:schemeClr>
                </a:solidFill>
              </a:rPr>
              <a:t>Caffeine</a:t>
            </a:r>
          </a:p>
          <a:p>
            <a:pPr defTabSz="914321" fontAlgn="auto">
              <a:spcBef>
                <a:spcPts val="0"/>
              </a:spcBef>
              <a:spcAft>
                <a:spcPts val="0"/>
              </a:spcAft>
              <a:defRPr/>
            </a:pPr>
            <a:r>
              <a:rPr lang="en-US" altLang="zh-TW" dirty="0" smtClean="0">
                <a:solidFill>
                  <a:schemeClr val="accent5">
                    <a:lumMod val="50000"/>
                  </a:schemeClr>
                </a:solidFill>
              </a:rPr>
              <a:t>1.Caffeine</a:t>
            </a:r>
            <a:r>
              <a:rPr lang="zh-TW" altLang="en-US" dirty="0" smtClean="0">
                <a:solidFill>
                  <a:schemeClr val="accent5">
                    <a:lumMod val="50000"/>
                  </a:schemeClr>
                </a:solidFill>
              </a:rPr>
              <a:t>的副作用有</a:t>
            </a:r>
            <a:r>
              <a:rPr lang="en-US" altLang="zh-TW" dirty="0" smtClean="0">
                <a:solidFill>
                  <a:schemeClr val="accent5">
                    <a:lumMod val="50000"/>
                  </a:schemeClr>
                </a:solidFill>
              </a:rPr>
              <a:t>irritability</a:t>
            </a:r>
            <a:r>
              <a:rPr lang="zh-TW" altLang="en-US" dirty="0" smtClean="0">
                <a:solidFill>
                  <a:schemeClr val="accent5">
                    <a:lumMod val="50000"/>
                  </a:schemeClr>
                </a:solidFill>
              </a:rPr>
              <a:t>（興奮），可能會加重原本的</a:t>
            </a:r>
            <a:r>
              <a:rPr lang="en-US" altLang="zh-TW" dirty="0" smtClean="0">
                <a:solidFill>
                  <a:schemeClr val="accent5">
                    <a:lumMod val="50000"/>
                  </a:schemeClr>
                </a:solidFill>
              </a:rPr>
              <a:t>PMS</a:t>
            </a:r>
            <a:r>
              <a:rPr lang="zh-TW" altLang="en-US" dirty="0" smtClean="0">
                <a:solidFill>
                  <a:schemeClr val="accent5">
                    <a:lumMod val="50000"/>
                  </a:schemeClr>
                </a:solidFill>
              </a:rPr>
              <a:t>症狀。</a:t>
            </a:r>
            <a:endParaRPr lang="en-US" altLang="zh-TW" dirty="0" smtClean="0">
              <a:solidFill>
                <a:schemeClr val="accent5">
                  <a:lumMod val="50000"/>
                </a:schemeClr>
              </a:solidFill>
            </a:endParaRPr>
          </a:p>
          <a:p>
            <a:pPr defTabSz="914321" fontAlgn="auto">
              <a:spcBef>
                <a:spcPts val="0"/>
              </a:spcBef>
              <a:spcAft>
                <a:spcPts val="0"/>
              </a:spcAft>
              <a:defRPr/>
            </a:pPr>
            <a:r>
              <a:rPr lang="en-US" altLang="zh-TW" dirty="0" smtClean="0">
                <a:solidFill>
                  <a:schemeClr val="accent5">
                    <a:lumMod val="50000"/>
                  </a:schemeClr>
                </a:solidFill>
              </a:rPr>
              <a:t>2.</a:t>
            </a:r>
            <a:r>
              <a:rPr lang="zh-TW" altLang="en-US" dirty="0" smtClean="0">
                <a:solidFill>
                  <a:schemeClr val="accent5">
                    <a:lumMod val="50000"/>
                  </a:schemeClr>
                </a:solidFill>
              </a:rPr>
              <a:t>併用其他含咖啡因飲料可能加重副作用。</a:t>
            </a:r>
            <a:endParaRPr lang="en-US" altLang="zh-TW" dirty="0" smtClean="0">
              <a:solidFill>
                <a:schemeClr val="accent5">
                  <a:lumMod val="50000"/>
                </a:schemeClr>
              </a:solidFill>
            </a:endParaRPr>
          </a:p>
          <a:p>
            <a:pPr defTabSz="914321" fontAlgn="auto">
              <a:spcBef>
                <a:spcPts val="0"/>
              </a:spcBef>
              <a:spcAft>
                <a:spcPts val="0"/>
              </a:spcAft>
              <a:defRPr/>
            </a:pPr>
            <a:r>
              <a:rPr lang="en-US" altLang="zh-TW" dirty="0" smtClean="0">
                <a:solidFill>
                  <a:schemeClr val="accent5">
                    <a:lumMod val="50000"/>
                  </a:schemeClr>
                </a:solidFill>
              </a:rPr>
              <a:t>3.</a:t>
            </a:r>
            <a:r>
              <a:rPr lang="zh-TW" altLang="en-US" dirty="0" smtClean="0">
                <a:solidFill>
                  <a:schemeClr val="accent5">
                    <a:lumMod val="50000"/>
                  </a:schemeClr>
                </a:solidFill>
              </a:rPr>
              <a:t>因咖啡因會刺激腸胃，所以胃潰瘍患者盡量避免。</a:t>
            </a:r>
            <a:endParaRPr lang="en-US" altLang="zh-TW" dirty="0" smtClean="0">
              <a:solidFill>
                <a:schemeClr val="accent5">
                  <a:lumMod val="50000"/>
                </a:schemeClr>
              </a:solidFill>
            </a:endParaRPr>
          </a:p>
          <a:p>
            <a:pPr defTabSz="914321" fontAlgn="auto">
              <a:spcBef>
                <a:spcPts val="0"/>
              </a:spcBef>
              <a:spcAft>
                <a:spcPts val="0"/>
              </a:spcAft>
              <a:defRPr/>
            </a:pPr>
            <a:r>
              <a:rPr lang="en-US" altLang="zh-TW" dirty="0" smtClean="0">
                <a:solidFill>
                  <a:schemeClr val="accent5">
                    <a:lumMod val="50000"/>
                  </a:schemeClr>
                </a:solidFill>
              </a:rPr>
              <a:t>4.</a:t>
            </a:r>
            <a:r>
              <a:rPr lang="zh-TW" altLang="en-US" dirty="0" smtClean="0">
                <a:solidFill>
                  <a:schemeClr val="accent5">
                    <a:lumMod val="50000"/>
                  </a:schemeClr>
                </a:solidFill>
              </a:rPr>
              <a:t>併用</a:t>
            </a:r>
            <a:r>
              <a:rPr lang="en-US" altLang="zh-TW" dirty="0" smtClean="0">
                <a:solidFill>
                  <a:schemeClr val="accent5">
                    <a:lumMod val="50000"/>
                  </a:schemeClr>
                </a:solidFill>
              </a:rPr>
              <a:t>MAOI</a:t>
            </a:r>
            <a:r>
              <a:rPr lang="zh-TW" altLang="en-US" dirty="0" smtClean="0">
                <a:solidFill>
                  <a:schemeClr val="accent5">
                    <a:lumMod val="50000"/>
                  </a:schemeClr>
                </a:solidFill>
              </a:rPr>
              <a:t>可能使血壓升高</a:t>
            </a:r>
            <a:endParaRPr lang="en-US" altLang="zh-TW" dirty="0" smtClean="0">
              <a:solidFill>
                <a:schemeClr val="accent5">
                  <a:lumMod val="50000"/>
                </a:schemeClr>
              </a:solidFill>
            </a:endParaRPr>
          </a:p>
          <a:p>
            <a:pPr defTabSz="914321" fontAlgn="auto">
              <a:spcBef>
                <a:spcPts val="0"/>
              </a:spcBef>
              <a:spcAft>
                <a:spcPts val="0"/>
              </a:spcAft>
              <a:defRPr/>
            </a:pPr>
            <a:endParaRPr lang="en-US" altLang="zh-TW" dirty="0" smtClean="0">
              <a:solidFill>
                <a:schemeClr val="accent5">
                  <a:lumMod val="50000"/>
                </a:schemeClr>
              </a:solidFill>
            </a:endParaRPr>
          </a:p>
          <a:p>
            <a:pPr defTabSz="914321" fontAlgn="auto">
              <a:spcBef>
                <a:spcPts val="0"/>
              </a:spcBef>
              <a:spcAft>
                <a:spcPts val="0"/>
              </a:spcAft>
              <a:defRPr/>
            </a:pPr>
            <a:r>
              <a:rPr lang="en-US" altLang="zh-TW" dirty="0" err="1" smtClean="0">
                <a:solidFill>
                  <a:schemeClr val="accent5">
                    <a:lumMod val="50000"/>
                  </a:schemeClr>
                </a:solidFill>
              </a:rPr>
              <a:t>Pamabrom</a:t>
            </a:r>
            <a:r>
              <a:rPr lang="en-US" altLang="zh-TW" dirty="0" smtClean="0">
                <a:solidFill>
                  <a:schemeClr val="accent5">
                    <a:lumMod val="50000"/>
                  </a:schemeClr>
                </a:solidFill>
              </a:rPr>
              <a:t> (Pronunciation: PAM a </a:t>
            </a:r>
            <a:r>
              <a:rPr lang="en-US" altLang="zh-TW" dirty="0" err="1" smtClean="0">
                <a:solidFill>
                  <a:schemeClr val="accent5">
                    <a:lumMod val="50000"/>
                  </a:schemeClr>
                </a:solidFill>
              </a:rPr>
              <a:t>brom</a:t>
            </a:r>
            <a:r>
              <a:rPr lang="en-US" altLang="zh-TW" dirty="0" smtClean="0">
                <a:solidFill>
                  <a:schemeClr val="accent5">
                    <a:lumMod val="50000"/>
                  </a:schemeClr>
                </a:solidFill>
              </a:rPr>
              <a:t>)</a:t>
            </a:r>
          </a:p>
        </p:txBody>
      </p:sp>
      <p:sp>
        <p:nvSpPr>
          <p:cNvPr id="1300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7D2EF65-BA22-4977-806C-BC19CD0EEEB0}" type="slidenum">
              <a:rPr lang="zh-TW" altLang="en-US"/>
              <a:pPr defTabSz="912813" fontAlgn="base">
                <a:spcBef>
                  <a:spcPct val="0"/>
                </a:spcBef>
                <a:spcAft>
                  <a:spcPct val="0"/>
                </a:spcAft>
              </a:pPr>
              <a:t>48</a:t>
            </a:fld>
            <a:endParaRPr lang="en-US"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投影片圖像版面配置區 1"/>
          <p:cNvSpPr>
            <a:spLocks noGrp="1" noRot="1" noChangeAspect="1"/>
          </p:cNvSpPr>
          <p:nvPr>
            <p:ph type="sldImg"/>
          </p:nvPr>
        </p:nvSpPr>
        <p:spPr bwMode="auto">
          <a:noFill/>
          <a:ln>
            <a:solidFill>
              <a:srgbClr val="000000"/>
            </a:solidFill>
            <a:miter lim="800000"/>
            <a:headEnd/>
            <a:tailEnd/>
          </a:ln>
        </p:spPr>
      </p:sp>
      <p:sp>
        <p:nvSpPr>
          <p:cNvPr id="13209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smtClean="0"/>
              <a:t>Adolescent</a:t>
            </a:r>
            <a:r>
              <a:rPr lang="zh-TW" altLang="en-US" smtClean="0"/>
              <a:t>（青少年）使用</a:t>
            </a:r>
            <a:r>
              <a:rPr lang="en-US" altLang="zh-TW" smtClean="0"/>
              <a:t>aspirin</a:t>
            </a:r>
            <a:r>
              <a:rPr lang="zh-TW" altLang="en-US" smtClean="0"/>
              <a:t>可能造成 </a:t>
            </a:r>
            <a:r>
              <a:rPr lang="en-US" altLang="zh-TW" smtClean="0"/>
              <a:t>Reye's syndrome</a:t>
            </a:r>
            <a:endParaRPr lang="zh-TW" altLang="en-US" smtClean="0"/>
          </a:p>
          <a:p>
            <a:pPr>
              <a:spcBef>
                <a:spcPct val="0"/>
              </a:spcBef>
            </a:pPr>
            <a:endParaRPr lang="en-US" altLang="zh-TW" smtClean="0"/>
          </a:p>
          <a:p>
            <a:pPr>
              <a:spcBef>
                <a:spcPct val="0"/>
              </a:spcBef>
            </a:pPr>
            <a:endParaRPr lang="en-US" altLang="zh-TW" smtClean="0"/>
          </a:p>
          <a:p>
            <a:pPr>
              <a:spcBef>
                <a:spcPct val="0"/>
              </a:spcBef>
            </a:pPr>
            <a:r>
              <a:rPr lang="zh-TW" altLang="en-US" smtClean="0"/>
              <a:t>哺乳時要避免使用藥草產品，因為很難裡面成分對嬰兒的影響。</a:t>
            </a:r>
            <a:endParaRPr lang="en-US" altLang="zh-TW" smtClean="0"/>
          </a:p>
          <a:p>
            <a:pPr>
              <a:spcBef>
                <a:spcPct val="0"/>
              </a:spcBef>
            </a:pPr>
            <a:r>
              <a:rPr lang="en-US" altLang="zh-TW" smtClean="0"/>
              <a:t>Caffeine</a:t>
            </a:r>
            <a:r>
              <a:rPr lang="zh-TW" altLang="en-US" smtClean="0"/>
              <a:t>、</a:t>
            </a:r>
            <a:r>
              <a:rPr lang="en-US" altLang="zh-TW" smtClean="0"/>
              <a:t>pamabrom</a:t>
            </a:r>
            <a:r>
              <a:rPr lang="zh-TW" altLang="en-US" smtClean="0"/>
              <a:t>等利尿劑會出現在乳汁中，影響嬰兒（不睡覺），尤其在高劑量下或三週以下的嬰兒，應避免使用。</a:t>
            </a:r>
            <a:endParaRPr lang="en-US" altLang="zh-TW" smtClean="0"/>
          </a:p>
          <a:p>
            <a:pPr>
              <a:spcBef>
                <a:spcPct val="0"/>
              </a:spcBef>
            </a:pPr>
            <a:r>
              <a:rPr lang="zh-TW" altLang="en-US" smtClean="0"/>
              <a:t>治療</a:t>
            </a:r>
            <a:r>
              <a:rPr lang="en-US" altLang="zh-TW" smtClean="0"/>
              <a:t>PMS</a:t>
            </a:r>
            <a:r>
              <a:rPr lang="zh-TW" altLang="en-US" smtClean="0"/>
              <a:t>使用的維生素跟礦物質的劑量，不會影響嬰兒。</a:t>
            </a:r>
            <a:r>
              <a:rPr lang="en-US" altLang="zh-TW" smtClean="0"/>
              <a:t/>
            </a:r>
            <a:br>
              <a:rPr lang="en-US" altLang="zh-TW" smtClean="0"/>
            </a:br>
            <a:r>
              <a:rPr lang="en-US" altLang="zh-TW" smtClean="0"/>
              <a:t/>
            </a:r>
            <a:br>
              <a:rPr lang="en-US" altLang="zh-TW" smtClean="0"/>
            </a:br>
            <a:r>
              <a:rPr lang="zh-TW" altLang="en-US" smtClean="0"/>
              <a:t>已經有在使用會使胃部</a:t>
            </a:r>
            <a:r>
              <a:rPr lang="en-US" altLang="zh-TW" smtClean="0"/>
              <a:t>pH</a:t>
            </a:r>
            <a:r>
              <a:rPr lang="zh-TW" altLang="en-US" smtClean="0"/>
              <a:t>值升高的藥物如</a:t>
            </a:r>
            <a:r>
              <a:rPr lang="en-US" altLang="zh-TW" smtClean="0"/>
              <a:t>PPI</a:t>
            </a:r>
            <a:r>
              <a:rPr lang="zh-TW" altLang="en-US" smtClean="0"/>
              <a:t>或</a:t>
            </a:r>
            <a:r>
              <a:rPr lang="en-US" altLang="zh-TW" smtClean="0"/>
              <a:t>H2</a:t>
            </a:r>
            <a:r>
              <a:rPr lang="zh-TW" altLang="en-US" smtClean="0"/>
              <a:t> </a:t>
            </a:r>
            <a:r>
              <a:rPr lang="en-US" altLang="zh-TW" smtClean="0"/>
              <a:t>blocker</a:t>
            </a:r>
            <a:r>
              <a:rPr lang="zh-TW" altLang="en-US" smtClean="0"/>
              <a:t>的病人，若要補充</a:t>
            </a:r>
            <a:r>
              <a:rPr lang="en-US" altLang="zh-TW" smtClean="0"/>
              <a:t>Ca</a:t>
            </a:r>
            <a:r>
              <a:rPr lang="zh-TW" altLang="en-US" smtClean="0"/>
              <a:t>，應優先使用</a:t>
            </a:r>
            <a:r>
              <a:rPr lang="en-US" altLang="zh-TW" smtClean="0"/>
              <a:t>citrate [ˋsɪtret] </a:t>
            </a:r>
            <a:r>
              <a:rPr lang="zh-TW" altLang="en-US" smtClean="0"/>
              <a:t>鹽類，因為</a:t>
            </a:r>
            <a:r>
              <a:rPr lang="en-US" altLang="zh-TW" smtClean="0"/>
              <a:t>carbonate[ˋkɑrbə</a:t>
            </a:r>
            <a:r>
              <a:rPr lang="el-GR" altLang="zh-TW" smtClean="0"/>
              <a:t>͵</a:t>
            </a:r>
            <a:r>
              <a:rPr lang="en-US" altLang="zh-TW" smtClean="0"/>
              <a:t>net]</a:t>
            </a:r>
            <a:r>
              <a:rPr lang="zh-TW" altLang="en-US" smtClean="0"/>
              <a:t>在胃酸不足的狀況下較難溶解吸收。</a:t>
            </a:r>
            <a:endParaRPr lang="en-US" altLang="zh-TW" smtClean="0"/>
          </a:p>
          <a:p>
            <a:pPr>
              <a:spcBef>
                <a:spcPct val="0"/>
              </a:spcBef>
            </a:pPr>
            <a:endParaRPr lang="en-US" altLang="zh-TW" smtClean="0"/>
          </a:p>
          <a:p>
            <a:pPr>
              <a:spcBef>
                <a:spcPct val="0"/>
              </a:spcBef>
            </a:pPr>
            <a:endParaRPr lang="en-US" altLang="zh-TW" smtClean="0"/>
          </a:p>
          <a:p>
            <a:pPr>
              <a:spcBef>
                <a:spcPct val="0"/>
              </a:spcBef>
            </a:pPr>
            <a:endParaRPr lang="en-US" altLang="zh-TW" smtClean="0"/>
          </a:p>
          <a:p>
            <a:pPr>
              <a:spcBef>
                <a:spcPct val="0"/>
              </a:spcBef>
            </a:pPr>
            <a:endParaRPr lang="en-US" altLang="zh-TW" smtClean="0"/>
          </a:p>
          <a:p>
            <a:pPr>
              <a:spcBef>
                <a:spcPct val="0"/>
              </a:spcBef>
            </a:pPr>
            <a:endParaRPr lang="en-US" altLang="zh-TW" smtClean="0"/>
          </a:p>
        </p:txBody>
      </p:sp>
      <p:sp>
        <p:nvSpPr>
          <p:cNvPr id="13209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5268898-2D3F-42BE-9289-E384FFF0638F}" type="slidenum">
              <a:rPr lang="zh-TW" altLang="en-US"/>
              <a:pPr defTabSz="912813" fontAlgn="base">
                <a:spcBef>
                  <a:spcPct val="0"/>
                </a:spcBef>
                <a:spcAft>
                  <a:spcPct val="0"/>
                </a:spcAft>
              </a:pPr>
              <a:t>49</a:t>
            </a:fld>
            <a:endParaRPr lang="en-US" altLang="zh-TW"/>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投影片圖像版面配置區 1"/>
          <p:cNvSpPr>
            <a:spLocks noGrp="1" noRot="1" noChangeAspect="1"/>
          </p:cNvSpPr>
          <p:nvPr>
            <p:ph type="sldImg"/>
          </p:nvPr>
        </p:nvSpPr>
        <p:spPr bwMode="auto">
          <a:noFill/>
          <a:ln>
            <a:solidFill>
              <a:srgbClr val="000000"/>
            </a:solidFill>
            <a:miter lim="800000"/>
            <a:headEnd/>
            <a:tailEnd/>
          </a:ln>
        </p:spPr>
      </p:sp>
      <p:sp>
        <p:nvSpPr>
          <p:cNvPr id="13414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smtClean="0"/>
          </a:p>
        </p:txBody>
      </p:sp>
      <p:sp>
        <p:nvSpPr>
          <p:cNvPr id="13414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35304B7B-9080-4CEC-B688-569B94A2B0BC}" type="slidenum">
              <a:rPr lang="zh-TW" altLang="en-US"/>
              <a:pPr defTabSz="912813" fontAlgn="base">
                <a:spcBef>
                  <a:spcPct val="0"/>
                </a:spcBef>
                <a:spcAft>
                  <a:spcPct val="0"/>
                </a:spcAft>
              </a:pPr>
              <a:t>50</a:t>
            </a:fld>
            <a:endParaRPr lang="en-US"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投影片圖像版面配置區 1"/>
          <p:cNvSpPr>
            <a:spLocks noGrp="1" noRot="1" noChangeAspect="1"/>
          </p:cNvSpPr>
          <p:nvPr>
            <p:ph type="sldImg"/>
          </p:nvPr>
        </p:nvSpPr>
        <p:spPr bwMode="auto">
          <a:noFill/>
          <a:ln>
            <a:solidFill>
              <a:srgbClr val="000000"/>
            </a:solidFill>
            <a:miter lim="800000"/>
            <a:headEnd/>
            <a:tailEnd/>
          </a:ln>
        </p:spPr>
      </p:sp>
      <p:sp>
        <p:nvSpPr>
          <p:cNvPr id="14029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症狀包括：</a:t>
            </a:r>
            <a:r>
              <a:rPr lang="en-US" altLang="zh-TW" smtClean="0"/>
              <a:t>Fever</a:t>
            </a:r>
            <a:r>
              <a:rPr lang="zh-TW" altLang="en-US" smtClean="0"/>
              <a:t>、</a:t>
            </a:r>
            <a:r>
              <a:rPr lang="en-US" altLang="zh-TW" smtClean="0"/>
              <a:t>hypotension</a:t>
            </a:r>
            <a:r>
              <a:rPr lang="zh-TW" altLang="en-US" smtClean="0"/>
              <a:t>、</a:t>
            </a:r>
            <a:r>
              <a:rPr lang="en-US" altLang="zh-TW" smtClean="0"/>
              <a:t>diarrhea</a:t>
            </a:r>
            <a:r>
              <a:rPr lang="zh-TW" altLang="en-US" smtClean="0"/>
              <a:t>、</a:t>
            </a:r>
            <a:r>
              <a:rPr lang="en-US" altLang="zh-TW" smtClean="0"/>
              <a:t>confusion</a:t>
            </a:r>
            <a:r>
              <a:rPr lang="zh-TW" altLang="en-US" smtClean="0"/>
              <a:t>、</a:t>
            </a:r>
            <a:r>
              <a:rPr lang="en-US" altLang="zh-TW" smtClean="0"/>
              <a:t>renal failure</a:t>
            </a:r>
            <a:r>
              <a:rPr lang="zh-TW" altLang="en-US" smtClean="0"/>
              <a:t>、</a:t>
            </a:r>
            <a:r>
              <a:rPr lang="en-US" altLang="zh-TW" smtClean="0"/>
              <a:t>erythroderma</a:t>
            </a:r>
            <a:r>
              <a:rPr lang="zh-TW" altLang="en-US" smtClean="0"/>
              <a:t>、</a:t>
            </a:r>
            <a:r>
              <a:rPr lang="en-US" altLang="zh-TW" smtClean="0"/>
              <a:t>skin desquamation</a:t>
            </a:r>
          </a:p>
          <a:p>
            <a:pPr>
              <a:spcBef>
                <a:spcPct val="0"/>
              </a:spcBef>
            </a:pPr>
            <a:r>
              <a:rPr lang="zh-TW" altLang="en-US" smtClean="0"/>
              <a:t>好發於</a:t>
            </a:r>
            <a:r>
              <a:rPr lang="en-US" altLang="zh-TW" smtClean="0"/>
              <a:t>13-19</a:t>
            </a:r>
            <a:r>
              <a:rPr lang="zh-TW" altLang="en-US" smtClean="0"/>
              <a:t>歲的少女</a:t>
            </a:r>
            <a:endParaRPr lang="en-US" altLang="zh-TW" smtClean="0"/>
          </a:p>
          <a:p>
            <a:pPr>
              <a:spcBef>
                <a:spcPct val="0"/>
              </a:spcBef>
            </a:pPr>
            <a:endParaRPr lang="en-US" altLang="zh-TW" smtClean="0"/>
          </a:p>
          <a:p>
            <a:pPr>
              <a:spcBef>
                <a:spcPct val="0"/>
              </a:spcBef>
            </a:pPr>
            <a:endParaRPr lang="en-US" altLang="zh-TW" smtClean="0"/>
          </a:p>
          <a:p>
            <a:pPr>
              <a:spcBef>
                <a:spcPct val="0"/>
              </a:spcBef>
            </a:pPr>
            <a:r>
              <a:rPr lang="zh-TW" altLang="en-US" smtClean="0"/>
              <a:t>危險因子是高吸收型的衛生棉條，在發現</a:t>
            </a:r>
            <a:r>
              <a:rPr lang="en-US" altLang="zh-TW" smtClean="0"/>
              <a:t>TTS</a:t>
            </a:r>
            <a:r>
              <a:rPr lang="zh-TW" altLang="en-US" smtClean="0"/>
              <a:t>跟衛生棉條的關聯以後，不用一些有高風險的材質了如</a:t>
            </a:r>
            <a:r>
              <a:rPr lang="en-US" altLang="zh-TW" smtClean="0"/>
              <a:t>carboxymethylcellulose and polyester foam</a:t>
            </a:r>
          </a:p>
          <a:p>
            <a:pPr>
              <a:spcBef>
                <a:spcPct val="0"/>
              </a:spcBef>
            </a:pPr>
            <a:r>
              <a:rPr lang="zh-TW" altLang="en-US" smtClean="0"/>
              <a:t>並且開始注意生理期衛生棉條的更換頻率、衛生棉跟衛生棉條交替使用的觀念。以上改革以後，</a:t>
            </a:r>
            <a:r>
              <a:rPr lang="en-US" altLang="zh-TW" smtClean="0"/>
              <a:t>menstrualTSS</a:t>
            </a:r>
            <a:r>
              <a:rPr lang="zh-TW" altLang="en-US" smtClean="0"/>
              <a:t>的發生率有下降。</a:t>
            </a:r>
            <a:endParaRPr lang="en-US" altLang="zh-TW" smtClean="0"/>
          </a:p>
          <a:p>
            <a:pPr>
              <a:spcBef>
                <a:spcPct val="0"/>
              </a:spcBef>
            </a:pPr>
            <a:r>
              <a:rPr lang="en-US" altLang="zh-TW" smtClean="0"/>
              <a:t> </a:t>
            </a:r>
          </a:p>
          <a:p>
            <a:pPr>
              <a:spcBef>
                <a:spcPct val="0"/>
              </a:spcBef>
            </a:pPr>
            <a:r>
              <a:rPr lang="zh-TW" altLang="en-US" smtClean="0"/>
              <a:t>避孕器跟棉條等等可能造成陰道細微傷口，增加感染機會。</a:t>
            </a:r>
            <a:endParaRPr lang="en-US" altLang="zh-TW" smtClean="0"/>
          </a:p>
          <a:p>
            <a:pPr>
              <a:spcBef>
                <a:spcPct val="0"/>
              </a:spcBef>
            </a:pPr>
            <a:endParaRPr lang="en-US" altLang="zh-TW" smtClean="0"/>
          </a:p>
          <a:p>
            <a:pPr>
              <a:spcBef>
                <a:spcPct val="0"/>
              </a:spcBef>
            </a:pPr>
            <a:endParaRPr lang="en-US" altLang="zh-TW" smtClean="0"/>
          </a:p>
          <a:p>
            <a:pPr>
              <a:spcBef>
                <a:spcPct val="0"/>
              </a:spcBef>
            </a:pPr>
            <a:endParaRPr lang="en-US" altLang="zh-TW" smtClean="0"/>
          </a:p>
          <a:p>
            <a:pPr>
              <a:spcBef>
                <a:spcPct val="0"/>
              </a:spcBef>
            </a:pPr>
            <a:endParaRPr lang="en-US" altLang="zh-TW" smtClean="0"/>
          </a:p>
        </p:txBody>
      </p:sp>
      <p:sp>
        <p:nvSpPr>
          <p:cNvPr id="14029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117C50BA-5DA0-4989-BD79-7FD8089B20B5}" type="slidenum">
              <a:rPr lang="zh-TW" altLang="en-US"/>
              <a:pPr defTabSz="912813" fontAlgn="base">
                <a:spcBef>
                  <a:spcPct val="0"/>
                </a:spcBef>
                <a:spcAft>
                  <a:spcPct val="0"/>
                </a:spcAft>
              </a:pPr>
              <a:t>52</a:t>
            </a:fld>
            <a:endParaRPr lang="en-US" altLang="zh-TW"/>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投影片圖像版面配置區 1"/>
          <p:cNvSpPr>
            <a:spLocks noGrp="1" noRot="1" noChangeAspect="1"/>
          </p:cNvSpPr>
          <p:nvPr>
            <p:ph type="sldImg"/>
          </p:nvPr>
        </p:nvSpPr>
        <p:spPr bwMode="auto">
          <a:noFill/>
          <a:ln>
            <a:solidFill>
              <a:srgbClr val="000000"/>
            </a:solidFill>
            <a:miter lim="800000"/>
            <a:headEnd/>
            <a:tailEnd/>
          </a:ln>
        </p:spPr>
      </p:sp>
      <p:sp>
        <p:nvSpPr>
          <p:cNvPr id="14438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i="1" smtClean="0"/>
              <a:t>Staphylococcus aureus </a:t>
            </a:r>
            <a:r>
              <a:rPr lang="en-US" altLang="zh-TW" smtClean="0"/>
              <a:t>or</a:t>
            </a:r>
            <a:r>
              <a:rPr lang="en-US" altLang="zh-TW" i="1" smtClean="0"/>
              <a:t> Streptococcus pyogenes</a:t>
            </a:r>
            <a:r>
              <a:rPr lang="zh-TW" altLang="en-US" smtClean="0"/>
              <a:t>這兩種細菌（大部分是金黃色葡萄球菌）會分泌外毒素，使人體免疫反應啟動。</a:t>
            </a:r>
            <a:endParaRPr lang="en-US" altLang="zh-TW" smtClean="0"/>
          </a:p>
          <a:p>
            <a:pPr>
              <a:spcBef>
                <a:spcPct val="0"/>
              </a:spcBef>
            </a:pPr>
            <a:r>
              <a:rPr lang="zh-TW" altLang="en-US" smtClean="0"/>
              <a:t>大部分成年人體中有可以對抗</a:t>
            </a:r>
            <a:r>
              <a:rPr lang="en-US" altLang="zh-TW" smtClean="0"/>
              <a:t>TSST-1</a:t>
            </a:r>
            <a:r>
              <a:rPr lang="zh-TW" altLang="en-US" smtClean="0"/>
              <a:t>的抗體，所以沒有抗體的如較年輕的女性（剛剛提到的</a:t>
            </a:r>
            <a:r>
              <a:rPr lang="en-US" altLang="zh-TW" smtClean="0"/>
              <a:t>13-19</a:t>
            </a:r>
            <a:r>
              <a:rPr lang="zh-TW" altLang="en-US" smtClean="0"/>
              <a:t>歲）就可能會發展成</a:t>
            </a:r>
            <a:r>
              <a:rPr lang="en-US" altLang="zh-TW" smtClean="0"/>
              <a:t>TSS</a:t>
            </a:r>
            <a:r>
              <a:rPr lang="zh-TW" altLang="en-US" smtClean="0"/>
              <a:t>。</a:t>
            </a:r>
            <a:endParaRPr lang="en-US" altLang="zh-TW" smtClean="0"/>
          </a:p>
          <a:p>
            <a:pPr>
              <a:spcBef>
                <a:spcPct val="0"/>
              </a:spcBef>
            </a:pPr>
            <a:endParaRPr lang="en-US" altLang="zh-TW" smtClean="0"/>
          </a:p>
          <a:p>
            <a:pPr>
              <a:spcBef>
                <a:spcPct val="0"/>
              </a:spcBef>
            </a:pPr>
            <a:r>
              <a:rPr lang="zh-TW" altLang="en-US" smtClean="0"/>
              <a:t>經血本身可以作為細菌繁殖的溫床，加上棉條造成血滯留更增加了細菌的增生。</a:t>
            </a:r>
            <a:r>
              <a:rPr lang="en-US" altLang="zh-TW" smtClean="0"/>
              <a:t/>
            </a:r>
            <a:br>
              <a:rPr lang="en-US" altLang="zh-TW" smtClean="0"/>
            </a:br>
            <a:r>
              <a:rPr lang="zh-TW" altLang="en-US" smtClean="0"/>
              <a:t>並且有一些棉條的纖維會抑制</a:t>
            </a:r>
            <a:r>
              <a:rPr lang="en-US" altLang="zh-TW" smtClean="0"/>
              <a:t>lactobacilli</a:t>
            </a:r>
            <a:r>
              <a:rPr lang="zh-TW" altLang="en-US" smtClean="0"/>
              <a:t>（乳酸菌），所以</a:t>
            </a:r>
            <a:r>
              <a:rPr lang="en-US" altLang="zh-TW" smtClean="0"/>
              <a:t>lactobacilli</a:t>
            </a:r>
            <a:r>
              <a:rPr lang="zh-TW" altLang="en-US" smtClean="0"/>
              <a:t>抑制</a:t>
            </a:r>
            <a:r>
              <a:rPr lang="en-US" altLang="zh-TW" smtClean="0"/>
              <a:t>S.aureus</a:t>
            </a:r>
            <a:r>
              <a:rPr lang="zh-TW" altLang="en-US" smtClean="0"/>
              <a:t>的能力。</a:t>
            </a:r>
            <a:endParaRPr lang="en-US" altLang="zh-TW" smtClean="0"/>
          </a:p>
          <a:p>
            <a:pPr>
              <a:spcBef>
                <a:spcPct val="0"/>
              </a:spcBef>
            </a:pPr>
            <a:endParaRPr lang="en-US" altLang="zh-TW" smtClean="0"/>
          </a:p>
          <a:p>
            <a:pPr>
              <a:spcBef>
                <a:spcPct val="0"/>
              </a:spcBef>
            </a:pPr>
            <a:r>
              <a:rPr lang="en-US" altLang="zh-TW" b="1" smtClean="0"/>
              <a:t>S.aureus </a:t>
            </a:r>
            <a:r>
              <a:rPr lang="zh-TW" altLang="en-US" b="1" smtClean="0"/>
              <a:t>生產</a:t>
            </a:r>
            <a:r>
              <a:rPr lang="en-US" altLang="zh-TW" smtClean="0"/>
              <a:t>TSST-1</a:t>
            </a:r>
            <a:r>
              <a:rPr lang="zh-TW" altLang="en-US" b="1" smtClean="0"/>
              <a:t>的要素有以下</a:t>
            </a:r>
            <a:r>
              <a:rPr lang="en-US" altLang="zh-TW" b="1" smtClean="0"/>
              <a:t>4</a:t>
            </a:r>
            <a:r>
              <a:rPr lang="zh-TW" altLang="en-US" b="1" smtClean="0"/>
              <a:t>點</a:t>
            </a:r>
            <a:r>
              <a:rPr lang="zh-TW" altLang="en-US" smtClean="0"/>
              <a:t>，經血會提供蛋白質以及中性環境，氧氣對</a:t>
            </a:r>
            <a:r>
              <a:rPr lang="en-US" altLang="zh-TW" smtClean="0"/>
              <a:t>TSST-1</a:t>
            </a:r>
            <a:r>
              <a:rPr lang="zh-TW" altLang="en-US" smtClean="0"/>
              <a:t>的產生是</a:t>
            </a:r>
            <a:r>
              <a:rPr lang="en-US" altLang="zh-TW" smtClean="0"/>
              <a:t>critical</a:t>
            </a:r>
            <a:r>
              <a:rPr lang="zh-TW" altLang="en-US" smtClean="0"/>
              <a:t>的要素，而棉條會把氧帶入陰道，而高吸收性棉條帶養的能力更高。</a:t>
            </a:r>
            <a:r>
              <a:rPr lang="en-US" altLang="zh-TW" smtClean="0"/>
              <a:t/>
            </a:r>
            <a:br>
              <a:rPr lang="en-US" altLang="zh-TW" smtClean="0"/>
            </a:br>
            <a:endParaRPr lang="en-US" altLang="zh-TW" smtClean="0"/>
          </a:p>
          <a:p>
            <a:pPr>
              <a:spcBef>
                <a:spcPct val="0"/>
              </a:spcBef>
            </a:pPr>
            <a:r>
              <a:rPr lang="en-US" altLang="zh-TW" smtClean="0"/>
              <a:t>"</a:t>
            </a:r>
            <a:r>
              <a:rPr lang="zh-TW" altLang="en-US" smtClean="0"/>
              <a:t>經血箭頭</a:t>
            </a:r>
            <a:r>
              <a:rPr lang="en-US" altLang="zh-TW" smtClean="0"/>
              <a:t>":</a:t>
            </a:r>
            <a:r>
              <a:rPr lang="zh-TW" altLang="en-US" smtClean="0"/>
              <a:t>經血可以提供</a:t>
            </a:r>
            <a:r>
              <a:rPr lang="en-US" altLang="zh-TW" smtClean="0"/>
              <a:t>protein</a:t>
            </a:r>
            <a:r>
              <a:rPr lang="zh-TW" altLang="en-US" smtClean="0"/>
              <a:t>跟中性環境供細菌生產</a:t>
            </a:r>
            <a:r>
              <a:rPr lang="en-US" altLang="zh-TW" smtClean="0"/>
              <a:t>TSST-1</a:t>
            </a:r>
            <a:r>
              <a:rPr lang="zh-TW" altLang="en-US" smtClean="0"/>
              <a:t>毒素</a:t>
            </a:r>
          </a:p>
          <a:p>
            <a:pPr>
              <a:spcBef>
                <a:spcPct val="0"/>
              </a:spcBef>
            </a:pPr>
            <a:endParaRPr lang="zh-TW" altLang="en-US" smtClean="0"/>
          </a:p>
          <a:p>
            <a:pPr>
              <a:spcBef>
                <a:spcPct val="0"/>
              </a:spcBef>
            </a:pPr>
            <a:r>
              <a:rPr lang="en-US" altLang="zh-TW" smtClean="0"/>
              <a:t>"tampon</a:t>
            </a:r>
            <a:r>
              <a:rPr lang="zh-TW" altLang="en-US" smtClean="0"/>
              <a:t>箭頭</a:t>
            </a:r>
            <a:r>
              <a:rPr lang="en-US" altLang="zh-TW" smtClean="0"/>
              <a:t>":</a:t>
            </a:r>
          </a:p>
          <a:p>
            <a:pPr>
              <a:spcBef>
                <a:spcPct val="0"/>
              </a:spcBef>
            </a:pPr>
            <a:r>
              <a:rPr lang="en-US" altLang="zh-TW" smtClean="0"/>
              <a:t>tampon</a:t>
            </a:r>
            <a:r>
              <a:rPr lang="zh-TW" altLang="en-US" smtClean="0"/>
              <a:t>除了可以把</a:t>
            </a:r>
            <a:r>
              <a:rPr lang="en-US" altLang="zh-TW" smtClean="0"/>
              <a:t>O2</a:t>
            </a:r>
            <a:r>
              <a:rPr lang="zh-TW" altLang="en-US" smtClean="0"/>
              <a:t>帶入陰道</a:t>
            </a:r>
            <a:r>
              <a:rPr lang="en-US" altLang="zh-TW" smtClean="0"/>
              <a:t>(</a:t>
            </a:r>
            <a:r>
              <a:rPr lang="zh-TW" altLang="en-US" smtClean="0"/>
              <a:t>尤其是高吸收性的</a:t>
            </a:r>
            <a:r>
              <a:rPr lang="en-US" altLang="zh-TW" smtClean="0"/>
              <a:t>tampon</a:t>
            </a:r>
            <a:r>
              <a:rPr lang="zh-TW" altLang="en-US" smtClean="0"/>
              <a:t>帶氧的情形更嚴重</a:t>
            </a:r>
            <a:r>
              <a:rPr lang="en-US" altLang="zh-TW" smtClean="0"/>
              <a:t>)</a:t>
            </a:r>
          </a:p>
          <a:p>
            <a:pPr>
              <a:spcBef>
                <a:spcPct val="0"/>
              </a:spcBef>
            </a:pPr>
            <a:endParaRPr lang="en-US" altLang="zh-TW" smtClean="0"/>
          </a:p>
          <a:p>
            <a:pPr>
              <a:spcBef>
                <a:spcPct val="0"/>
              </a:spcBef>
            </a:pPr>
            <a:r>
              <a:rPr lang="zh-TW" altLang="en-US" smtClean="0"/>
              <a:t>且</a:t>
            </a:r>
            <a:r>
              <a:rPr lang="en-US" altLang="zh-TW" smtClean="0"/>
              <a:t>,tampon</a:t>
            </a:r>
            <a:r>
              <a:rPr lang="zh-TW" altLang="en-US" smtClean="0"/>
              <a:t>還會加長經血停留在殷道的時間</a:t>
            </a:r>
            <a:r>
              <a:rPr lang="en-US" altLang="zh-TW" smtClean="0"/>
              <a:t>,</a:t>
            </a:r>
            <a:r>
              <a:rPr lang="zh-TW" altLang="en-US" smtClean="0"/>
              <a:t>更有利了</a:t>
            </a:r>
            <a:r>
              <a:rPr lang="en-US" altLang="zh-TW" smtClean="0"/>
              <a:t>"</a:t>
            </a:r>
            <a:r>
              <a:rPr lang="zh-TW" altLang="en-US" smtClean="0"/>
              <a:t>經血→</a:t>
            </a:r>
            <a:r>
              <a:rPr lang="en-US" altLang="zh-TW" smtClean="0"/>
              <a:t>protein,pH=7"</a:t>
            </a:r>
            <a:r>
              <a:rPr lang="zh-TW" altLang="en-US" smtClean="0"/>
              <a:t>這個條件</a:t>
            </a:r>
            <a:r>
              <a:rPr lang="en-US" altLang="zh-TW" smtClean="0"/>
              <a:t/>
            </a:r>
            <a:br>
              <a:rPr lang="en-US" altLang="zh-TW" smtClean="0"/>
            </a:br>
            <a:endParaRPr lang="en-US" altLang="zh-TW" smtClean="0"/>
          </a:p>
          <a:p>
            <a:pPr>
              <a:spcBef>
                <a:spcPct val="0"/>
              </a:spcBef>
            </a:pPr>
            <a:endParaRPr lang="en-US" altLang="zh-TW" smtClean="0"/>
          </a:p>
        </p:txBody>
      </p:sp>
      <p:sp>
        <p:nvSpPr>
          <p:cNvPr id="1443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C5C61630-139B-44F3-A489-7F257B33ADFA}" type="slidenum">
              <a:rPr lang="zh-TW" altLang="en-US"/>
              <a:pPr defTabSz="912813" fontAlgn="base">
                <a:spcBef>
                  <a:spcPct val="0"/>
                </a:spcBef>
                <a:spcAft>
                  <a:spcPct val="0"/>
                </a:spcAft>
              </a:pPr>
              <a:t>53</a:t>
            </a:fld>
            <a:endParaRPr lang="en-US" altLang="zh-TW"/>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投影片圖像版面配置區 1"/>
          <p:cNvSpPr>
            <a:spLocks noGrp="1" noRot="1" noChangeAspect="1"/>
          </p:cNvSpPr>
          <p:nvPr>
            <p:ph type="sldImg"/>
          </p:nvPr>
        </p:nvSpPr>
        <p:spPr bwMode="auto">
          <a:noFill/>
          <a:ln>
            <a:solidFill>
              <a:srgbClr val="000000"/>
            </a:solidFill>
            <a:miter lim="800000"/>
            <a:headEnd/>
            <a:tailEnd/>
          </a:ln>
        </p:spPr>
      </p:sp>
      <p:sp>
        <p:nvSpPr>
          <p:cNvPr id="14233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smtClean="0"/>
          </a:p>
        </p:txBody>
      </p:sp>
      <p:sp>
        <p:nvSpPr>
          <p:cNvPr id="1423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C42ED3BD-86B9-4C9B-BF23-AA0A09031CC7}" type="slidenum">
              <a:rPr lang="zh-TW" altLang="en-US"/>
              <a:pPr defTabSz="912813" fontAlgn="base">
                <a:spcBef>
                  <a:spcPct val="0"/>
                </a:spcBef>
                <a:spcAft>
                  <a:spcPct val="0"/>
                </a:spcAft>
              </a:pPr>
              <a:t>54</a:t>
            </a:fld>
            <a:endParaRPr lang="en-US" altLang="zh-TW"/>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D9C6C28-7523-4648-B4D0-EE47C7DDF7FC}" type="slidenum">
              <a:rPr lang="en-US" altLang="zh-TW"/>
              <a:pPr defTabSz="912813" fontAlgn="base">
                <a:spcBef>
                  <a:spcPct val="0"/>
                </a:spcBef>
                <a:spcAft>
                  <a:spcPct val="0"/>
                </a:spcAft>
              </a:pPr>
              <a:t>55</a:t>
            </a:fld>
            <a:endParaRPr lang="en-US" altLang="zh-TW"/>
          </a:p>
        </p:txBody>
      </p:sp>
      <p:sp>
        <p:nvSpPr>
          <p:cNvPr id="146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smtClean="0"/>
              <a:t>Prodromal</a:t>
            </a:r>
            <a:r>
              <a:rPr lang="zh-TW" altLang="en-US" smtClean="0"/>
              <a:t>（前驅症狀的）：抑鬱、肌肉疼痛、冷顫</a:t>
            </a:r>
            <a:endParaRPr lang="en-US" altLang="zh-TW" smtClean="0"/>
          </a:p>
          <a:p>
            <a:pPr>
              <a:spcBef>
                <a:spcPct val="0"/>
              </a:spcBef>
            </a:pPr>
            <a:endParaRPr lang="en-US" altLang="zh-TW" smtClean="0"/>
          </a:p>
          <a:p>
            <a:pPr>
              <a:spcBef>
                <a:spcPct val="0"/>
              </a:spcBef>
            </a:pPr>
            <a:r>
              <a:rPr lang="zh-TW" altLang="en-US" smtClean="0"/>
              <a:t>剛開始的</a:t>
            </a:r>
            <a:r>
              <a:rPr lang="en-US" altLang="zh-TW" smtClean="0"/>
              <a:t>rash</a:t>
            </a:r>
            <a:r>
              <a:rPr lang="zh-TW" altLang="en-US" smtClean="0"/>
              <a:t>是看起來像曬傷，瀰漫性，不會搔癢的紅斑。</a:t>
            </a:r>
            <a:endParaRPr lang="en-US" altLang="zh-TW" smtClean="0"/>
          </a:p>
          <a:p>
            <a:pPr>
              <a:spcBef>
                <a:spcPct val="0"/>
              </a:spcBef>
            </a:pPr>
            <a:endParaRPr lang="en-US" altLang="zh-TW" smtClean="0"/>
          </a:p>
          <a:p>
            <a:pPr>
              <a:spcBef>
                <a:spcPct val="0"/>
              </a:spcBef>
            </a:pPr>
            <a:r>
              <a:rPr lang="en-US" altLang="zh-TW" smtClean="0"/>
              <a:t>TSS</a:t>
            </a:r>
            <a:r>
              <a:rPr lang="zh-TW" altLang="en-US" smtClean="0"/>
              <a:t>（發展快速）：發燒、低血壓、休克、</a:t>
            </a:r>
            <a:r>
              <a:rPr lang="en-US" altLang="zh-TW" smtClean="0">
                <a:solidFill>
                  <a:schemeClr val="tx2"/>
                </a:solidFill>
              </a:rPr>
              <a:t>Neurologic manifestations</a:t>
            </a:r>
            <a:r>
              <a:rPr lang="zh-TW" altLang="en-US" smtClean="0">
                <a:solidFill>
                  <a:schemeClr val="tx2"/>
                </a:solidFill>
              </a:rPr>
              <a:t>（神經表現：</a:t>
            </a:r>
            <a:r>
              <a:rPr lang="fr-FR" altLang="zh-TW" smtClean="0"/>
              <a:t>Headache</a:t>
            </a:r>
            <a:r>
              <a:rPr lang="zh-TW" altLang="en-US" smtClean="0"/>
              <a:t>、</a:t>
            </a:r>
            <a:r>
              <a:rPr lang="fr-FR" altLang="zh-TW" smtClean="0"/>
              <a:t>Confusion</a:t>
            </a:r>
            <a:r>
              <a:rPr lang="zh-TW" altLang="en-US" smtClean="0"/>
              <a:t>、</a:t>
            </a:r>
            <a:r>
              <a:rPr lang="fr-FR" altLang="zh-TW" smtClean="0"/>
              <a:t>Agitation</a:t>
            </a:r>
            <a:r>
              <a:rPr lang="zh-TW" altLang="en-US" smtClean="0"/>
              <a:t>、</a:t>
            </a:r>
            <a:r>
              <a:rPr lang="fr-FR" altLang="zh-TW" smtClean="0"/>
              <a:t>Lethargy</a:t>
            </a:r>
            <a:r>
              <a:rPr lang="zh-TW" altLang="en-US" smtClean="0"/>
              <a:t>、</a:t>
            </a:r>
            <a:r>
              <a:rPr lang="fr-FR" altLang="zh-TW" smtClean="0"/>
              <a:t>Seizure</a:t>
            </a:r>
            <a:r>
              <a:rPr lang="zh-TW" altLang="en-US" smtClean="0">
                <a:solidFill>
                  <a:schemeClr val="tx2"/>
                </a:solidFill>
              </a:rPr>
              <a:t>）</a:t>
            </a:r>
            <a:endParaRPr lang="fr-FR" altLang="zh-TW" smtClean="0"/>
          </a:p>
          <a:p>
            <a:pPr>
              <a:spcBef>
                <a:spcPct val="0"/>
              </a:spcBef>
            </a:pPr>
            <a:endParaRPr lang="fr-FR" altLang="zh-TW" smtClean="0"/>
          </a:p>
          <a:p>
            <a:pPr>
              <a:spcBef>
                <a:spcPct val="0"/>
              </a:spcBef>
            </a:pPr>
            <a:r>
              <a:rPr lang="en-US" altLang="zh-TW" smtClean="0"/>
              <a:t>TSS</a:t>
            </a:r>
            <a:r>
              <a:rPr lang="zh-TW" altLang="en-US" smtClean="0"/>
              <a:t>發生</a:t>
            </a:r>
            <a:r>
              <a:rPr lang="en-US" altLang="zh-TW" smtClean="0"/>
              <a:t>5-12</a:t>
            </a:r>
            <a:r>
              <a:rPr lang="zh-TW" altLang="en-US" smtClean="0"/>
              <a:t>天後，病人的臉部軀幹四肢包括手掌腳掌都會出現皮膚剝落的現象。</a:t>
            </a:r>
            <a:endParaRPr lang="en-US" altLang="zh-TW" smtClean="0"/>
          </a:p>
          <a:p>
            <a:pPr>
              <a:spcBef>
                <a:spcPct val="0"/>
              </a:spcBef>
            </a:pPr>
            <a:r>
              <a:rPr lang="fr-FR" altLang="zh-TW" smtClean="0"/>
              <a:t>Desquamation</a:t>
            </a:r>
            <a:r>
              <a:rPr lang="zh-TW" altLang="en-US" smtClean="0"/>
              <a:t>（脫皮）：臉、軀幹、四肢</a:t>
            </a:r>
            <a:endParaRPr lang="fr-FR" altLang="zh-TW" smtClean="0"/>
          </a:p>
          <a:p>
            <a:pPr>
              <a:spcBef>
                <a:spcPct val="0"/>
              </a:spcBef>
            </a:pPr>
            <a:endParaRPr lang="en-US" altLang="zh-TW" smtClean="0"/>
          </a:p>
          <a:p>
            <a:pPr>
              <a:spcBef>
                <a:spcPct val="0"/>
              </a:spcBef>
            </a:pPr>
            <a:endParaRPr lang="en-US" altLang="zh-TW"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投影片圖像版面配置區 1"/>
          <p:cNvSpPr>
            <a:spLocks noGrp="1" noRot="1" noChangeAspect="1"/>
          </p:cNvSpPr>
          <p:nvPr>
            <p:ph type="sldImg"/>
          </p:nvPr>
        </p:nvSpPr>
        <p:spPr bwMode="auto">
          <a:noFill/>
          <a:ln>
            <a:solidFill>
              <a:srgbClr val="000000"/>
            </a:solidFill>
            <a:miter lim="800000"/>
            <a:headEnd/>
            <a:tailEnd/>
          </a:ln>
        </p:spPr>
      </p:sp>
      <p:sp>
        <p:nvSpPr>
          <p:cNvPr id="14848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smtClean="0"/>
          </a:p>
        </p:txBody>
      </p:sp>
      <p:sp>
        <p:nvSpPr>
          <p:cNvPr id="14848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363D01C2-F2E0-4174-AA94-E6D74F1CFD45}" type="slidenum">
              <a:rPr lang="zh-TW" altLang="en-US"/>
              <a:pPr defTabSz="912813" fontAlgn="base">
                <a:spcBef>
                  <a:spcPct val="0"/>
                </a:spcBef>
                <a:spcAft>
                  <a:spcPct val="0"/>
                </a:spcAft>
              </a:pPr>
              <a:t>56</a:t>
            </a:fld>
            <a:endParaRPr lang="en-US" altLang="zh-TW"/>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投影片圖像版面配置區 1"/>
          <p:cNvSpPr>
            <a:spLocks noGrp="1" noRot="1" noChangeAspect="1"/>
          </p:cNvSpPr>
          <p:nvPr>
            <p:ph type="sldImg"/>
          </p:nvPr>
        </p:nvSpPr>
        <p:spPr bwMode="auto">
          <a:noFill/>
          <a:ln>
            <a:solidFill>
              <a:srgbClr val="000000"/>
            </a:solidFill>
            <a:miter lim="800000"/>
            <a:headEnd/>
            <a:tailEnd/>
          </a:ln>
        </p:spPr>
      </p:sp>
      <p:sp>
        <p:nvSpPr>
          <p:cNvPr id="15257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閉經</a:t>
            </a:r>
            <a:endParaRPr lang="en-US" altLang="zh-TW" smtClean="0"/>
          </a:p>
        </p:txBody>
      </p:sp>
      <p:sp>
        <p:nvSpPr>
          <p:cNvPr id="15257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C29C2EC4-05DA-4EE3-9772-D64B48D7C19C}" type="slidenum">
              <a:rPr lang="zh-TW" altLang="en-US"/>
              <a:pPr defTabSz="912813" fontAlgn="base">
                <a:spcBef>
                  <a:spcPct val="0"/>
                </a:spcBef>
                <a:spcAft>
                  <a:spcPct val="0"/>
                </a:spcAft>
              </a:pPr>
              <a:t>58</a:t>
            </a:fld>
            <a:endParaRPr lang="en-US" altLang="zh-TW"/>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投影片圖像版面配置區 1"/>
          <p:cNvSpPr>
            <a:spLocks noGrp="1" noRot="1" noChangeAspect="1"/>
          </p:cNvSpPr>
          <p:nvPr>
            <p:ph type="sldImg"/>
          </p:nvPr>
        </p:nvSpPr>
        <p:spPr bwMode="auto">
          <a:noFill/>
          <a:ln>
            <a:solidFill>
              <a:srgbClr val="000000"/>
            </a:solidFill>
            <a:miter lim="800000"/>
            <a:headEnd/>
            <a:tailEnd/>
          </a:ln>
        </p:spPr>
      </p:sp>
      <p:sp>
        <p:nvSpPr>
          <p:cNvPr id="15462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b="1" u="sng" smtClean="0"/>
              <a:t>閉經</a:t>
            </a:r>
            <a:endParaRPr lang="en-US" altLang="zh-TW" b="1" u="sng" smtClean="0"/>
          </a:p>
          <a:p>
            <a:pPr>
              <a:spcBef>
                <a:spcPct val="0"/>
              </a:spcBef>
            </a:pPr>
            <a:r>
              <a:rPr lang="zh-TW" altLang="en-US" smtClean="0"/>
              <a:t>通常運動員初經會來的比較晚，但停經早，暴露在 </a:t>
            </a:r>
            <a:r>
              <a:rPr lang="en-US" altLang="zh-TW" smtClean="0"/>
              <a:t>estrogen </a:t>
            </a:r>
            <a:r>
              <a:rPr lang="zh-TW" altLang="en-US" smtClean="0"/>
              <a:t>的時間較短，造成骨本存的不夠多，故有些運動員的骨質密度沒有比較好</a:t>
            </a:r>
            <a:endParaRPr lang="en-US" altLang="zh-TW" smtClean="0"/>
          </a:p>
        </p:txBody>
      </p:sp>
      <p:sp>
        <p:nvSpPr>
          <p:cNvPr id="1546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3A131614-641C-47F8-89C6-4B282C642F0D}" type="slidenum">
              <a:rPr lang="zh-TW" altLang="en-US"/>
              <a:pPr defTabSz="912813" fontAlgn="base">
                <a:spcBef>
                  <a:spcPct val="0"/>
                </a:spcBef>
                <a:spcAft>
                  <a:spcPct val="0"/>
                </a:spcAft>
              </a:pPr>
              <a:t>59</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投影片圖像版面配置區 1"/>
          <p:cNvSpPr>
            <a:spLocks noGrp="1" noRot="1" noChangeAspect="1"/>
          </p:cNvSpPr>
          <p:nvPr>
            <p:ph type="sldImg"/>
          </p:nvPr>
        </p:nvSpPr>
        <p:spPr bwMode="auto">
          <a:noFill/>
          <a:ln>
            <a:solidFill>
              <a:srgbClr val="000000"/>
            </a:solidFill>
            <a:miter lim="800000"/>
            <a:headEnd/>
            <a:tailEnd/>
          </a:ln>
        </p:spPr>
      </p:sp>
      <p:sp>
        <p:nvSpPr>
          <p:cNvPr id="7065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065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227064D-039D-472A-B509-6D5AD135AE0C}" type="slidenum">
              <a:rPr lang="zh-TW" altLang="en-US"/>
              <a:pPr defTabSz="912813" fontAlgn="base">
                <a:spcBef>
                  <a:spcPct val="0"/>
                </a:spcBef>
                <a:spcAft>
                  <a:spcPct val="0"/>
                </a:spcAft>
              </a:pPr>
              <a:t>14</a:t>
            </a:fld>
            <a:endParaRPr lang="en-US" altLang="zh-TW"/>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投影片圖像版面配置區 1"/>
          <p:cNvSpPr>
            <a:spLocks noGrp="1" noRot="1" noChangeAspect="1"/>
          </p:cNvSpPr>
          <p:nvPr>
            <p:ph type="sldImg"/>
          </p:nvPr>
        </p:nvSpPr>
        <p:spPr bwMode="auto">
          <a:noFill/>
          <a:ln>
            <a:solidFill>
              <a:srgbClr val="000000"/>
            </a:solidFill>
            <a:miter lim="800000"/>
            <a:headEnd/>
            <a:tailEnd/>
          </a:ln>
        </p:spPr>
      </p:sp>
      <p:sp>
        <p:nvSpPr>
          <p:cNvPr id="15667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smtClean="0"/>
          </a:p>
        </p:txBody>
      </p:sp>
      <p:sp>
        <p:nvSpPr>
          <p:cNvPr id="15667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A172F5E-E2F8-456E-A1A6-832BDBB985A9}" type="slidenum">
              <a:rPr lang="zh-TW" altLang="en-US"/>
              <a:pPr defTabSz="912813" fontAlgn="base">
                <a:spcBef>
                  <a:spcPct val="0"/>
                </a:spcBef>
                <a:spcAft>
                  <a:spcPct val="0"/>
                </a:spcAft>
              </a:pPr>
              <a:t>60</a:t>
            </a:fld>
            <a:endParaRPr lang="en-US" altLang="zh-TW"/>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投影片圖像版面配置區 1"/>
          <p:cNvSpPr>
            <a:spLocks noGrp="1" noRot="1" noChangeAspec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lstStyle/>
          <a:p>
            <a:pPr defTabSz="914321" fontAlgn="auto">
              <a:spcBef>
                <a:spcPts val="0"/>
              </a:spcBef>
              <a:spcAft>
                <a:spcPts val="0"/>
              </a:spcAft>
              <a:defRPr/>
            </a:pPr>
            <a:r>
              <a:rPr lang="zh-TW" altLang="en-US" b="1" u="sng" dirty="0" smtClean="0"/>
              <a:t>經血過多</a:t>
            </a:r>
            <a:endParaRPr lang="en-US" altLang="zh-TW" b="1" u="sng" dirty="0" smtClean="0"/>
          </a:p>
          <a:p>
            <a:pPr marL="228600" indent="-228600" defTabSz="914321" fontAlgn="auto">
              <a:spcBef>
                <a:spcPts val="0"/>
              </a:spcBef>
              <a:spcAft>
                <a:spcPts val="0"/>
              </a:spcAft>
              <a:buFontTx/>
              <a:buAutoNum type="arabicPeriod"/>
              <a:defRPr/>
            </a:pPr>
            <a:r>
              <a:rPr lang="zh-TW" altLang="en-US" dirty="0" smtClean="0"/>
              <a:t>正常：天數為 </a:t>
            </a:r>
            <a:r>
              <a:rPr lang="en-US" altLang="zh-TW" dirty="0" smtClean="0"/>
              <a:t>5 </a:t>
            </a:r>
            <a:r>
              <a:rPr lang="zh-TW" altLang="en-US" dirty="0" smtClean="0"/>
              <a:t>至 </a:t>
            </a:r>
            <a:r>
              <a:rPr lang="en-US" altLang="zh-TW" dirty="0" smtClean="0"/>
              <a:t>7 </a:t>
            </a:r>
            <a:r>
              <a:rPr lang="zh-TW" altLang="en-US" dirty="0" smtClean="0"/>
              <a:t>天，血量為 </a:t>
            </a:r>
            <a:r>
              <a:rPr lang="en-US" altLang="zh-TW" dirty="0" smtClean="0"/>
              <a:t>30~35ml</a:t>
            </a:r>
          </a:p>
          <a:p>
            <a:pPr marL="228600" indent="-228600" defTabSz="914321" fontAlgn="auto">
              <a:spcBef>
                <a:spcPts val="0"/>
              </a:spcBef>
              <a:spcAft>
                <a:spcPts val="0"/>
              </a:spcAft>
              <a:buFontTx/>
              <a:buAutoNum type="arabicPeriod"/>
              <a:defRPr/>
            </a:pPr>
            <a:r>
              <a:rPr lang="zh-TW" altLang="en-US" dirty="0" smtClean="0"/>
              <a:t>時間過長或血量太多即經血過多，長期下來會造成慢性貧血</a:t>
            </a:r>
            <a:endParaRPr lang="en-US" altLang="zh-TW" dirty="0" smtClean="0"/>
          </a:p>
          <a:p>
            <a:pPr marL="228600" indent="-228600" defTabSz="914321" fontAlgn="auto">
              <a:spcBef>
                <a:spcPts val="0"/>
              </a:spcBef>
              <a:spcAft>
                <a:spcPts val="0"/>
              </a:spcAft>
              <a:buFontTx/>
              <a:buAutoNum type="arabicPeriod"/>
              <a:defRPr/>
            </a:pPr>
            <a:r>
              <a:rPr lang="zh-TW" altLang="en-US" dirty="0" smtClean="0"/>
              <a:t>女生血紅素正常值為 </a:t>
            </a:r>
            <a:r>
              <a:rPr lang="en-US" altLang="zh-TW" dirty="0" smtClean="0"/>
              <a:t>12</a:t>
            </a:r>
            <a:r>
              <a:rPr lang="zh-TW" altLang="en-US" dirty="0" smtClean="0"/>
              <a:t>，血紅素小於 </a:t>
            </a:r>
            <a:r>
              <a:rPr lang="en-US" altLang="zh-TW" dirty="0" smtClean="0"/>
              <a:t>8 </a:t>
            </a:r>
            <a:r>
              <a:rPr lang="zh-TW" altLang="en-US" dirty="0" smtClean="0"/>
              <a:t>時要輸血；低血紅素的女生常會有不能 走遠、易喘的情形，因其 </a:t>
            </a:r>
            <a:r>
              <a:rPr lang="en-US" altLang="zh-TW" dirty="0" err="1" smtClean="0"/>
              <a:t>Hb</a:t>
            </a:r>
            <a:r>
              <a:rPr lang="en-US" altLang="zh-TW" dirty="0" smtClean="0"/>
              <a:t> </a:t>
            </a:r>
            <a:r>
              <a:rPr lang="zh-TW" altLang="en-US" dirty="0" smtClean="0"/>
              <a:t>少，攜氧不足。</a:t>
            </a:r>
            <a:endParaRPr lang="en-US" altLang="zh-TW" b="1" u="sng" dirty="0"/>
          </a:p>
        </p:txBody>
      </p:sp>
      <p:sp>
        <p:nvSpPr>
          <p:cNvPr id="15872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AB0FACB-415E-4AA4-901E-ABD20D776D35}" type="slidenum">
              <a:rPr lang="zh-TW" altLang="en-US"/>
              <a:pPr defTabSz="912813" fontAlgn="base">
                <a:spcBef>
                  <a:spcPct val="0"/>
                </a:spcBef>
                <a:spcAft>
                  <a:spcPct val="0"/>
                </a:spcAft>
              </a:pPr>
              <a:t>61</a:t>
            </a:fld>
            <a:endParaRPr lang="en-US" altLang="zh-TW"/>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投影片圖像版面配置區 1"/>
          <p:cNvSpPr>
            <a:spLocks noGrp="1" noRot="1" noChangeAspect="1"/>
          </p:cNvSpPr>
          <p:nvPr>
            <p:ph type="sldImg"/>
          </p:nvPr>
        </p:nvSpPr>
        <p:spPr bwMode="auto">
          <a:noFill/>
          <a:ln>
            <a:solidFill>
              <a:srgbClr val="000000"/>
            </a:solidFill>
            <a:miter lim="800000"/>
            <a:headEnd/>
            <a:tailEnd/>
          </a:ln>
        </p:spPr>
      </p:sp>
      <p:sp>
        <p:nvSpPr>
          <p:cNvPr id="16077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b="1" u="sng" smtClean="0"/>
          </a:p>
        </p:txBody>
      </p:sp>
      <p:sp>
        <p:nvSpPr>
          <p:cNvPr id="16077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07C856C8-9C58-416A-AED2-7F7FBA946709}" type="slidenum">
              <a:rPr lang="zh-TW" altLang="en-US"/>
              <a:pPr defTabSz="912813" fontAlgn="base">
                <a:spcBef>
                  <a:spcPct val="0"/>
                </a:spcBef>
                <a:spcAft>
                  <a:spcPct val="0"/>
                </a:spcAft>
              </a:pPr>
              <a:t>62</a:t>
            </a:fld>
            <a:endParaRPr lang="en-US" altLang="zh-TW"/>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投影片圖像版面配置區 1"/>
          <p:cNvSpPr>
            <a:spLocks noGrp="1" noRot="1" noChangeAspect="1"/>
          </p:cNvSpPr>
          <p:nvPr>
            <p:ph type="sldImg"/>
          </p:nvPr>
        </p:nvSpPr>
        <p:spPr bwMode="auto">
          <a:noFill/>
          <a:ln>
            <a:solidFill>
              <a:srgbClr val="000000"/>
            </a:solidFill>
            <a:miter lim="800000"/>
            <a:headEnd/>
            <a:tailEnd/>
          </a:ln>
        </p:spPr>
      </p:sp>
      <p:sp>
        <p:nvSpPr>
          <p:cNvPr id="16281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b="1" u="sng" smtClean="0"/>
          </a:p>
        </p:txBody>
      </p:sp>
      <p:sp>
        <p:nvSpPr>
          <p:cNvPr id="1628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7900618-89D0-4B2D-9E7F-0E1D29AF355F}" type="slidenum">
              <a:rPr lang="zh-TW" altLang="en-US"/>
              <a:pPr defTabSz="912813" fontAlgn="base">
                <a:spcBef>
                  <a:spcPct val="0"/>
                </a:spcBef>
                <a:spcAft>
                  <a:spcPct val="0"/>
                </a:spcAft>
              </a:pPr>
              <a:t>63</a:t>
            </a:fld>
            <a:endParaRPr lang="en-US" altLang="zh-TW"/>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投影片圖像版面配置區 1"/>
          <p:cNvSpPr>
            <a:spLocks noGrp="1" noRot="1" noChangeAspect="1"/>
          </p:cNvSpPr>
          <p:nvPr>
            <p:ph type="sldImg"/>
          </p:nvPr>
        </p:nvSpPr>
        <p:spPr bwMode="auto">
          <a:noFill/>
          <a:ln>
            <a:solidFill>
              <a:srgbClr val="000000"/>
            </a:solidFill>
            <a:miter lim="800000"/>
            <a:headEnd/>
            <a:tailEnd/>
          </a:ln>
        </p:spPr>
      </p:sp>
      <p:sp>
        <p:nvSpPr>
          <p:cNvPr id="16486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b="1" u="sng" smtClean="0"/>
          </a:p>
        </p:txBody>
      </p:sp>
      <p:sp>
        <p:nvSpPr>
          <p:cNvPr id="16486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398ABE5-759F-4363-96AA-96D014641FD8}" type="slidenum">
              <a:rPr lang="zh-TW" altLang="en-US"/>
              <a:pPr defTabSz="912813" fontAlgn="base">
                <a:spcBef>
                  <a:spcPct val="0"/>
                </a:spcBef>
                <a:spcAft>
                  <a:spcPct val="0"/>
                </a:spcAft>
              </a:pPr>
              <a:t>65</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投影片圖像版面配置區 1"/>
          <p:cNvSpPr>
            <a:spLocks noGrp="1" noRot="1" noChangeAspect="1"/>
          </p:cNvSpPr>
          <p:nvPr>
            <p:ph type="sldImg"/>
          </p:nvPr>
        </p:nvSpPr>
        <p:spPr bwMode="auto">
          <a:noFill/>
          <a:ln>
            <a:solidFill>
              <a:srgbClr val="000000"/>
            </a:solidFill>
            <a:miter lim="800000"/>
            <a:headEnd/>
            <a:tailEnd/>
          </a:ln>
        </p:spPr>
      </p:sp>
      <p:sp>
        <p:nvSpPr>
          <p:cNvPr id="7270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27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51539BC9-B9ED-4EF7-AE8F-E33A90D9DC5E}" type="slidenum">
              <a:rPr lang="zh-TW" altLang="en-US"/>
              <a:pPr defTabSz="912813" fontAlgn="base">
                <a:spcBef>
                  <a:spcPct val="0"/>
                </a:spcBef>
                <a:spcAft>
                  <a:spcPct val="0"/>
                </a:spcAft>
              </a:pPr>
              <a:t>15</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投影片圖像版面配置區 1"/>
          <p:cNvSpPr>
            <a:spLocks noGrp="1" noRot="1" noChangeAspect="1"/>
          </p:cNvSpPr>
          <p:nvPr>
            <p:ph type="sldImg"/>
          </p:nvPr>
        </p:nvSpPr>
        <p:spPr bwMode="auto">
          <a:noFill/>
          <a:ln>
            <a:solidFill>
              <a:srgbClr val="000000"/>
            </a:solidFill>
            <a:miter lim="800000"/>
            <a:headEnd/>
            <a:tailEnd/>
          </a:ln>
        </p:spPr>
      </p:sp>
      <p:sp>
        <p:nvSpPr>
          <p:cNvPr id="7475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475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C71B3165-2CA3-477E-B42D-A2B8FBE25289}" type="slidenum">
              <a:rPr lang="zh-TW" altLang="en-US"/>
              <a:pPr defTabSz="912813" fontAlgn="base">
                <a:spcBef>
                  <a:spcPct val="0"/>
                </a:spcBef>
                <a:spcAft>
                  <a:spcPct val="0"/>
                </a:spcAft>
              </a:pPr>
              <a:t>16</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圖像版面配置區 1"/>
          <p:cNvSpPr>
            <a:spLocks noGrp="1" noRot="1" noChangeAspect="1"/>
          </p:cNvSpPr>
          <p:nvPr>
            <p:ph type="sldImg"/>
          </p:nvPr>
        </p:nvSpPr>
        <p:spPr bwMode="auto">
          <a:noFill/>
          <a:ln>
            <a:solidFill>
              <a:srgbClr val="000000"/>
            </a:solidFill>
            <a:miter lim="800000"/>
            <a:headEnd/>
            <a:tailEnd/>
          </a:ln>
        </p:spPr>
      </p:sp>
      <p:sp>
        <p:nvSpPr>
          <p:cNvPr id="768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68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8187E6A2-49E4-4AEC-B38E-09221093B50B}" type="slidenum">
              <a:rPr lang="zh-TW" altLang="en-US"/>
              <a:pPr defTabSz="912813" fontAlgn="base">
                <a:spcBef>
                  <a:spcPct val="0"/>
                </a:spcBef>
                <a:spcAft>
                  <a:spcPct val="0"/>
                </a:spcAft>
              </a:pPr>
              <a:t>17</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投影片圖像版面配置區 1"/>
          <p:cNvSpPr>
            <a:spLocks noGrp="1" noRot="1" noChangeAspect="1"/>
          </p:cNvSpPr>
          <p:nvPr>
            <p:ph type="sldImg"/>
          </p:nvPr>
        </p:nvSpPr>
        <p:spPr bwMode="auto">
          <a:noFill/>
          <a:ln>
            <a:solidFill>
              <a:srgbClr val="000000"/>
            </a:solidFill>
            <a:miter lim="800000"/>
            <a:headEnd/>
            <a:tailEnd/>
          </a:ln>
        </p:spPr>
      </p:sp>
      <p:sp>
        <p:nvSpPr>
          <p:cNvPr id="788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788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8F4CBB6C-A4F9-4AB6-BD81-A104B85FD218}" type="slidenum">
              <a:rPr lang="zh-TW" altLang="en-US"/>
              <a:pPr defTabSz="912813" fontAlgn="base">
                <a:spcBef>
                  <a:spcPct val="0"/>
                </a:spcBef>
                <a:spcAft>
                  <a:spcPct val="0"/>
                </a:spcAft>
              </a:pPr>
              <a:t>18</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投影片圖像版面配置區 1"/>
          <p:cNvSpPr>
            <a:spLocks noGrp="1" noRot="1" noChangeAspect="1"/>
          </p:cNvSpPr>
          <p:nvPr>
            <p:ph type="sldImg"/>
          </p:nvPr>
        </p:nvSpPr>
        <p:spPr bwMode="auto">
          <a:noFill/>
          <a:ln>
            <a:solidFill>
              <a:srgbClr val="000000"/>
            </a:solidFill>
            <a:miter lim="800000"/>
            <a:headEnd/>
            <a:tailEnd/>
          </a:ln>
        </p:spPr>
      </p:sp>
      <p:sp>
        <p:nvSpPr>
          <p:cNvPr id="8089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8089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831A163-4714-4BF0-8ED5-A80C2C9C6278}" type="slidenum">
              <a:rPr lang="zh-TW" altLang="en-US"/>
              <a:pPr defTabSz="912813" fontAlgn="base">
                <a:spcBef>
                  <a:spcPct val="0"/>
                </a:spcBef>
                <a:spcAft>
                  <a:spcPct val="0"/>
                </a:spcAft>
              </a:pPr>
              <a:t>19</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6" descr="Overlay-Blank.jpg"/>
            <p:cNvPicPr>
              <a:picLocks noChangeAspect="1"/>
            </p:cNvPicPr>
            <p:nvPr userDrawn="1"/>
          </p:nvPicPr>
          <p:blipFill>
            <a:blip r:embed="rId2" cstate="print"/>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cstate="print"/>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7" descr="Overlay-Blank.jpg"/>
            <p:cNvPicPr>
              <a:picLocks noChangeAspect="1"/>
            </p:cNvPicPr>
            <p:nvPr userDrawn="1"/>
          </p:nvPicPr>
          <p:blipFill>
            <a:blip r:embed="rId2" cstate="print"/>
            <a:srcRect r="85126"/>
            <a:stretch>
              <a:fillRect/>
            </a:stretch>
          </p:blipFill>
          <p:spPr bwMode="auto">
            <a:xfrm>
              <a:off x="7651376" y="0"/>
              <a:ext cx="1360170" cy="6858000"/>
            </a:xfrm>
            <a:prstGeom prst="rect">
              <a:avLst/>
            </a:prstGeom>
            <a:noFill/>
            <a:ln w="9525">
              <a:noFill/>
              <a:miter lim="800000"/>
              <a:headEnd/>
              <a:tailEnd/>
            </a:ln>
          </p:spPr>
        </p:pic>
        <p:pic>
          <p:nvPicPr>
            <p:cNvPr id="9" name="Picture 9" descr="Overlay-VerticalBridge.jpg"/>
            <p:cNvPicPr>
              <a:picLocks noChangeAspect="1"/>
            </p:cNvPicPr>
            <p:nvPr userDrawn="1"/>
          </p:nvPicPr>
          <p:blipFill>
            <a:blip r:embed="rId3" cstate="print"/>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4" descr="HR-Color.png"/>
          <p:cNvPicPr>
            <a:picLocks noChangeAspect="1"/>
          </p:cNvPicPr>
          <p:nvPr/>
        </p:nvPicPr>
        <p:blipFill>
          <a:blip r:embed="rId4" cstate="print"/>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zh-TW" altLang="en-US" smtClean="0"/>
              <a:t>按一下以編輯母片標題樣式</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 </a:t>
            </a:r>
            <a:r>
              <a:rPr lang="zh-TW" altLang="en-US" smtClean="0"/>
              <a:t>按一下以編輯母片子標題樣式</a:t>
            </a:r>
            <a:endParaRPr dirty="0"/>
          </a:p>
        </p:txBody>
      </p:sp>
      <p:sp>
        <p:nvSpPr>
          <p:cNvPr id="11" name="Date Placeholder 3"/>
          <p:cNvSpPr>
            <a:spLocks noGrp="1"/>
          </p:cNvSpPr>
          <p:nvPr>
            <p:ph type="dt" sz="half" idx="10"/>
          </p:nvPr>
        </p:nvSpPr>
        <p:spPr>
          <a:xfrm>
            <a:off x="5257800" y="6356350"/>
            <a:ext cx="2133600" cy="365125"/>
          </a:xfrm>
        </p:spPr>
        <p:txBody>
          <a:bodyPr/>
          <a:lstStyle>
            <a:lvl1pPr>
              <a:defRPr smtClean="0">
                <a:solidFill>
                  <a:schemeClr val="tx2"/>
                </a:solidFill>
              </a:defRPr>
            </a:lvl1pPr>
          </a:lstStyle>
          <a:p>
            <a:pPr>
              <a:defRPr/>
            </a:pPr>
            <a:r>
              <a:rPr lang="en-US" altLang="zh-TW" smtClean="0"/>
              <a:t>2015/7/25</a:t>
            </a:r>
            <a:endParaRPr lang="zh-TW" altLang="en-US"/>
          </a:p>
        </p:txBody>
      </p:sp>
      <p:sp>
        <p:nvSpPr>
          <p:cNvPr id="12"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5" name="Picture 7" descr="Overlay-Blank.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zh-TW" altLang="en-US" smtClean="0"/>
              <a:t>按一下以編輯母片標題樣式</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將圖片拖曳至版面配置區或按一下圖示以新增</a:t>
            </a:r>
            <a:endParaRPr noProof="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r>
              <a:rPr lang="en-US" altLang="zh-TW" smtClean="0"/>
              <a:t>2015/7/25</a:t>
            </a:r>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p:txBody>
          <a:bodyPr/>
          <a:lstStyle>
            <a:lvl1pPr>
              <a:defRPr/>
            </a:lvl1pPr>
          </a:lstStyle>
          <a:p>
            <a:pPr>
              <a:defRPr/>
            </a:pPr>
            <a:fld id="{A8586CEA-2526-471B-B757-B7E17BEB2484}"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含標題的圖片，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9" descr="Overlay-Blank.jpg"/>
            <p:cNvPicPr>
              <a:picLocks noChangeAspect="1"/>
            </p:cNvPicPr>
            <p:nvPr userDrawn="1"/>
          </p:nvPicPr>
          <p:blipFill>
            <a:blip r:embed="rId2" cstate="print"/>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10" descr="Overlay-VerticalBridge.jpg"/>
            <p:cNvPicPr>
              <a:picLocks noChangeAspect="1"/>
            </p:cNvPicPr>
            <p:nvPr userDrawn="1"/>
          </p:nvPicPr>
          <p:blipFill>
            <a:blip r:embed="rId3" cstate="print"/>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zh-TW" altLang="en-US" smtClean="0"/>
              <a:t>按一下以編輯母片標題樣式</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將圖片拖曳至版面配置區或按一下圖示以新增</a:t>
            </a:r>
            <a:endParaRPr noProof="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Date Placeholder 4"/>
          <p:cNvSpPr>
            <a:spLocks noGrp="1"/>
          </p:cNvSpPr>
          <p:nvPr>
            <p:ph type="dt" sz="half" idx="10"/>
          </p:nvPr>
        </p:nvSpPr>
        <p:spPr/>
        <p:txBody>
          <a:bodyPr/>
          <a:lstStyle>
            <a:lvl1pPr>
              <a:defRPr/>
            </a:lvl1pPr>
          </a:lstStyle>
          <a:p>
            <a:pPr>
              <a:defRPr/>
            </a:pPr>
            <a:r>
              <a:rPr lang="en-US" altLang="zh-TW" smtClean="0"/>
              <a:t>2015/7/25</a:t>
            </a:r>
            <a:endParaRPr lang="zh-TW" altLang="en-US"/>
          </a:p>
        </p:txBody>
      </p:sp>
      <p:sp>
        <p:nvSpPr>
          <p:cNvPr id="9" name="Footer Placeholder 5"/>
          <p:cNvSpPr>
            <a:spLocks noGrp="1"/>
          </p:cNvSpPr>
          <p:nvPr>
            <p:ph type="ftr" sz="quarter" idx="11"/>
          </p:nvPr>
        </p:nvSpPr>
        <p:spPr/>
        <p:txBody>
          <a:bodyPr/>
          <a:lstStyle>
            <a:lvl1pPr>
              <a:defRPr/>
            </a:lvl1pPr>
          </a:lstStyle>
          <a:p>
            <a:pPr>
              <a:defRPr/>
            </a:pPr>
            <a:endParaRPr lang="zh-TW" altLang="en-US"/>
          </a:p>
        </p:txBody>
      </p:sp>
      <p:sp>
        <p:nvSpPr>
          <p:cNvPr id="10" name="Slide Number Placeholder 6"/>
          <p:cNvSpPr>
            <a:spLocks noGrp="1"/>
          </p:cNvSpPr>
          <p:nvPr>
            <p:ph type="sldNum" sz="quarter" idx="12"/>
          </p:nvPr>
        </p:nvSpPr>
        <p:spPr/>
        <p:txBody>
          <a:bodyPr/>
          <a:lstStyle>
            <a:lvl1pPr>
              <a:defRPr/>
            </a:lvl1pPr>
          </a:lstStyle>
          <a:p>
            <a:pPr>
              <a:defRPr/>
            </a:pPr>
            <a:fld id="{E0171088-0EDF-4C56-A122-C621729C4939}"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cstate="print"/>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cstate="print"/>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zh-TW" altLang="en-US" smtClean="0"/>
              <a:t>按一下以編輯母片標題樣式</a:t>
            </a:r>
            <a:endParaRPr/>
          </a:p>
        </p:txBody>
      </p:sp>
      <p:sp>
        <p:nvSpPr>
          <p:cNvPr id="3" name="Vertical Text Placeholder 2"/>
          <p:cNvSpPr>
            <a:spLocks noGrp="1"/>
          </p:cNvSpPr>
          <p:nvPr>
            <p:ph type="body" orient="vert" idx="1"/>
          </p:nvPr>
        </p:nvSpPr>
        <p:spPr/>
        <p:txBody>
          <a:bodyPr vert="eaVert"/>
          <a:lstStyle>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7" name="Date Placeholder 3"/>
          <p:cNvSpPr>
            <a:spLocks noGrp="1"/>
          </p:cNvSpPr>
          <p:nvPr>
            <p:ph type="dt" sz="half" idx="10"/>
          </p:nvPr>
        </p:nvSpPr>
        <p:spPr/>
        <p:txBody>
          <a:bodyPr/>
          <a:lstStyle>
            <a:lvl1pPr>
              <a:defRPr/>
            </a:lvl1pPr>
          </a:lstStyle>
          <a:p>
            <a:pPr>
              <a:defRPr/>
            </a:pPr>
            <a:r>
              <a:rPr lang="en-US" altLang="zh-TW" smtClean="0"/>
              <a:t>2015/7/25</a:t>
            </a:r>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7F8F9C8C-8FF5-4647-B4A9-7D3CF87AF240}" type="slidenum">
              <a:rPr lang="zh-TW" altLang="en-US"/>
              <a:pPr>
                <a:defRPr/>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cstate="print"/>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cstate="print"/>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zh-TW" altLang="en-US" smtClean="0"/>
              <a:t>按一下以編輯母片標題樣式</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7" name="Date Placeholder 3"/>
          <p:cNvSpPr>
            <a:spLocks noGrp="1"/>
          </p:cNvSpPr>
          <p:nvPr>
            <p:ph type="dt" sz="half" idx="10"/>
          </p:nvPr>
        </p:nvSpPr>
        <p:spPr/>
        <p:txBody>
          <a:bodyPr/>
          <a:lstStyle>
            <a:lvl1pPr>
              <a:defRPr/>
            </a:lvl1pPr>
          </a:lstStyle>
          <a:p>
            <a:pPr>
              <a:defRPr/>
            </a:pPr>
            <a:r>
              <a:rPr lang="en-US" altLang="zh-TW" smtClean="0"/>
              <a:t>2015/7/25</a:t>
            </a:r>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22994FBF-1E0E-4BE0-BE07-AB5A00BC8DC0}"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cstate="print"/>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cstate="print"/>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idx="1"/>
          </p:nvPr>
        </p:nvSpPr>
        <p:spPr/>
        <p:txBody>
          <a:bodyPr/>
          <a:lstStyle>
            <a:lvl5pP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7" name="Date Placeholder 3"/>
          <p:cNvSpPr>
            <a:spLocks noGrp="1"/>
          </p:cNvSpPr>
          <p:nvPr>
            <p:ph type="dt" sz="half" idx="10"/>
          </p:nvPr>
        </p:nvSpPr>
        <p:spPr/>
        <p:txBody>
          <a:bodyPr/>
          <a:lstStyle>
            <a:lvl1pPr>
              <a:defRPr/>
            </a:lvl1pPr>
          </a:lstStyle>
          <a:p>
            <a:pPr>
              <a:defRPr/>
            </a:pPr>
            <a:r>
              <a:rPr lang="en-US" altLang="zh-TW" smtClean="0"/>
              <a:t>2015/7/25</a:t>
            </a:r>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236B14C3-229E-494B-B7E6-27E96FDCD046}"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標題投影片含圖片">
    <p:bg>
      <p:bgRef idx="1002">
        <a:schemeClr val="bg2"/>
      </p:bgRef>
    </p:bg>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581150" cy="6858000"/>
            <a:chOff x="134471" y="0"/>
            <a:chExt cx="1581220" cy="6858000"/>
          </a:xfrm>
        </p:grpSpPr>
        <p:pic>
          <p:nvPicPr>
            <p:cNvPr id="6" name="Picture 6" descr="Overlay-Blank.jpg"/>
            <p:cNvPicPr>
              <a:picLocks noChangeAspect="1"/>
            </p:cNvPicPr>
            <p:nvPr userDrawn="1"/>
          </p:nvPicPr>
          <p:blipFill>
            <a:blip r:embed="rId2" cstate="print"/>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cstate="print"/>
            <a:srcRect/>
            <a:stretch>
              <a:fillRect/>
            </a:stretch>
          </p:blipFill>
          <p:spPr bwMode="auto">
            <a:xfrm>
              <a:off x="1447800" y="0"/>
              <a:ext cx="267891" cy="6858000"/>
            </a:xfrm>
            <a:prstGeom prst="rect">
              <a:avLst/>
            </a:prstGeom>
            <a:noFill/>
            <a:ln w="9525">
              <a:noFill/>
              <a:miter lim="800000"/>
              <a:headEnd/>
              <a:tailEnd/>
            </a:ln>
          </p:spPr>
        </p:pic>
      </p:grpSp>
      <p:grpSp>
        <p:nvGrpSpPr>
          <p:cNvPr id="8" name="Group 16"/>
          <p:cNvGrpSpPr>
            <a:grpSpLocks/>
          </p:cNvGrpSpPr>
          <p:nvPr/>
        </p:nvGrpSpPr>
        <p:grpSpPr bwMode="auto">
          <a:xfrm>
            <a:off x="7546975" y="0"/>
            <a:ext cx="1597025" cy="6858000"/>
            <a:chOff x="7413812" y="0"/>
            <a:chExt cx="1597734" cy="6858000"/>
          </a:xfrm>
        </p:grpSpPr>
        <p:pic>
          <p:nvPicPr>
            <p:cNvPr id="9" name="Picture 7" descr="Overlay-Blank.jpg"/>
            <p:cNvPicPr>
              <a:picLocks noChangeAspect="1"/>
            </p:cNvPicPr>
            <p:nvPr userDrawn="1"/>
          </p:nvPicPr>
          <p:blipFill>
            <a:blip r:embed="rId2" cstate="print"/>
            <a:srcRect r="85126"/>
            <a:stretch>
              <a:fillRect/>
            </a:stretch>
          </p:blipFill>
          <p:spPr bwMode="auto">
            <a:xfrm>
              <a:off x="7651376" y="0"/>
              <a:ext cx="1360170" cy="6858000"/>
            </a:xfrm>
            <a:prstGeom prst="rect">
              <a:avLst/>
            </a:prstGeom>
            <a:noFill/>
            <a:ln w="9525">
              <a:noFill/>
              <a:miter lim="800000"/>
              <a:headEnd/>
              <a:tailEnd/>
            </a:ln>
          </p:spPr>
        </p:pic>
        <p:pic>
          <p:nvPicPr>
            <p:cNvPr id="10" name="Picture 9" descr="Overlay-VerticalBridge.jpg"/>
            <p:cNvPicPr>
              <a:picLocks noChangeAspect="1"/>
            </p:cNvPicPr>
            <p:nvPr userDrawn="1"/>
          </p:nvPicPr>
          <p:blipFill>
            <a:blip r:embed="rId3" cstate="print"/>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4" descr="HR-Color.png"/>
          <p:cNvPicPr>
            <a:picLocks noChangeAspect="1"/>
          </p:cNvPicPr>
          <p:nvPr/>
        </p:nvPicPr>
        <p:blipFill>
          <a:blip r:embed="rId4" cstate="print"/>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zh-TW" altLang="en-US" smtClean="0"/>
              <a:t>按一下以編輯母片標題樣式</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 </a:t>
            </a:r>
            <a:r>
              <a:rPr lang="zh-TW" altLang="en-US" smtClean="0"/>
              <a:t>按一下以編輯母片子標題樣式</a:t>
            </a:r>
            <a:endParaRPr dirty="0"/>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zh-TW" altLang="en-US" noProof="0" smtClean="0"/>
              <a:t>將圖片拖曳至版面配置區或按一下圖示以新增</a:t>
            </a:r>
            <a:endParaRPr noProof="0"/>
          </a:p>
        </p:txBody>
      </p:sp>
      <p:sp>
        <p:nvSpPr>
          <p:cNvPr id="12" name="Date Placeholder 3"/>
          <p:cNvSpPr>
            <a:spLocks noGrp="1"/>
          </p:cNvSpPr>
          <p:nvPr>
            <p:ph type="dt" sz="half" idx="13"/>
          </p:nvPr>
        </p:nvSpPr>
        <p:spPr>
          <a:xfrm>
            <a:off x="5257800" y="6356350"/>
            <a:ext cx="2133600" cy="365125"/>
          </a:xfrm>
        </p:spPr>
        <p:txBody>
          <a:bodyPr/>
          <a:lstStyle>
            <a:lvl1pPr>
              <a:defRPr smtClean="0">
                <a:solidFill>
                  <a:schemeClr val="tx2"/>
                </a:solidFill>
              </a:defRPr>
            </a:lvl1pPr>
          </a:lstStyle>
          <a:p>
            <a:pPr>
              <a:defRPr/>
            </a:pPr>
            <a:r>
              <a:rPr lang="en-US" altLang="zh-TW" smtClean="0"/>
              <a:t>2015/7/25</a:t>
            </a:r>
            <a:endParaRPr lang="zh-TW" altLang="en-US"/>
          </a:p>
        </p:txBody>
      </p:sp>
      <p:sp>
        <p:nvSpPr>
          <p:cNvPr id="13" name="Footer Placeholder 4"/>
          <p:cNvSpPr>
            <a:spLocks noGrp="1"/>
          </p:cNvSpPr>
          <p:nvPr>
            <p:ph type="ftr" sz="quarter" idx="14"/>
          </p:nvPr>
        </p:nvSpPr>
        <p:spPr>
          <a:xfrm>
            <a:off x="1752600" y="6356350"/>
            <a:ext cx="2895600" cy="365125"/>
          </a:xfrm>
        </p:spPr>
        <p:txBody>
          <a:bodyPr/>
          <a:lstStyle>
            <a:lvl1pPr>
              <a:defRPr>
                <a:solidFill>
                  <a:schemeClr val="tx2"/>
                </a:solidFill>
              </a:defRPr>
            </a:lvl1pPr>
          </a:lstStyle>
          <a:p>
            <a:pPr>
              <a:defRPr/>
            </a:pPr>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頭">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cstate="print"/>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cstate="print"/>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1" descr="Overlay-Blank.jpg"/>
            <p:cNvPicPr>
              <a:picLocks noChangeAspect="1"/>
            </p:cNvPicPr>
            <p:nvPr userDrawn="1"/>
          </p:nvPicPr>
          <p:blipFill>
            <a:blip r:embed="rId2" cstate="print"/>
            <a:srcRect b="85555"/>
            <a:stretch>
              <a:fillRect/>
            </a:stretch>
          </p:blipFill>
          <p:spPr bwMode="auto">
            <a:xfrm>
              <a:off x="0" y="0"/>
              <a:ext cx="9144000" cy="990600"/>
            </a:xfrm>
            <a:prstGeom prst="rect">
              <a:avLst/>
            </a:prstGeom>
            <a:noFill/>
            <a:ln w="9525">
              <a:noFill/>
              <a:miter lim="800000"/>
              <a:headEnd/>
              <a:tailEnd/>
            </a:ln>
          </p:spPr>
        </p:pic>
        <p:pic>
          <p:nvPicPr>
            <p:cNvPr id="9" name="Picture 12" descr="Overlay-HorizontalBridge.jpg"/>
            <p:cNvPicPr>
              <a:picLocks noChangeAspect="1"/>
            </p:cNvPicPr>
            <p:nvPr userDrawn="1"/>
          </p:nvPicPr>
          <p:blipFill>
            <a:blip r:embed="rId3" cstate="print"/>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3" descr="HR-Color.png"/>
          <p:cNvPicPr>
            <a:picLocks noChangeAspect="1"/>
          </p:cNvPicPr>
          <p:nvPr/>
        </p:nvPicPr>
        <p:blipFill>
          <a:blip r:embed="rId4" cstate="print"/>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zh-TW" altLang="en-US" smtClean="0"/>
              <a:t>按一下以編輯母片標題樣式</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11" name="Date Placeholder 3"/>
          <p:cNvSpPr>
            <a:spLocks noGrp="1"/>
          </p:cNvSpPr>
          <p:nvPr>
            <p:ph type="dt" sz="half" idx="10"/>
          </p:nvPr>
        </p:nvSpPr>
        <p:spPr/>
        <p:txBody>
          <a:bodyPr/>
          <a:lstStyle>
            <a:lvl1pPr>
              <a:defRPr/>
            </a:lvl1pPr>
          </a:lstStyle>
          <a:p>
            <a:pPr>
              <a:defRPr/>
            </a:pPr>
            <a:r>
              <a:rPr lang="en-US" altLang="zh-TW" smtClean="0"/>
              <a:t>2015/7/25</a:t>
            </a:r>
            <a:endParaRPr lang="zh-TW" altLang="en-US"/>
          </a:p>
        </p:txBody>
      </p:sp>
      <p:sp>
        <p:nvSpPr>
          <p:cNvPr id="12" name="Footer Placeholder 4"/>
          <p:cNvSpPr>
            <a:spLocks noGrp="1"/>
          </p:cNvSpPr>
          <p:nvPr>
            <p:ph type="ftr" sz="quarter" idx="11"/>
          </p:nvPr>
        </p:nvSpPr>
        <p:spPr/>
        <p:txBody>
          <a:bodyPr/>
          <a:lstStyle>
            <a:lvl1pPr>
              <a:defRPr/>
            </a:lvl1pPr>
          </a:lstStyle>
          <a:p>
            <a:pPr>
              <a:defRPr/>
            </a:pPr>
            <a:endParaRPr lang="zh-TW" altLang="en-US"/>
          </a:p>
        </p:txBody>
      </p:sp>
      <p:sp>
        <p:nvSpPr>
          <p:cNvPr id="13" name="Slide Number Placeholder 5"/>
          <p:cNvSpPr>
            <a:spLocks noGrp="1"/>
          </p:cNvSpPr>
          <p:nvPr>
            <p:ph type="sldNum" sz="quarter" idx="12"/>
          </p:nvPr>
        </p:nvSpPr>
        <p:spPr/>
        <p:txBody>
          <a:bodyPr/>
          <a:lstStyle>
            <a:lvl1pPr>
              <a:defRPr/>
            </a:lvl1pPr>
          </a:lstStyle>
          <a:p>
            <a:pPr>
              <a:defRPr/>
            </a:pPr>
            <a:fld id="{DF64E27E-E38F-46B2-814B-3CAEC318600E}" type="slidenum">
              <a:rPr lang="zh-TW" altLang="en-US"/>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grpSp>
        <p:nvGrpSpPr>
          <p:cNvPr id="5" name="Group 7"/>
          <p:cNvGrpSpPr>
            <a:grpSpLocks/>
          </p:cNvGrpSpPr>
          <p:nvPr/>
        </p:nvGrpSpPr>
        <p:grpSpPr bwMode="auto">
          <a:xfrm>
            <a:off x="0" y="1373188"/>
            <a:ext cx="9144000" cy="5484812"/>
            <a:chOff x="0" y="1372650"/>
            <a:chExt cx="9144000" cy="5485350"/>
          </a:xfrm>
        </p:grpSpPr>
        <p:pic>
          <p:nvPicPr>
            <p:cNvPr id="6" name="Picture 8" descr="Overlay-Blank.jpg"/>
            <p:cNvPicPr>
              <a:picLocks noChangeAspect="1"/>
            </p:cNvPicPr>
            <p:nvPr userDrawn="1"/>
          </p:nvPicPr>
          <p:blipFill>
            <a:blip r:embed="rId2" cstate="print"/>
            <a:srcRect t="23334"/>
            <a:stretch>
              <a:fillRect/>
            </a:stretch>
          </p:blipFill>
          <p:spPr bwMode="auto">
            <a:xfrm>
              <a:off x="0" y="1600200"/>
              <a:ext cx="9144000" cy="5257800"/>
            </a:xfrm>
            <a:prstGeom prst="rect">
              <a:avLst/>
            </a:prstGeom>
            <a:noFill/>
            <a:ln w="9525">
              <a:noFill/>
              <a:miter lim="800000"/>
              <a:headEnd/>
              <a:tailEnd/>
            </a:ln>
          </p:spPr>
        </p:pic>
        <p:pic>
          <p:nvPicPr>
            <p:cNvPr id="7" name="Picture 9" descr="Overlay-HorizontalBridge.jpg"/>
            <p:cNvPicPr>
              <a:picLocks noChangeAspect="1"/>
            </p:cNvPicPr>
            <p:nvPr userDrawn="1"/>
          </p:nvPicPr>
          <p:blipFill>
            <a:blip r:embed="rId3" cstate="print"/>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zh-TW" altLang="en-US" smtClean="0"/>
              <a:t>按一下以編輯母片標題樣式</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8" name="Date Placeholder 4"/>
          <p:cNvSpPr>
            <a:spLocks noGrp="1"/>
          </p:cNvSpPr>
          <p:nvPr>
            <p:ph type="dt" sz="half" idx="10"/>
          </p:nvPr>
        </p:nvSpPr>
        <p:spPr/>
        <p:txBody>
          <a:bodyPr/>
          <a:lstStyle>
            <a:lvl1pPr>
              <a:defRPr/>
            </a:lvl1pPr>
          </a:lstStyle>
          <a:p>
            <a:pPr>
              <a:defRPr/>
            </a:pPr>
            <a:r>
              <a:rPr lang="en-US" altLang="zh-TW" smtClean="0"/>
              <a:t>2015/7/25</a:t>
            </a:r>
            <a:endParaRPr lang="zh-TW" altLang="en-US"/>
          </a:p>
        </p:txBody>
      </p:sp>
      <p:sp>
        <p:nvSpPr>
          <p:cNvPr id="9" name="Footer Placeholder 5"/>
          <p:cNvSpPr>
            <a:spLocks noGrp="1"/>
          </p:cNvSpPr>
          <p:nvPr>
            <p:ph type="ftr" sz="quarter" idx="11"/>
          </p:nvPr>
        </p:nvSpPr>
        <p:spPr/>
        <p:txBody>
          <a:bodyPr/>
          <a:lstStyle>
            <a:lvl1pPr>
              <a:defRPr/>
            </a:lvl1pPr>
          </a:lstStyle>
          <a:p>
            <a:pPr>
              <a:defRPr/>
            </a:pPr>
            <a:endParaRPr lang="zh-TW" altLang="en-US"/>
          </a:p>
        </p:txBody>
      </p:sp>
      <p:sp>
        <p:nvSpPr>
          <p:cNvPr id="10" name="Slide Number Placeholder 6"/>
          <p:cNvSpPr>
            <a:spLocks noGrp="1"/>
          </p:cNvSpPr>
          <p:nvPr>
            <p:ph type="sldNum" sz="quarter" idx="12"/>
          </p:nvPr>
        </p:nvSpPr>
        <p:spPr/>
        <p:txBody>
          <a:bodyPr/>
          <a:lstStyle>
            <a:lvl1pPr>
              <a:defRPr/>
            </a:lvl1pPr>
          </a:lstStyle>
          <a:p>
            <a:pPr>
              <a:defRPr/>
            </a:pPr>
            <a:fld id="{754877B4-7BE1-4EDB-9DFC-1B0307FA1727}"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grpSp>
        <p:nvGrpSpPr>
          <p:cNvPr id="7" name="Group 9"/>
          <p:cNvGrpSpPr>
            <a:grpSpLocks/>
          </p:cNvGrpSpPr>
          <p:nvPr/>
        </p:nvGrpSpPr>
        <p:grpSpPr bwMode="auto">
          <a:xfrm>
            <a:off x="0" y="1373188"/>
            <a:ext cx="9144000" cy="5484812"/>
            <a:chOff x="0" y="1372650"/>
            <a:chExt cx="9144000" cy="5485350"/>
          </a:xfrm>
        </p:grpSpPr>
        <p:pic>
          <p:nvPicPr>
            <p:cNvPr id="8" name="Picture 10" descr="Overlay-Blank.jpg"/>
            <p:cNvPicPr>
              <a:picLocks noChangeAspect="1"/>
            </p:cNvPicPr>
            <p:nvPr userDrawn="1"/>
          </p:nvPicPr>
          <p:blipFill>
            <a:blip r:embed="rId2" cstate="print"/>
            <a:srcRect t="23334"/>
            <a:stretch>
              <a:fillRect/>
            </a:stretch>
          </p:blipFill>
          <p:spPr bwMode="auto">
            <a:xfrm>
              <a:off x="0" y="1600200"/>
              <a:ext cx="9144000" cy="52578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cstate="print"/>
            <a:srcRect/>
            <a:stretch>
              <a:fillRect/>
            </a:stretch>
          </p:blipFill>
          <p:spPr bwMode="auto">
            <a:xfrm>
              <a:off x="0" y="1372650"/>
              <a:ext cx="9144000" cy="267891"/>
            </a:xfrm>
            <a:prstGeom prst="rect">
              <a:avLst/>
            </a:prstGeom>
            <a:noFill/>
            <a:ln w="9525">
              <a:noFill/>
              <a:miter lim="800000"/>
              <a:headEnd/>
              <a:tailEnd/>
            </a:ln>
          </p:spPr>
        </p:pic>
      </p:grpSp>
      <p:pic>
        <p:nvPicPr>
          <p:cNvPr id="10" name="Picture 13" descr="Overlay-HorizontalBridge.jpg"/>
          <p:cNvPicPr>
            <a:picLocks noChangeAspect="1"/>
          </p:cNvPicPr>
          <p:nvPr/>
        </p:nvPicPr>
        <p:blipFill>
          <a:blip r:embed="rId3" cstate="print"/>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4" descr="Overlay-HorizontalBridge.jpg"/>
          <p:cNvPicPr>
            <a:picLocks noChangeAspect="1"/>
          </p:cNvPicPr>
          <p:nvPr/>
        </p:nvPicPr>
        <p:blipFill>
          <a:blip r:embed="rId3" cstate="print"/>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zh-TW" altLang="en-US" smtClean="0"/>
              <a:t>按一下以編輯母片標題樣式</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12" name="Date Placeholder 6"/>
          <p:cNvSpPr>
            <a:spLocks noGrp="1"/>
          </p:cNvSpPr>
          <p:nvPr>
            <p:ph type="dt" sz="half" idx="10"/>
          </p:nvPr>
        </p:nvSpPr>
        <p:spPr/>
        <p:txBody>
          <a:bodyPr/>
          <a:lstStyle>
            <a:lvl1pPr>
              <a:defRPr/>
            </a:lvl1pPr>
          </a:lstStyle>
          <a:p>
            <a:pPr>
              <a:defRPr/>
            </a:pPr>
            <a:r>
              <a:rPr lang="en-US" altLang="zh-TW" smtClean="0"/>
              <a:t>2015/7/25</a:t>
            </a:r>
            <a:endParaRPr lang="zh-TW" altLang="en-US"/>
          </a:p>
        </p:txBody>
      </p:sp>
      <p:sp>
        <p:nvSpPr>
          <p:cNvPr id="13" name="Footer Placeholder 7"/>
          <p:cNvSpPr>
            <a:spLocks noGrp="1"/>
          </p:cNvSpPr>
          <p:nvPr>
            <p:ph type="ftr" sz="quarter" idx="11"/>
          </p:nvPr>
        </p:nvSpPr>
        <p:spPr/>
        <p:txBody>
          <a:bodyPr/>
          <a:lstStyle>
            <a:lvl1pPr>
              <a:defRPr/>
            </a:lvl1pPr>
          </a:lstStyle>
          <a:p>
            <a:pPr>
              <a:defRPr/>
            </a:pPr>
            <a:endParaRPr lang="zh-TW" altLang="en-US"/>
          </a:p>
        </p:txBody>
      </p:sp>
      <p:sp>
        <p:nvSpPr>
          <p:cNvPr id="14" name="Slide Number Placeholder 8"/>
          <p:cNvSpPr>
            <a:spLocks noGrp="1"/>
          </p:cNvSpPr>
          <p:nvPr>
            <p:ph type="sldNum" sz="quarter" idx="12"/>
          </p:nvPr>
        </p:nvSpPr>
        <p:spPr/>
        <p:txBody>
          <a:bodyPr/>
          <a:lstStyle>
            <a:lvl1pPr>
              <a:defRPr/>
            </a:lvl1pPr>
          </a:lstStyle>
          <a:p>
            <a:pPr>
              <a:defRPr/>
            </a:pPr>
            <a:fld id="{01BE96C5-58B5-4184-9639-971447D3AB4C}"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grpSp>
        <p:nvGrpSpPr>
          <p:cNvPr id="3" name="Group 5"/>
          <p:cNvGrpSpPr>
            <a:grpSpLocks/>
          </p:cNvGrpSpPr>
          <p:nvPr/>
        </p:nvGrpSpPr>
        <p:grpSpPr bwMode="auto">
          <a:xfrm>
            <a:off x="0" y="1373188"/>
            <a:ext cx="9144000" cy="5484812"/>
            <a:chOff x="0" y="1372650"/>
            <a:chExt cx="9144000" cy="5485350"/>
          </a:xfrm>
        </p:grpSpPr>
        <p:pic>
          <p:nvPicPr>
            <p:cNvPr id="4" name="Picture 6" descr="Overlay-Blank.jpg"/>
            <p:cNvPicPr>
              <a:picLocks noChangeAspect="1"/>
            </p:cNvPicPr>
            <p:nvPr userDrawn="1"/>
          </p:nvPicPr>
          <p:blipFill>
            <a:blip r:embed="rId2" cstate="print"/>
            <a:srcRect t="23334"/>
            <a:stretch>
              <a:fillRect/>
            </a:stretch>
          </p:blipFill>
          <p:spPr bwMode="auto">
            <a:xfrm>
              <a:off x="0" y="1600200"/>
              <a:ext cx="9144000" cy="5257800"/>
            </a:xfrm>
            <a:prstGeom prst="rect">
              <a:avLst/>
            </a:prstGeom>
            <a:noFill/>
            <a:ln w="9525">
              <a:noFill/>
              <a:miter lim="800000"/>
              <a:headEnd/>
              <a:tailEnd/>
            </a:ln>
          </p:spPr>
        </p:pic>
        <p:pic>
          <p:nvPicPr>
            <p:cNvPr id="5" name="Picture 7" descr="Overlay-HorizontalBridge.jpg"/>
            <p:cNvPicPr>
              <a:picLocks noChangeAspect="1"/>
            </p:cNvPicPr>
            <p:nvPr userDrawn="1"/>
          </p:nvPicPr>
          <p:blipFill>
            <a:blip r:embed="rId3" cstate="print"/>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zh-TW" altLang="en-US" smtClean="0"/>
              <a:t>按一下以編輯母片標題樣式</a:t>
            </a:r>
            <a:endParaRPr/>
          </a:p>
        </p:txBody>
      </p:sp>
      <p:sp>
        <p:nvSpPr>
          <p:cNvPr id="6" name="Date Placeholder 2"/>
          <p:cNvSpPr>
            <a:spLocks noGrp="1"/>
          </p:cNvSpPr>
          <p:nvPr>
            <p:ph type="dt" sz="half" idx="10"/>
          </p:nvPr>
        </p:nvSpPr>
        <p:spPr/>
        <p:txBody>
          <a:bodyPr/>
          <a:lstStyle>
            <a:lvl1pPr>
              <a:defRPr/>
            </a:lvl1pPr>
          </a:lstStyle>
          <a:p>
            <a:pPr>
              <a:defRPr/>
            </a:pPr>
            <a:r>
              <a:rPr lang="en-US" altLang="zh-TW" smtClean="0"/>
              <a:t>2015/7/25</a:t>
            </a:r>
            <a:endParaRPr lang="zh-TW" altLang="en-US"/>
          </a:p>
        </p:txBody>
      </p:sp>
      <p:sp>
        <p:nvSpPr>
          <p:cNvPr id="7" name="Footer Placeholder 3"/>
          <p:cNvSpPr>
            <a:spLocks noGrp="1"/>
          </p:cNvSpPr>
          <p:nvPr>
            <p:ph type="ftr" sz="quarter" idx="11"/>
          </p:nvPr>
        </p:nvSpPr>
        <p:spPr/>
        <p:txBody>
          <a:bodyPr/>
          <a:lstStyle>
            <a:lvl1pPr>
              <a:defRPr/>
            </a:lvl1pPr>
          </a:lstStyle>
          <a:p>
            <a:pPr>
              <a:defRPr/>
            </a:pPr>
            <a:endParaRPr lang="zh-TW" altLang="en-US"/>
          </a:p>
        </p:txBody>
      </p:sp>
      <p:sp>
        <p:nvSpPr>
          <p:cNvPr id="8" name="Slide Number Placeholder 4"/>
          <p:cNvSpPr>
            <a:spLocks noGrp="1"/>
          </p:cNvSpPr>
          <p:nvPr>
            <p:ph type="sldNum" sz="quarter" idx="12"/>
          </p:nvPr>
        </p:nvSpPr>
        <p:spPr/>
        <p:txBody>
          <a:bodyPr/>
          <a:lstStyle>
            <a:lvl1pPr>
              <a:defRPr/>
            </a:lvl1pPr>
          </a:lstStyle>
          <a:p>
            <a:pPr>
              <a:defRPr/>
            </a:pPr>
            <a:fld id="{39983CAF-6DAF-49DC-97FF-A2216F34689D}"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4" descr="Overlay-Blank.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r>
              <a:rPr lang="en-US" altLang="zh-TW" smtClean="0"/>
              <a:t>2015/7/25</a:t>
            </a:r>
            <a:endParaRPr lang="zh-TW" altLang="en-US"/>
          </a:p>
        </p:txBody>
      </p:sp>
      <p:sp>
        <p:nvSpPr>
          <p:cNvPr id="4" name="Footer Placeholder 2"/>
          <p:cNvSpPr>
            <a:spLocks noGrp="1"/>
          </p:cNvSpPr>
          <p:nvPr>
            <p:ph type="ftr" sz="quarter" idx="11"/>
          </p:nvPr>
        </p:nvSpPr>
        <p:spPr/>
        <p:txBody>
          <a:bodyPr/>
          <a:lstStyle>
            <a:lvl1pPr>
              <a:defRPr/>
            </a:lvl1pPr>
          </a:lstStyle>
          <a:p>
            <a:pPr>
              <a:defRPr/>
            </a:pPr>
            <a:endParaRPr lang="zh-TW" altLang="en-US"/>
          </a:p>
        </p:txBody>
      </p:sp>
      <p:sp>
        <p:nvSpPr>
          <p:cNvPr id="5" name="Slide Number Placeholder 3"/>
          <p:cNvSpPr>
            <a:spLocks noGrp="1"/>
          </p:cNvSpPr>
          <p:nvPr>
            <p:ph type="sldNum" sz="quarter" idx="12"/>
          </p:nvPr>
        </p:nvSpPr>
        <p:spPr/>
        <p:txBody>
          <a:bodyPr/>
          <a:lstStyle>
            <a:lvl1pPr>
              <a:defRPr/>
            </a:lvl1pPr>
          </a:lstStyle>
          <a:p>
            <a:pPr>
              <a:defRPr/>
            </a:pPr>
            <a:fld id="{4297AF47-1389-4A27-B612-C6AA7890E925}"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8" descr="Overlay-Blank.jpg"/>
            <p:cNvPicPr>
              <a:picLocks noChangeAspect="1"/>
            </p:cNvPicPr>
            <p:nvPr userDrawn="1"/>
          </p:nvPicPr>
          <p:blipFill>
            <a:blip r:embed="rId2" cstate="print"/>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9" descr="Overlay-VerticalBridge.jpg"/>
            <p:cNvPicPr>
              <a:picLocks noChangeAspect="1"/>
            </p:cNvPicPr>
            <p:nvPr userDrawn="1"/>
          </p:nvPicPr>
          <p:blipFill>
            <a:blip r:embed="rId3" cstate="print"/>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zh-TW" altLang="en-US" smtClean="0"/>
              <a:t>按一下以編輯母片標題樣式</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Date Placeholder 4"/>
          <p:cNvSpPr>
            <a:spLocks noGrp="1"/>
          </p:cNvSpPr>
          <p:nvPr>
            <p:ph type="dt" sz="half" idx="10"/>
          </p:nvPr>
        </p:nvSpPr>
        <p:spPr/>
        <p:txBody>
          <a:bodyPr/>
          <a:lstStyle>
            <a:lvl1pPr>
              <a:defRPr/>
            </a:lvl1pPr>
          </a:lstStyle>
          <a:p>
            <a:pPr>
              <a:defRPr/>
            </a:pPr>
            <a:r>
              <a:rPr lang="en-US" altLang="zh-TW" smtClean="0"/>
              <a:t>2015/7/25</a:t>
            </a:r>
            <a:endParaRPr lang="zh-TW" altLang="en-US"/>
          </a:p>
        </p:txBody>
      </p:sp>
      <p:sp>
        <p:nvSpPr>
          <p:cNvPr id="9" name="Footer Placeholder 5"/>
          <p:cNvSpPr>
            <a:spLocks noGrp="1"/>
          </p:cNvSpPr>
          <p:nvPr>
            <p:ph type="ftr" sz="quarter" idx="11"/>
          </p:nvPr>
        </p:nvSpPr>
        <p:spPr/>
        <p:txBody>
          <a:bodyPr/>
          <a:lstStyle>
            <a:lvl1pPr>
              <a:defRPr>
                <a:solidFill>
                  <a:schemeClr val="tx2"/>
                </a:solidFill>
              </a:defRPr>
            </a:lvl1pPr>
          </a:lstStyle>
          <a:p>
            <a:pPr>
              <a:defRPr/>
            </a:pPr>
            <a:endParaRPr lang="zh-TW" altLang="en-US"/>
          </a:p>
        </p:txBody>
      </p:sp>
      <p:sp>
        <p:nvSpPr>
          <p:cNvPr id="10" name="Slide Number Placeholder 6"/>
          <p:cNvSpPr>
            <a:spLocks noGrp="1"/>
          </p:cNvSpPr>
          <p:nvPr>
            <p:ph type="sldNum" sz="quarter" idx="12"/>
          </p:nvPr>
        </p:nvSpPr>
        <p:spPr/>
        <p:txBody>
          <a:bodyPr/>
          <a:lstStyle>
            <a:lvl1pPr algn="ctr">
              <a:defRPr smtClean="0">
                <a:solidFill>
                  <a:schemeClr val="tx2">
                    <a:lumMod val="40000"/>
                    <a:lumOff val="60000"/>
                  </a:schemeClr>
                </a:solidFill>
              </a:defRPr>
            </a:lvl1pPr>
          </a:lstStyle>
          <a:p>
            <a:pPr>
              <a:defRPr/>
            </a:pPr>
            <a:fld id="{D16BD1AE-88CF-4692-BB1C-AF9118FCBD4A}"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zh-TW" smtClean="0"/>
          </a:p>
        </p:txBody>
      </p:sp>
      <p:sp>
        <p:nvSpPr>
          <p:cNvPr id="1027"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smtClean="0"/>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b="1" smtClean="0">
                <a:solidFill>
                  <a:schemeClr val="tx2">
                    <a:lumMod val="40000"/>
                    <a:lumOff val="60000"/>
                  </a:schemeClr>
                </a:solidFill>
                <a:latin typeface="+mn-lt"/>
                <a:ea typeface="+mn-ea"/>
              </a:defRPr>
            </a:lvl1pPr>
          </a:lstStyle>
          <a:p>
            <a:pPr>
              <a:defRPr/>
            </a:pPr>
            <a:r>
              <a:rPr lang="en-US" altLang="zh-TW" smtClean="0"/>
              <a:t>2015/7/25</a:t>
            </a:r>
            <a:endParaRPr lang="zh-TW" alt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fontAlgn="auto">
              <a:spcBef>
                <a:spcPts val="0"/>
              </a:spcBef>
              <a:spcAft>
                <a:spcPts val="0"/>
              </a:spcAft>
              <a:defRPr kumimoji="0" sz="1200" b="1" smtClean="0">
                <a:solidFill>
                  <a:schemeClr val="tx2">
                    <a:lumMod val="40000"/>
                    <a:lumOff val="60000"/>
                  </a:schemeClr>
                </a:solidFill>
                <a:latin typeface="+mn-lt"/>
                <a:ea typeface="+mn-ea"/>
              </a:defRPr>
            </a:lvl1pPr>
          </a:lstStyle>
          <a:p>
            <a:pPr>
              <a:defRPr/>
            </a:pPr>
            <a:fld id="{46C9B39D-FA7F-42A6-B0F3-D31040208FA7}" type="slidenum">
              <a:rPr lang="zh-TW" altLang="en-US"/>
              <a:pPr>
                <a:defRPr/>
              </a:pPr>
              <a:t>‹#›</a:t>
            </a:fld>
            <a:endParaRPr lang="zh-TW" altLang="en-US"/>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fontAlgn="auto">
              <a:spcBef>
                <a:spcPts val="0"/>
              </a:spcBef>
              <a:spcAft>
                <a:spcPts val="0"/>
              </a:spcAft>
              <a:defRPr kumimoji="0" sz="1200" b="1">
                <a:solidFill>
                  <a:schemeClr val="tx2">
                    <a:lumMod val="40000"/>
                    <a:lumOff val="60000"/>
                  </a:schemeClr>
                </a:solidFill>
                <a:latin typeface="+mn-lt"/>
                <a:ea typeface="+mn-ea"/>
              </a:defRPr>
            </a:lvl1pPr>
          </a:lstStyle>
          <a:p>
            <a:pPr>
              <a:defRPr/>
            </a:pPr>
            <a:endParaRPr lang="zh-TW" altLang="en-US"/>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Lst>
  <p:hf hdr="0" ftr="0"/>
  <p:txStyles>
    <p:titleStyle>
      <a:lvl1pPr algn="ctr" rtl="0" fontAlgn="base">
        <a:lnSpc>
          <a:spcPts val="6000"/>
        </a:lnSpc>
        <a:spcBef>
          <a:spcPct val="0"/>
        </a:spcBef>
        <a:spcAft>
          <a:spcPct val="0"/>
        </a:spcAft>
        <a:defRPr sz="5400" kern="1200">
          <a:solidFill>
            <a:schemeClr val="tx2"/>
          </a:solidFill>
          <a:latin typeface="微軟正黑體"/>
          <a:ea typeface="微軟正黑體"/>
          <a:cs typeface="微軟正黑體"/>
        </a:defRPr>
      </a:lvl1pPr>
      <a:lvl2pPr algn="ctr" rtl="0" fontAlgn="base">
        <a:lnSpc>
          <a:spcPts val="6000"/>
        </a:lnSpc>
        <a:spcBef>
          <a:spcPct val="0"/>
        </a:spcBef>
        <a:spcAft>
          <a:spcPct val="0"/>
        </a:spcAft>
        <a:defRPr sz="5400">
          <a:solidFill>
            <a:schemeClr val="tx2"/>
          </a:solidFill>
          <a:latin typeface="微軟正黑體"/>
          <a:ea typeface="微軟正黑體"/>
          <a:cs typeface="微軟正黑體"/>
        </a:defRPr>
      </a:lvl2pPr>
      <a:lvl3pPr algn="ctr" rtl="0" fontAlgn="base">
        <a:lnSpc>
          <a:spcPts val="6000"/>
        </a:lnSpc>
        <a:spcBef>
          <a:spcPct val="0"/>
        </a:spcBef>
        <a:spcAft>
          <a:spcPct val="0"/>
        </a:spcAft>
        <a:defRPr sz="5400">
          <a:solidFill>
            <a:schemeClr val="tx2"/>
          </a:solidFill>
          <a:latin typeface="微軟正黑體"/>
          <a:ea typeface="微軟正黑體"/>
          <a:cs typeface="微軟正黑體"/>
        </a:defRPr>
      </a:lvl3pPr>
      <a:lvl4pPr algn="ctr" rtl="0" fontAlgn="base">
        <a:lnSpc>
          <a:spcPts val="6000"/>
        </a:lnSpc>
        <a:spcBef>
          <a:spcPct val="0"/>
        </a:spcBef>
        <a:spcAft>
          <a:spcPct val="0"/>
        </a:spcAft>
        <a:defRPr sz="5400">
          <a:solidFill>
            <a:schemeClr val="tx2"/>
          </a:solidFill>
          <a:latin typeface="微軟正黑體"/>
          <a:ea typeface="微軟正黑體"/>
          <a:cs typeface="微軟正黑體"/>
        </a:defRPr>
      </a:lvl4pPr>
      <a:lvl5pPr algn="ctr" rtl="0" fontAlgn="base">
        <a:lnSpc>
          <a:spcPts val="6000"/>
        </a:lnSpc>
        <a:spcBef>
          <a:spcPct val="0"/>
        </a:spcBef>
        <a:spcAft>
          <a:spcPct val="0"/>
        </a:spcAft>
        <a:defRPr sz="5400">
          <a:solidFill>
            <a:schemeClr val="tx2"/>
          </a:solidFill>
          <a:latin typeface="微軟正黑體"/>
          <a:ea typeface="微軟正黑體"/>
          <a:cs typeface="微軟正黑體"/>
        </a:defRPr>
      </a:lvl5pPr>
      <a:lvl6pPr marL="457200" algn="ctr" rtl="0" fontAlgn="base">
        <a:lnSpc>
          <a:spcPts val="6000"/>
        </a:lnSpc>
        <a:spcBef>
          <a:spcPct val="0"/>
        </a:spcBef>
        <a:spcAft>
          <a:spcPct val="0"/>
        </a:spcAft>
        <a:defRPr sz="5400">
          <a:solidFill>
            <a:schemeClr val="tx2"/>
          </a:solidFill>
          <a:latin typeface="微軟正黑體"/>
          <a:ea typeface="微軟正黑體"/>
          <a:cs typeface="微軟正黑體"/>
        </a:defRPr>
      </a:lvl6pPr>
      <a:lvl7pPr marL="914400" algn="ctr" rtl="0" fontAlgn="base">
        <a:lnSpc>
          <a:spcPts val="6000"/>
        </a:lnSpc>
        <a:spcBef>
          <a:spcPct val="0"/>
        </a:spcBef>
        <a:spcAft>
          <a:spcPct val="0"/>
        </a:spcAft>
        <a:defRPr sz="5400">
          <a:solidFill>
            <a:schemeClr val="tx2"/>
          </a:solidFill>
          <a:latin typeface="微軟正黑體"/>
          <a:ea typeface="微軟正黑體"/>
          <a:cs typeface="微軟正黑體"/>
        </a:defRPr>
      </a:lvl7pPr>
      <a:lvl8pPr marL="1371600" algn="ctr" rtl="0" fontAlgn="base">
        <a:lnSpc>
          <a:spcPts val="6000"/>
        </a:lnSpc>
        <a:spcBef>
          <a:spcPct val="0"/>
        </a:spcBef>
        <a:spcAft>
          <a:spcPct val="0"/>
        </a:spcAft>
        <a:defRPr sz="5400">
          <a:solidFill>
            <a:schemeClr val="tx2"/>
          </a:solidFill>
          <a:latin typeface="微軟正黑體"/>
          <a:ea typeface="微軟正黑體"/>
          <a:cs typeface="微軟正黑體"/>
        </a:defRPr>
      </a:lvl8pPr>
      <a:lvl9pPr marL="1828800" algn="ctr" rtl="0" fontAlgn="base">
        <a:lnSpc>
          <a:spcPts val="6000"/>
        </a:lnSpc>
        <a:spcBef>
          <a:spcPct val="0"/>
        </a:spcBef>
        <a:spcAft>
          <a:spcPct val="0"/>
        </a:spcAft>
        <a:defRPr sz="5400">
          <a:solidFill>
            <a:schemeClr val="tx2"/>
          </a:solidFill>
          <a:latin typeface="微軟正黑體"/>
          <a:ea typeface="微軟正黑體"/>
          <a:cs typeface="微軟正黑體"/>
        </a:defRPr>
      </a:lvl9pPr>
    </p:titleStyle>
    <p:bodyStyle>
      <a:lvl1pPr marL="342900" indent="-342900" algn="l" rtl="0" fontAlgn="base">
        <a:spcBef>
          <a:spcPts val="2400"/>
        </a:spcBef>
        <a:spcAft>
          <a:spcPct val="0"/>
        </a:spcAft>
        <a:buClr>
          <a:srgbClr val="BAABE3"/>
        </a:buClr>
        <a:buFont typeface="Candara" pitchFamily="34" charset="0"/>
        <a:buChar char="•"/>
        <a:defRPr sz="2800" kern="1200">
          <a:solidFill>
            <a:schemeClr val="tx2"/>
          </a:solidFill>
          <a:latin typeface="微軟正黑體"/>
          <a:ea typeface="微軟正黑體"/>
          <a:cs typeface="微軟正黑體"/>
        </a:defRPr>
      </a:lvl1pPr>
      <a:lvl2pPr marL="685800" indent="-336550" algn="l" rtl="0" fontAlgn="base">
        <a:spcBef>
          <a:spcPts val="600"/>
        </a:spcBef>
        <a:spcAft>
          <a:spcPct val="0"/>
        </a:spcAft>
        <a:buClr>
          <a:schemeClr val="tx2"/>
        </a:buClr>
        <a:buFont typeface="Candara" pitchFamily="34" charset="0"/>
        <a:buChar char="•"/>
        <a:defRPr sz="2600" kern="1200">
          <a:solidFill>
            <a:schemeClr val="tx2"/>
          </a:solidFill>
          <a:latin typeface="微軟正黑體"/>
          <a:ea typeface="微軟正黑體"/>
          <a:cs typeface="微軟正黑體"/>
        </a:defRPr>
      </a:lvl2pPr>
      <a:lvl3pPr marL="1035050" indent="-349250" algn="l" rtl="0" fontAlgn="base">
        <a:spcBef>
          <a:spcPts val="600"/>
        </a:spcBef>
        <a:spcAft>
          <a:spcPct val="0"/>
        </a:spcAft>
        <a:buClr>
          <a:srgbClr val="BAABE3"/>
        </a:buClr>
        <a:buFont typeface="Candara" pitchFamily="34" charset="0"/>
        <a:buChar char="•"/>
        <a:defRPr sz="2400" kern="1200">
          <a:solidFill>
            <a:schemeClr val="tx2"/>
          </a:solidFill>
          <a:latin typeface="微軟正黑體"/>
          <a:ea typeface="微軟正黑體"/>
          <a:cs typeface="微軟正黑體"/>
        </a:defRPr>
      </a:lvl3pPr>
      <a:lvl4pPr marL="1371600" indent="-336550" algn="l" rtl="0" fontAlgn="base">
        <a:spcBef>
          <a:spcPts val="600"/>
        </a:spcBef>
        <a:spcAft>
          <a:spcPct val="0"/>
        </a:spcAft>
        <a:buClr>
          <a:schemeClr val="tx2"/>
        </a:buClr>
        <a:buFont typeface="Candara" pitchFamily="34" charset="0"/>
        <a:buChar char="•"/>
        <a:defRPr sz="2200" kern="1200">
          <a:solidFill>
            <a:schemeClr val="tx2"/>
          </a:solidFill>
          <a:latin typeface="微軟正黑體"/>
          <a:ea typeface="微軟正黑體"/>
          <a:cs typeface="微軟正黑體"/>
        </a:defRPr>
      </a:lvl4pPr>
      <a:lvl5pPr marL="1720850" indent="-349250" algn="l" rtl="0" fontAlgn="base">
        <a:spcBef>
          <a:spcPts val="600"/>
        </a:spcBef>
        <a:spcAft>
          <a:spcPct val="0"/>
        </a:spcAft>
        <a:buClr>
          <a:srgbClr val="BAABE3"/>
        </a:buClr>
        <a:buFont typeface="Candara" pitchFamily="34" charset="0"/>
        <a:buChar char="•"/>
        <a:defRPr sz="2000" kern="1200">
          <a:solidFill>
            <a:schemeClr val="tx2"/>
          </a:solidFill>
          <a:latin typeface="微軟正黑體"/>
          <a:ea typeface="微軟正黑體"/>
          <a:cs typeface="微軟正黑體"/>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副標題 2"/>
          <p:cNvSpPr>
            <a:spLocks noGrp="1"/>
          </p:cNvSpPr>
          <p:nvPr>
            <p:ph type="subTitle" idx="1"/>
          </p:nvPr>
        </p:nvSpPr>
        <p:spPr>
          <a:xfrm>
            <a:off x="1835150" y="5949280"/>
            <a:ext cx="5446713" cy="850900"/>
          </a:xfrm>
        </p:spPr>
        <p:txBody>
          <a:bodyPr>
            <a:normAutofit lnSpcReduction="10000"/>
          </a:bodyPr>
          <a:lstStyle/>
          <a:p>
            <a:r>
              <a:rPr lang="zh-TW" altLang="en-US" sz="2800" b="1" dirty="0" smtClean="0"/>
              <a:t>郭沁怡</a:t>
            </a:r>
            <a:r>
              <a:rPr lang="en-US" altLang="zh-TW" sz="2800" b="1" dirty="0" smtClean="0"/>
              <a:t> </a:t>
            </a:r>
            <a:r>
              <a:rPr lang="zh-TW" altLang="en-US" sz="2800" b="1" dirty="0" smtClean="0"/>
              <a:t>藥師</a:t>
            </a:r>
          </a:p>
          <a:p>
            <a:r>
              <a:rPr lang="zh-TW" altLang="en-US" sz="2000" b="1" dirty="0" smtClean="0"/>
              <a:t>台北醫學大學附設醫院藥劑部</a:t>
            </a:r>
            <a:endParaRPr lang="en-US" altLang="zh-TW" sz="2000" b="1" dirty="0" smtClean="0"/>
          </a:p>
        </p:txBody>
      </p:sp>
      <p:sp>
        <p:nvSpPr>
          <p:cNvPr id="5" name="矩形 4"/>
          <p:cNvSpPr/>
          <p:nvPr/>
        </p:nvSpPr>
        <p:spPr>
          <a:xfrm>
            <a:off x="895473" y="188640"/>
            <a:ext cx="7344816" cy="1446550"/>
          </a:xfrm>
          <a:prstGeom prst="rect">
            <a:avLst/>
          </a:prstGeom>
          <a:noFill/>
        </p:spPr>
        <p:txBody>
          <a:bodyPr wrap="square">
            <a:spAutoFit/>
          </a:bodyPr>
          <a:lstStyle/>
          <a:p>
            <a:pPr algn="ctr" fontAlgn="auto">
              <a:spcBef>
                <a:spcPts val="0"/>
              </a:spcBef>
              <a:spcAft>
                <a:spcPts val="0"/>
              </a:spcAft>
              <a:defRPr/>
            </a:pPr>
            <a:r>
              <a:rPr kumimoji="0" lang="zh-TW" altLang="en-US" sz="8800" b="1" dirty="0" smtClean="0">
                <a:ln w="12700">
                  <a:solidFill>
                    <a:schemeClr val="bg2">
                      <a:lumMod val="50000"/>
                    </a:schemeClr>
                  </a:solidFill>
                  <a:prstDash val="solid"/>
                </a:ln>
                <a:effectLst>
                  <a:outerShdw blurRad="41275" dist="20320" dir="1800000" algn="tl" rotWithShape="0">
                    <a:srgbClr val="000000">
                      <a:alpha val="40000"/>
                    </a:srgbClr>
                  </a:outerShdw>
                </a:effectLst>
                <a:latin typeface="微軟正黑體"/>
                <a:ea typeface="微軟正黑體"/>
                <a:cs typeface="微軟正黑體"/>
              </a:rPr>
              <a:t>月經</a:t>
            </a:r>
            <a:r>
              <a:rPr kumimoji="0" lang="zh-TW" altLang="en-US" sz="8800" b="1" dirty="0">
                <a:ln w="12700">
                  <a:solidFill>
                    <a:schemeClr val="bg2">
                      <a:lumMod val="50000"/>
                    </a:schemeClr>
                  </a:solidFill>
                  <a:prstDash val="solid"/>
                </a:ln>
                <a:effectLst>
                  <a:outerShdw blurRad="41275" dist="20320" dir="1800000" algn="tl" rotWithShape="0">
                    <a:srgbClr val="000000">
                      <a:alpha val="40000"/>
                    </a:srgbClr>
                  </a:outerShdw>
                </a:effectLst>
                <a:latin typeface="微軟正黑體"/>
                <a:ea typeface="微軟正黑體"/>
                <a:cs typeface="微軟正黑體"/>
              </a:rPr>
              <a:t>相關疾病</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1851214"/>
            <a:ext cx="6066089" cy="4044058"/>
          </a:xfrm>
          <a:prstGeom prst="rect">
            <a:avLst/>
          </a:prstGeom>
          <a:ln>
            <a:noFill/>
          </a:ln>
          <a:effectLst>
            <a:softEdge rad="112500"/>
          </a:effectLst>
        </p:spPr>
      </p:pic>
      <p:sp>
        <p:nvSpPr>
          <p:cNvPr id="3" name="日期版面配置區 2"/>
          <p:cNvSpPr>
            <a:spLocks noGrp="1"/>
          </p:cNvSpPr>
          <p:nvPr>
            <p:ph type="dt" sz="half" idx="10"/>
          </p:nvPr>
        </p:nvSpPr>
        <p:spPr/>
        <p:txBody>
          <a:bodyPr/>
          <a:lstStyle/>
          <a:p>
            <a:pPr>
              <a:defRPr/>
            </a:pPr>
            <a:r>
              <a:rPr lang="en-US" altLang="zh-TW" smtClean="0"/>
              <a:t>2015/7/25</a:t>
            </a:r>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462" y="0"/>
            <a:ext cx="9120538" cy="1282700"/>
          </a:xfrm>
        </p:spPr>
        <p:txBody>
          <a:bodyPr rtlCol="0">
            <a:normAutofit/>
          </a:bodyPr>
          <a:lstStyle/>
          <a:p>
            <a:pPr defTabSz="457161" fontAlgn="auto">
              <a:spcAft>
                <a:spcPts val="0"/>
              </a:spcAft>
              <a:defRPr/>
            </a:pPr>
            <a:r>
              <a:rPr kumimoji="1" lang="en-US" altLang="zh-TW" b="1" dirty="0">
                <a:solidFill>
                  <a:schemeClr val="tx2"/>
                </a:solidFill>
                <a:effectLst>
                  <a:outerShdw blurRad="38100" dist="38100" dir="2700000" algn="tl">
                    <a:srgbClr val="000000">
                      <a:alpha val="43137"/>
                    </a:srgbClr>
                  </a:outerShdw>
                </a:effectLst>
                <a:cs typeface="MV Boli" pitchFamily="2" charset="0"/>
              </a:rPr>
              <a:t>Pathophysiology</a:t>
            </a:r>
          </a:p>
        </p:txBody>
      </p:sp>
      <p:sp>
        <p:nvSpPr>
          <p:cNvPr id="3" name="內容版面配置區 2"/>
          <p:cNvSpPr>
            <a:spLocks noGrp="1"/>
          </p:cNvSpPr>
          <p:nvPr>
            <p:ph idx="1"/>
          </p:nvPr>
        </p:nvSpPr>
        <p:spPr>
          <a:xfrm>
            <a:off x="755576" y="1544744"/>
            <a:ext cx="7776864" cy="4692568"/>
          </a:xfrm>
        </p:spPr>
        <p:txBody>
          <a:bodyPr rtlCol="0">
            <a:normAutofit/>
          </a:bodyPr>
          <a:lstStyle/>
          <a:p>
            <a:pPr marL="0" indent="0" defTabSz="457161" fontAlgn="auto">
              <a:spcAft>
                <a:spcPts val="0"/>
              </a:spcAft>
              <a:buFont typeface="Wingdings 3" charset="2"/>
              <a:buNone/>
              <a:defRPr/>
            </a:pPr>
            <a:r>
              <a:rPr lang="en-US" altLang="zh-TW" sz="2600" b="1" dirty="0" smtClean="0">
                <a:solidFill>
                  <a:schemeClr val="accent1">
                    <a:lumMod val="50000"/>
                  </a:schemeClr>
                </a:solidFill>
                <a:latin typeface="+mn-lt"/>
                <a:ea typeface="MS PGothic" pitchFamily="34" charset="-128"/>
                <a:cs typeface="+mn-cs"/>
              </a:rPr>
              <a:t>The actual </a:t>
            </a:r>
            <a:r>
              <a:rPr lang="en-US" altLang="zh-TW" sz="2600" b="1" dirty="0" err="1" smtClean="0">
                <a:solidFill>
                  <a:schemeClr val="accent1">
                    <a:lumMod val="50000"/>
                  </a:schemeClr>
                </a:solidFill>
                <a:latin typeface="+mn-lt"/>
                <a:ea typeface="MS PGothic" pitchFamily="34" charset="-128"/>
                <a:cs typeface="+mn-cs"/>
              </a:rPr>
              <a:t>pathophysiologyof</a:t>
            </a:r>
            <a:r>
              <a:rPr lang="en-US" altLang="zh-TW" sz="2600" b="1" dirty="0" smtClean="0">
                <a:solidFill>
                  <a:schemeClr val="accent1">
                    <a:lumMod val="50000"/>
                  </a:schemeClr>
                </a:solidFill>
                <a:latin typeface="+mn-lt"/>
                <a:ea typeface="MS PGothic" pitchFamily="34" charset="-128"/>
                <a:cs typeface="+mn-cs"/>
              </a:rPr>
              <a:t> </a:t>
            </a:r>
            <a:r>
              <a:rPr lang="en-US" altLang="zh-TW" sz="2600" b="1" dirty="0">
                <a:solidFill>
                  <a:schemeClr val="accent1">
                    <a:lumMod val="50000"/>
                  </a:schemeClr>
                </a:solidFill>
                <a:latin typeface="+mn-lt"/>
                <a:ea typeface="MS PGothic" pitchFamily="34" charset="-128"/>
                <a:cs typeface="+mn-cs"/>
              </a:rPr>
              <a:t>p</a:t>
            </a:r>
            <a:r>
              <a:rPr lang="en-US" altLang="zh-TW" sz="2600" b="1" dirty="0" smtClean="0">
                <a:solidFill>
                  <a:schemeClr val="accent1">
                    <a:lumMod val="50000"/>
                  </a:schemeClr>
                </a:solidFill>
                <a:latin typeface="+mn-lt"/>
                <a:ea typeface="MS PGothic" pitchFamily="34" charset="-128"/>
                <a:cs typeface="+mn-cs"/>
              </a:rPr>
              <a:t>rimary dysmenorrhea is </a:t>
            </a:r>
            <a:r>
              <a:rPr lang="en-US" altLang="zh-TW" sz="2600" b="1" dirty="0" smtClean="0">
                <a:solidFill>
                  <a:srgbClr val="FF0000"/>
                </a:solidFill>
                <a:latin typeface="+mn-lt"/>
                <a:ea typeface="MS PGothic" pitchFamily="34" charset="-128"/>
                <a:cs typeface="+mn-cs"/>
              </a:rPr>
              <a:t>not really sure </a:t>
            </a:r>
            <a:r>
              <a:rPr lang="en-US" altLang="zh-TW" sz="2600" b="1" dirty="0" smtClean="0">
                <a:solidFill>
                  <a:schemeClr val="accent1">
                    <a:lumMod val="50000"/>
                  </a:schemeClr>
                </a:solidFill>
                <a:latin typeface="+mn-lt"/>
                <a:ea typeface="MS PGothic" pitchFamily="34" charset="-128"/>
                <a:cs typeface="+mn-cs"/>
              </a:rPr>
              <a:t>!!!</a:t>
            </a:r>
          </a:p>
          <a:p>
            <a:pPr marL="342871" indent="-342871" defTabSz="457161" fontAlgn="auto">
              <a:lnSpc>
                <a:spcPct val="150000"/>
              </a:lnSpc>
              <a:spcAft>
                <a:spcPts val="0"/>
              </a:spcAft>
              <a:buFont typeface="Wingdings 3" charset="2"/>
              <a:buChar char=""/>
              <a:defRPr/>
            </a:pPr>
            <a:r>
              <a:rPr lang="en-US" altLang="zh-TW" b="1" dirty="0" smtClean="0">
                <a:solidFill>
                  <a:schemeClr val="accent1">
                    <a:lumMod val="50000"/>
                  </a:schemeClr>
                </a:solidFill>
                <a:latin typeface="+mn-lt"/>
                <a:ea typeface="MS PGothic" pitchFamily="34" charset="-128"/>
                <a:cs typeface="+mn-cs"/>
              </a:rPr>
              <a:t>Prostaglandin</a:t>
            </a:r>
            <a:r>
              <a:rPr lang="zh-TW" altLang="en-US" sz="2400" b="1" dirty="0" smtClean="0">
                <a:solidFill>
                  <a:schemeClr val="accent1">
                    <a:lumMod val="50000"/>
                  </a:schemeClr>
                </a:solidFill>
                <a:latin typeface="+mn-lt"/>
                <a:ea typeface="+mj-ea"/>
                <a:cs typeface="+mn-cs"/>
              </a:rPr>
              <a:t>：</a:t>
            </a:r>
            <a:r>
              <a:rPr lang="en-US" altLang="zh-TW" sz="2400" dirty="0" smtClean="0">
                <a:solidFill>
                  <a:schemeClr val="tx2"/>
                </a:solidFill>
                <a:latin typeface="+mn-lt"/>
                <a:ea typeface="MS PGothic" pitchFamily="34" charset="-128"/>
                <a:cs typeface="+mn-cs"/>
              </a:rPr>
              <a:t>stimulate </a:t>
            </a:r>
            <a:r>
              <a:rPr lang="en-US" altLang="zh-TW" sz="2400" dirty="0">
                <a:solidFill>
                  <a:schemeClr val="tx2"/>
                </a:solidFill>
                <a:latin typeface="+mn-lt"/>
                <a:ea typeface="MS PGothic" pitchFamily="34" charset="-128"/>
                <a:cs typeface="+mn-cs"/>
              </a:rPr>
              <a:t>uterine </a:t>
            </a:r>
            <a:r>
              <a:rPr lang="en-US" altLang="zh-TW" sz="2400" dirty="0" smtClean="0">
                <a:solidFill>
                  <a:schemeClr val="tx2"/>
                </a:solidFill>
                <a:latin typeface="+mn-lt"/>
                <a:ea typeface="MS PGothic" pitchFamily="34" charset="-128"/>
                <a:cs typeface="+mn-cs"/>
              </a:rPr>
              <a:t>contractions</a:t>
            </a:r>
            <a:endParaRPr lang="en-US" altLang="zh-TW" sz="2400" dirty="0">
              <a:solidFill>
                <a:schemeClr val="tx2"/>
              </a:solidFill>
              <a:latin typeface="+mn-lt"/>
              <a:ea typeface="MS PGothic" pitchFamily="34" charset="-128"/>
              <a:cs typeface="+mn-cs"/>
            </a:endParaRPr>
          </a:p>
          <a:p>
            <a:pPr marL="342871" indent="-342871" defTabSz="457161" fontAlgn="auto">
              <a:lnSpc>
                <a:spcPct val="150000"/>
              </a:lnSpc>
              <a:spcAft>
                <a:spcPts val="0"/>
              </a:spcAft>
              <a:buFont typeface="Wingdings 3" charset="2"/>
              <a:buChar char=""/>
              <a:defRPr/>
            </a:pPr>
            <a:r>
              <a:rPr lang="en-US" altLang="zh-TW" b="1" dirty="0">
                <a:solidFill>
                  <a:schemeClr val="accent1">
                    <a:lumMod val="50000"/>
                  </a:schemeClr>
                </a:solidFill>
                <a:latin typeface="+mn-lt"/>
                <a:ea typeface="MS PGothic" pitchFamily="34" charset="-128"/>
                <a:cs typeface="+mn-cs"/>
              </a:rPr>
              <a:t>Leukotriene</a:t>
            </a:r>
          </a:p>
          <a:p>
            <a:pPr marL="342871" indent="-342871" defTabSz="457161" fontAlgn="auto">
              <a:lnSpc>
                <a:spcPct val="150000"/>
              </a:lnSpc>
              <a:spcAft>
                <a:spcPts val="0"/>
              </a:spcAft>
              <a:buFont typeface="Wingdings 3" charset="2"/>
              <a:buChar char=""/>
              <a:defRPr/>
            </a:pPr>
            <a:r>
              <a:rPr lang="en-US" altLang="zh-TW" b="1" dirty="0">
                <a:solidFill>
                  <a:schemeClr val="accent1">
                    <a:lumMod val="50000"/>
                  </a:schemeClr>
                </a:solidFill>
                <a:latin typeface="+mn-lt"/>
                <a:ea typeface="MS PGothic" pitchFamily="34" charset="-128"/>
                <a:cs typeface="+mn-cs"/>
              </a:rPr>
              <a:t>Vasopressin</a:t>
            </a:r>
          </a:p>
          <a:p>
            <a:pPr marL="342871" indent="-342871" defTabSz="457161" fontAlgn="auto">
              <a:spcAft>
                <a:spcPts val="0"/>
              </a:spcAft>
              <a:buFont typeface="Wingdings 3" charset="2"/>
              <a:buChar char=""/>
              <a:defRPr/>
            </a:pPr>
            <a:endParaRPr lang="zh-TW" altLang="en-US" sz="2400" dirty="0">
              <a:solidFill>
                <a:schemeClr val="tx1">
                  <a:lumMod val="75000"/>
                  <a:lumOff val="25000"/>
                </a:schemeClr>
              </a:solidFill>
              <a:latin typeface="+mn-lt"/>
              <a:ea typeface="MS PGothic" pitchFamily="34" charset="-128"/>
              <a:cs typeface="+mn-cs"/>
            </a:endParaRPr>
          </a:p>
        </p:txBody>
      </p:sp>
      <p:sp>
        <p:nvSpPr>
          <p:cNvPr id="61443" name="投影片編號版面配置區 6"/>
          <p:cNvSpPr>
            <a:spLocks noGrp="1"/>
          </p:cNvSpPr>
          <p:nvPr>
            <p:ph type="sldNum" sz="quarter" idx="12"/>
          </p:nvPr>
        </p:nvSpPr>
        <p:spPr bwMode="auto">
          <a:xfrm>
            <a:off x="4267200" y="6525344"/>
            <a:ext cx="609600" cy="365125"/>
          </a:xfrm>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613A9D4-9705-4EA2-BE71-C90FA21D93F5}" type="slidenum">
              <a:rPr lang="zh-TW" altLang="en-US">
                <a:latin typeface="MV Boli" pitchFamily="2"/>
                <a:cs typeface="MV Boli" pitchFamily="2"/>
              </a:rPr>
              <a:pPr defTabSz="912813" fontAlgn="base">
                <a:spcBef>
                  <a:spcPct val="0"/>
                </a:spcBef>
                <a:spcAft>
                  <a:spcPct val="0"/>
                </a:spcAft>
              </a:pPr>
              <a:t>10</a:t>
            </a:fld>
            <a:endParaRPr lang="en-US" altLang="zh-TW" dirty="0">
              <a:latin typeface="MV Boli" pitchFamily="2"/>
              <a:cs typeface="MV Boli" pitchFamily="2"/>
            </a:endParaRPr>
          </a:p>
        </p:txBody>
      </p:sp>
      <p:sp>
        <p:nvSpPr>
          <p:cNvPr id="61444" name="圓角矩形圖說文字 4"/>
          <p:cNvSpPr>
            <a:spLocks noChangeArrowheads="1"/>
          </p:cNvSpPr>
          <p:nvPr/>
        </p:nvSpPr>
        <p:spPr bwMode="auto">
          <a:xfrm>
            <a:off x="323528" y="5352257"/>
            <a:ext cx="8496944" cy="1173087"/>
          </a:xfrm>
          <a:prstGeom prst="wedgeRoundRectCallout">
            <a:avLst>
              <a:gd name="adj1" fmla="val -23567"/>
              <a:gd name="adj2" fmla="val -48856"/>
              <a:gd name="adj3" fmla="val 16667"/>
            </a:avLst>
          </a:prstGeom>
          <a:solidFill>
            <a:schemeClr val="tx2"/>
          </a:solidFill>
          <a:ln w="9525">
            <a:noFill/>
            <a:miter lim="800000"/>
            <a:headEnd/>
            <a:tailEnd/>
          </a:ln>
        </p:spPr>
        <p:txBody>
          <a:bodyPr wrap="square">
            <a:spAutoFit/>
          </a:bodyPr>
          <a:lstStyle/>
          <a:p>
            <a:pPr algn="ctr">
              <a:lnSpc>
                <a:spcPct val="150000"/>
              </a:lnSpc>
            </a:pPr>
            <a:r>
              <a:rPr kumimoji="0" lang="en-US" altLang="zh-TW" sz="2000" dirty="0">
                <a:solidFill>
                  <a:schemeClr val="bg1"/>
                </a:solidFill>
                <a:latin typeface="Calibri" pitchFamily="34" charset="0"/>
                <a:ea typeface="MS PGothic" pitchFamily="34" charset="-128"/>
              </a:rPr>
              <a:t>Strong </a:t>
            </a:r>
            <a:r>
              <a:rPr kumimoji="0" lang="en-US" altLang="zh-TW" sz="2400" b="1" dirty="0">
                <a:solidFill>
                  <a:schemeClr val="bg1"/>
                </a:solidFill>
                <a:latin typeface="Calibri" pitchFamily="34" charset="0"/>
                <a:ea typeface="MS PGothic" pitchFamily="34" charset="-128"/>
              </a:rPr>
              <a:t>uterine contractions </a:t>
            </a:r>
            <a:r>
              <a:rPr kumimoji="0" lang="en-US" altLang="zh-TW" sz="2000" dirty="0">
                <a:solidFill>
                  <a:schemeClr val="bg1"/>
                </a:solidFill>
                <a:latin typeface="Calibri" pitchFamily="34" charset="0"/>
                <a:ea typeface="MS PGothic" pitchFamily="34" charset="-128"/>
              </a:rPr>
              <a:t>and significant </a:t>
            </a:r>
            <a:r>
              <a:rPr kumimoji="0" lang="en-US" altLang="zh-TW" sz="2400" b="1" dirty="0">
                <a:solidFill>
                  <a:schemeClr val="bg1"/>
                </a:solidFill>
                <a:latin typeface="Calibri" pitchFamily="34" charset="0"/>
                <a:ea typeface="MS PGothic" pitchFamily="34" charset="-128"/>
              </a:rPr>
              <a:t>vasoconstriction</a:t>
            </a:r>
            <a:r>
              <a:rPr kumimoji="0" lang="en-US" altLang="zh-TW" sz="2000" dirty="0">
                <a:solidFill>
                  <a:schemeClr val="bg1"/>
                </a:solidFill>
                <a:latin typeface="Calibri" pitchFamily="34" charset="0"/>
                <a:ea typeface="MS PGothic" pitchFamily="34" charset="-128"/>
              </a:rPr>
              <a:t>, </a:t>
            </a:r>
            <a:endParaRPr kumimoji="0" lang="en-US" altLang="zh-TW" sz="2000" dirty="0" smtClean="0">
              <a:solidFill>
                <a:schemeClr val="bg1"/>
              </a:solidFill>
              <a:latin typeface="Calibri" pitchFamily="34" charset="0"/>
              <a:ea typeface="MS PGothic" pitchFamily="34" charset="-128"/>
            </a:endParaRPr>
          </a:p>
          <a:p>
            <a:pPr algn="ctr">
              <a:lnSpc>
                <a:spcPct val="150000"/>
              </a:lnSpc>
            </a:pPr>
            <a:r>
              <a:rPr kumimoji="0" lang="en-US" altLang="zh-TW" sz="2000" dirty="0" smtClean="0">
                <a:solidFill>
                  <a:schemeClr val="bg1"/>
                </a:solidFill>
                <a:latin typeface="Calibri" pitchFamily="34" charset="0"/>
                <a:ea typeface="MS PGothic" pitchFamily="34" charset="-128"/>
              </a:rPr>
              <a:t>resulting </a:t>
            </a:r>
            <a:r>
              <a:rPr kumimoji="0" lang="en-US" altLang="zh-TW" sz="2000" dirty="0">
                <a:solidFill>
                  <a:schemeClr val="bg1"/>
                </a:solidFill>
                <a:latin typeface="Calibri" pitchFamily="34" charset="0"/>
                <a:ea typeface="MS PGothic" pitchFamily="34" charset="-128"/>
              </a:rPr>
              <a:t>in uterine and ischemia and pain.</a:t>
            </a: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2763433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en-US" altLang="zh-TW" b="1" dirty="0" smtClean="0">
                <a:latin typeface="微軟正黑體" pitchFamily="34" charset="-120"/>
                <a:ea typeface="微軟正黑體" pitchFamily="34" charset="-120"/>
              </a:rPr>
              <a:t>Risk of Dysmenorrhea</a:t>
            </a:r>
            <a:endParaRPr lang="zh-TW" altLang="en-US" b="1" dirty="0">
              <a:latin typeface="微軟正黑體" pitchFamily="34" charset="-120"/>
              <a:ea typeface="微軟正黑體" pitchFamily="34" charset="-120"/>
            </a:endParaRPr>
          </a:p>
        </p:txBody>
      </p:sp>
      <p:sp>
        <p:nvSpPr>
          <p:cNvPr id="36866" name="內容版面配置區 2"/>
          <p:cNvSpPr>
            <a:spLocks noGrp="1"/>
          </p:cNvSpPr>
          <p:nvPr>
            <p:ph idx="1"/>
          </p:nvPr>
        </p:nvSpPr>
        <p:spPr>
          <a:xfrm>
            <a:off x="755576" y="1628800"/>
            <a:ext cx="8388424" cy="5229200"/>
          </a:xfrm>
        </p:spPr>
        <p:txBody>
          <a:bodyPr/>
          <a:lstStyle/>
          <a:p>
            <a:pPr>
              <a:buFont typeface="Wingdings" panose="05000000000000000000" pitchFamily="2" charset="2"/>
              <a:buChar char="n"/>
            </a:pPr>
            <a:r>
              <a:rPr lang="en-US" altLang="zh-TW" dirty="0" smtClean="0">
                <a:latin typeface="微軟正黑體" panose="020B0604030504040204" pitchFamily="34" charset="-120"/>
                <a:ea typeface="微軟正黑體" panose="020B0604030504040204" pitchFamily="34" charset="-120"/>
              </a:rPr>
              <a:t>Age</a:t>
            </a:r>
            <a:r>
              <a:rPr lang="zh-TW" altLang="zh-TW"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young female </a:t>
            </a:r>
            <a:endParaRPr lang="zh-TW" altLang="zh-TW"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n"/>
            </a:pPr>
            <a:r>
              <a:rPr lang="en-US" altLang="zh-TW" dirty="0" smtClean="0">
                <a:latin typeface="微軟正黑體" panose="020B0604030504040204" pitchFamily="34" charset="-120"/>
                <a:ea typeface="微軟正黑體" panose="020B0604030504040204" pitchFamily="34" charset="-120"/>
              </a:rPr>
              <a:t>Pregnancy</a:t>
            </a:r>
            <a:endParaRPr lang="zh-TW" altLang="zh-TW"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n"/>
            </a:pPr>
            <a:r>
              <a:rPr lang="en-US" altLang="zh-TW" dirty="0" smtClean="0">
                <a:latin typeface="微軟正黑體" panose="020B0604030504040204" pitchFamily="34" charset="-120"/>
                <a:ea typeface="微軟正黑體" panose="020B0604030504040204" pitchFamily="34" charset="-120"/>
              </a:rPr>
              <a:t>Lifestyle: stress, anxiety </a:t>
            </a:r>
          </a:p>
          <a:p>
            <a:pPr>
              <a:buFont typeface="Wingdings" panose="05000000000000000000" pitchFamily="2" charset="2"/>
              <a:buChar char="n"/>
            </a:pPr>
            <a:r>
              <a:rPr lang="en-US" altLang="zh-TW" dirty="0" smtClean="0">
                <a:latin typeface="微軟正黑體" panose="020B0604030504040204" pitchFamily="34" charset="-120"/>
                <a:ea typeface="微軟正黑體" panose="020B0604030504040204" pitchFamily="34" charset="-120"/>
              </a:rPr>
              <a:t>Exercise: prevent dysmenorrhea </a:t>
            </a:r>
          </a:p>
          <a:p>
            <a:pPr>
              <a:buFont typeface="Wingdings" panose="05000000000000000000" pitchFamily="2" charset="2"/>
              <a:buChar char="n"/>
            </a:pPr>
            <a:r>
              <a:rPr lang="en-US" altLang="zh-TW" dirty="0" smtClean="0">
                <a:latin typeface="微軟正黑體" panose="020B0604030504040204" pitchFamily="34" charset="-120"/>
                <a:ea typeface="微軟正黑體" panose="020B0604030504040204" pitchFamily="34" charset="-120"/>
              </a:rPr>
              <a:t>Smoking: nicotine induce vasoconstriction</a:t>
            </a:r>
            <a:endParaRPr lang="zh-TW" altLang="zh-TW"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n"/>
            </a:pPr>
            <a:r>
              <a:rPr lang="en-US" altLang="zh-TW" dirty="0" smtClean="0">
                <a:latin typeface="微軟正黑體" panose="020B0604030504040204" pitchFamily="34" charset="-120"/>
                <a:ea typeface="微軟正黑體" panose="020B0604030504040204" pitchFamily="34" charset="-120"/>
              </a:rPr>
              <a:t>Alcohol intake </a:t>
            </a:r>
            <a:endParaRPr lang="zh-TW" altLang="zh-TW" dirty="0" smtClean="0">
              <a:latin typeface="微軟正黑體" panose="020B0604030504040204" pitchFamily="34" charset="-120"/>
              <a:ea typeface="微軟正黑體" panose="020B0604030504040204" pitchFamily="34" charset="-120"/>
            </a:endParaRPr>
          </a:p>
          <a:p>
            <a:pPr>
              <a:buFont typeface="Wingdings" panose="05000000000000000000" pitchFamily="2" charset="2"/>
              <a:buChar char="n"/>
            </a:pPr>
            <a:r>
              <a:rPr lang="en-US" altLang="zh-TW" dirty="0" smtClean="0">
                <a:latin typeface="微軟正黑體" panose="020B0604030504040204" pitchFamily="34" charset="-120"/>
                <a:ea typeface="微軟正黑體" panose="020B0604030504040204" pitchFamily="34" charset="-120"/>
              </a:rPr>
              <a:t>Obesity</a:t>
            </a:r>
            <a:endParaRPr lang="zh-TW" altLang="zh-TW" dirty="0" smtClean="0">
              <a:latin typeface="微軟正黑體" panose="020B0604030504040204" pitchFamily="34" charset="-120"/>
              <a:ea typeface="微軟正黑體" panose="020B0604030504040204" pitchFamily="34" charset="-120"/>
            </a:endParaRPr>
          </a:p>
        </p:txBody>
      </p:sp>
      <p:sp>
        <p:nvSpPr>
          <p:cNvPr id="3" name="日期版面配置區 2"/>
          <p:cNvSpPr>
            <a:spLocks noGrp="1"/>
          </p:cNvSpPr>
          <p:nvPr>
            <p:ph type="dt" sz="half" idx="10"/>
          </p:nvPr>
        </p:nvSpPr>
        <p:spPr/>
        <p:txBody>
          <a:bodyPr/>
          <a:lstStyle/>
          <a:p>
            <a:pPr>
              <a:defRPr/>
            </a:pPr>
            <a:r>
              <a:rPr lang="en-US" altLang="zh-TW" smtClean="0"/>
              <a:t>2015/7/25</a:t>
            </a:r>
            <a:endParaRPr lang="zh-TW" altLang="en-US"/>
          </a:p>
        </p:txBody>
      </p:sp>
      <p:sp>
        <p:nvSpPr>
          <p:cNvPr id="4" name="投影片編號版面配置區 3"/>
          <p:cNvSpPr>
            <a:spLocks noGrp="1"/>
          </p:cNvSpPr>
          <p:nvPr>
            <p:ph type="sldNum" sz="quarter" idx="12"/>
          </p:nvPr>
        </p:nvSpPr>
        <p:spPr/>
        <p:txBody>
          <a:bodyPr/>
          <a:lstStyle/>
          <a:p>
            <a:pPr>
              <a:defRPr/>
            </a:pPr>
            <a:fld id="{236B14C3-229E-494B-B7E6-27E96FDCD046}" type="slidenum">
              <a:rPr lang="zh-TW" altLang="en-US" smtClean="0"/>
              <a:pPr>
                <a:defRPr/>
              </a:pPr>
              <a:t>11</a:t>
            </a:fld>
            <a:endParaRPr lang="zh-TW" altLang="en-US"/>
          </a:p>
        </p:txBody>
      </p:sp>
    </p:spTree>
    <p:extLst>
      <p:ext uri="{BB962C8B-B14F-4D97-AF65-F5344CB8AC3E}">
        <p14:creationId xmlns:p14="http://schemas.microsoft.com/office/powerpoint/2010/main" val="185547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en-US" altLang="zh-TW" b="1" dirty="0" smtClean="0">
                <a:latin typeface="微軟正黑體" pitchFamily="34" charset="-120"/>
                <a:ea typeface="微軟正黑體" pitchFamily="34" charset="-120"/>
              </a:rPr>
              <a:t>Treatment</a:t>
            </a:r>
            <a:endParaRPr lang="zh-TW" altLang="en-US" b="1" dirty="0">
              <a:latin typeface="微軟正黑體" pitchFamily="34" charset="-120"/>
              <a:ea typeface="微軟正黑體" pitchFamily="34" charset="-120"/>
            </a:endParaRPr>
          </a:p>
        </p:txBody>
      </p:sp>
      <p:sp>
        <p:nvSpPr>
          <p:cNvPr id="5" name="內容版面配置區 2"/>
          <p:cNvSpPr>
            <a:spLocks noGrp="1"/>
          </p:cNvSpPr>
          <p:nvPr>
            <p:ph idx="1"/>
          </p:nvPr>
        </p:nvSpPr>
        <p:spPr>
          <a:xfrm>
            <a:off x="467543" y="1484784"/>
            <a:ext cx="8676457" cy="5373215"/>
          </a:xfrm>
        </p:spPr>
        <p:txBody>
          <a:bodyPr rtlCol="0">
            <a:noAutofit/>
          </a:bodyPr>
          <a:lstStyle/>
          <a:p>
            <a:pPr defTabSz="457161" fontAlgn="auto">
              <a:lnSpc>
                <a:spcPct val="150000"/>
              </a:lnSpc>
              <a:spcAft>
                <a:spcPts val="0"/>
              </a:spcAft>
              <a:buClr>
                <a:schemeClr val="tx2"/>
              </a:buClr>
              <a:buFont typeface="Wingdings" panose="05000000000000000000" pitchFamily="2" charset="2"/>
              <a:buChar char="n"/>
              <a:defRPr/>
            </a:pPr>
            <a:r>
              <a:rPr lang="en-US" altLang="zh-TW" sz="2400" b="1" dirty="0" smtClean="0">
                <a:solidFill>
                  <a:schemeClr val="accent1">
                    <a:lumMod val="50000"/>
                  </a:schemeClr>
                </a:solidFill>
                <a:ea typeface="MS PGothic" pitchFamily="34" charset="-128"/>
                <a:cs typeface="+mn-cs"/>
              </a:rPr>
              <a:t>Goals</a:t>
            </a:r>
            <a:endParaRPr lang="en-US" altLang="zh-TW" sz="2400" b="1" dirty="0">
              <a:solidFill>
                <a:schemeClr val="accent1">
                  <a:lumMod val="50000"/>
                </a:schemeClr>
              </a:solidFill>
              <a:ea typeface="MS PGothic" pitchFamily="34" charset="-128"/>
              <a:cs typeface="+mn-cs"/>
            </a:endParaRPr>
          </a:p>
          <a:p>
            <a:pPr marL="742886" lvl="1" indent="-285725" defTabSz="457161" fontAlgn="auto">
              <a:spcAft>
                <a:spcPts val="0"/>
              </a:spcAft>
              <a:buFont typeface="Wingdings" panose="05000000000000000000" pitchFamily="2" charset="2"/>
              <a:buChar char="ü"/>
              <a:defRPr/>
            </a:pPr>
            <a:r>
              <a:rPr lang="en-US" altLang="zh-TW" sz="2000" dirty="0" smtClean="0">
                <a:solidFill>
                  <a:schemeClr val="tx2"/>
                </a:solidFill>
                <a:ea typeface="MS PGothic" pitchFamily="34" charset="-128"/>
                <a:cs typeface="+mn-cs"/>
              </a:rPr>
              <a:t>Provide relief/significant </a:t>
            </a:r>
            <a:r>
              <a:rPr lang="en-US" altLang="zh-TW" sz="2000" dirty="0">
                <a:solidFill>
                  <a:schemeClr val="tx2"/>
                </a:solidFill>
                <a:ea typeface="MS PGothic" pitchFamily="34" charset="-128"/>
                <a:cs typeface="+mn-cs"/>
              </a:rPr>
              <a:t>improvement in </a:t>
            </a:r>
            <a:r>
              <a:rPr lang="en-US" altLang="zh-TW" sz="2000" dirty="0" smtClean="0">
                <a:solidFill>
                  <a:schemeClr val="tx2"/>
                </a:solidFill>
                <a:ea typeface="MS PGothic" pitchFamily="34" charset="-128"/>
                <a:cs typeface="+mn-cs"/>
              </a:rPr>
              <a:t>symptoms</a:t>
            </a:r>
          </a:p>
          <a:p>
            <a:pPr marL="742886" lvl="1" indent="-285725" defTabSz="457161" fontAlgn="auto">
              <a:spcAft>
                <a:spcPts val="0"/>
              </a:spcAft>
              <a:buFont typeface="Wingdings" panose="05000000000000000000" pitchFamily="2" charset="2"/>
              <a:buChar char="ü"/>
              <a:defRPr/>
            </a:pPr>
            <a:r>
              <a:rPr lang="en-US" altLang="zh-TW" sz="2000" dirty="0" smtClean="0">
                <a:solidFill>
                  <a:schemeClr val="tx2"/>
                </a:solidFill>
                <a:ea typeface="MS PGothic" pitchFamily="34" charset="-128"/>
                <a:cs typeface="+mn-cs"/>
              </a:rPr>
              <a:t>Minimize </a:t>
            </a:r>
            <a:r>
              <a:rPr lang="en-US" altLang="zh-TW" sz="2000" dirty="0">
                <a:solidFill>
                  <a:schemeClr val="tx2"/>
                </a:solidFill>
                <a:ea typeface="MS PGothic" pitchFamily="34" charset="-128"/>
                <a:cs typeface="+mn-cs"/>
              </a:rPr>
              <a:t>disruption of usual </a:t>
            </a:r>
            <a:r>
              <a:rPr lang="en-US" altLang="zh-TW" sz="2000" dirty="0" smtClean="0">
                <a:solidFill>
                  <a:schemeClr val="tx2"/>
                </a:solidFill>
                <a:ea typeface="MS PGothic" pitchFamily="34" charset="-128"/>
                <a:cs typeface="+mn-cs"/>
              </a:rPr>
              <a:t>activities</a:t>
            </a:r>
            <a:endParaRPr lang="en-US" altLang="zh-TW" sz="2000" dirty="0">
              <a:solidFill>
                <a:schemeClr val="tx2"/>
              </a:solidFill>
              <a:ea typeface="MS PGothic" pitchFamily="34" charset="-128"/>
              <a:cs typeface="+mn-cs"/>
            </a:endParaRPr>
          </a:p>
          <a:p>
            <a:pPr defTabSz="457161" fontAlgn="auto">
              <a:lnSpc>
                <a:spcPct val="150000"/>
              </a:lnSpc>
              <a:spcAft>
                <a:spcPts val="0"/>
              </a:spcAft>
              <a:buClr>
                <a:schemeClr val="tx2"/>
              </a:buClr>
              <a:buFont typeface="Wingdings" panose="05000000000000000000" pitchFamily="2" charset="2"/>
              <a:buChar char="n"/>
              <a:defRPr/>
            </a:pPr>
            <a:r>
              <a:rPr lang="en-US" altLang="zh-TW" sz="2400" b="1" dirty="0">
                <a:solidFill>
                  <a:schemeClr val="accent1">
                    <a:lumMod val="50000"/>
                  </a:schemeClr>
                </a:solidFill>
                <a:ea typeface="MS PGothic" pitchFamily="34" charset="-128"/>
                <a:cs typeface="+mn-cs"/>
              </a:rPr>
              <a:t>An important initial step</a:t>
            </a:r>
          </a:p>
          <a:p>
            <a:pPr marL="742886" lvl="1" indent="-285725" defTabSz="457161" fontAlgn="auto">
              <a:spcAft>
                <a:spcPts val="0"/>
              </a:spcAft>
              <a:buFont typeface="Wingdings" panose="05000000000000000000" pitchFamily="2" charset="2"/>
              <a:buChar char="ü"/>
              <a:defRPr/>
            </a:pPr>
            <a:r>
              <a:rPr lang="en-US" altLang="zh-TW" sz="2000" dirty="0">
                <a:ea typeface="MS PGothic" pitchFamily="34" charset="-128"/>
                <a:cs typeface="+mn-cs"/>
              </a:rPr>
              <a:t>Distinguishing between </a:t>
            </a:r>
            <a:r>
              <a:rPr lang="en-US" altLang="zh-TW" sz="2000" b="1" dirty="0">
                <a:solidFill>
                  <a:srgbClr val="FF0000"/>
                </a:solidFill>
                <a:ea typeface="MS PGothic" pitchFamily="34" charset="-128"/>
                <a:cs typeface="+mn-cs"/>
              </a:rPr>
              <a:t>primary </a:t>
            </a:r>
            <a:r>
              <a:rPr lang="en-US" altLang="zh-TW" sz="2000" dirty="0">
                <a:ea typeface="MS PGothic" pitchFamily="34" charset="-128"/>
                <a:cs typeface="+mn-cs"/>
              </a:rPr>
              <a:t>and </a:t>
            </a:r>
            <a:r>
              <a:rPr lang="en-US" altLang="zh-TW" sz="2000" b="1" dirty="0">
                <a:solidFill>
                  <a:srgbClr val="FF0000"/>
                </a:solidFill>
                <a:ea typeface="MS PGothic" pitchFamily="34" charset="-128"/>
                <a:cs typeface="+mn-cs"/>
              </a:rPr>
              <a:t>secondary</a:t>
            </a:r>
            <a:r>
              <a:rPr lang="en-US" altLang="zh-TW" sz="2000" dirty="0">
                <a:ea typeface="MS PGothic" pitchFamily="34" charset="-128"/>
                <a:cs typeface="+mn-cs"/>
              </a:rPr>
              <a:t> disease</a:t>
            </a:r>
          </a:p>
          <a:p>
            <a:pPr defTabSz="457161" fontAlgn="auto">
              <a:lnSpc>
                <a:spcPct val="150000"/>
              </a:lnSpc>
              <a:spcAft>
                <a:spcPts val="0"/>
              </a:spcAft>
              <a:buClr>
                <a:schemeClr val="tx2"/>
              </a:buClr>
              <a:buFont typeface="Wingdings" panose="05000000000000000000" pitchFamily="2" charset="2"/>
              <a:buChar char="n"/>
              <a:defRPr/>
            </a:pPr>
            <a:r>
              <a:rPr lang="en-US" altLang="zh-TW" sz="2400" dirty="0">
                <a:solidFill>
                  <a:schemeClr val="accent1">
                    <a:lumMod val="50000"/>
                  </a:schemeClr>
                </a:solidFill>
                <a:ea typeface="MS PGothic" pitchFamily="34" charset="-128"/>
                <a:cs typeface="+mn-cs"/>
              </a:rPr>
              <a:t>Essentially all patients with </a:t>
            </a:r>
            <a:r>
              <a:rPr lang="en-US" altLang="zh-TW" sz="2400" b="1" dirty="0">
                <a:solidFill>
                  <a:srgbClr val="FF0000"/>
                </a:solidFill>
                <a:ea typeface="MS PGothic" pitchFamily="34" charset="-128"/>
                <a:cs typeface="+mn-cs"/>
              </a:rPr>
              <a:t>primary dysmenorrhea </a:t>
            </a:r>
            <a:r>
              <a:rPr lang="en-US" altLang="zh-TW" sz="2400" b="1" dirty="0">
                <a:solidFill>
                  <a:schemeClr val="accent1">
                    <a:lumMod val="50000"/>
                  </a:schemeClr>
                </a:solidFill>
                <a:ea typeface="MS PGothic" pitchFamily="34" charset="-128"/>
                <a:cs typeface="+mn-cs"/>
              </a:rPr>
              <a:t/>
            </a:r>
            <a:br>
              <a:rPr lang="en-US" altLang="zh-TW" sz="2400" b="1" dirty="0">
                <a:solidFill>
                  <a:schemeClr val="accent1">
                    <a:lumMod val="50000"/>
                  </a:schemeClr>
                </a:solidFill>
                <a:ea typeface="MS PGothic" pitchFamily="34" charset="-128"/>
                <a:cs typeface="+mn-cs"/>
              </a:rPr>
            </a:br>
            <a:r>
              <a:rPr lang="en-US" altLang="zh-TW" sz="2400" dirty="0">
                <a:solidFill>
                  <a:schemeClr val="accent1">
                    <a:lumMod val="50000"/>
                  </a:schemeClr>
                </a:solidFill>
                <a:ea typeface="MS PGothic" pitchFamily="34" charset="-128"/>
                <a:cs typeface="+mn-cs"/>
              </a:rPr>
              <a:t>can obtain adequate </a:t>
            </a:r>
            <a:r>
              <a:rPr lang="en-US" altLang="zh-TW" sz="2400" b="1" dirty="0">
                <a:solidFill>
                  <a:schemeClr val="accent1">
                    <a:lumMod val="50000"/>
                  </a:schemeClr>
                </a:solidFill>
                <a:ea typeface="MS PGothic" pitchFamily="34" charset="-128"/>
                <a:cs typeface="+mn-cs"/>
              </a:rPr>
              <a:t>relief </a:t>
            </a:r>
            <a:r>
              <a:rPr lang="en-US" altLang="zh-TW" sz="2400" dirty="0">
                <a:solidFill>
                  <a:schemeClr val="accent1">
                    <a:lumMod val="50000"/>
                  </a:schemeClr>
                </a:solidFill>
                <a:ea typeface="MS PGothic" pitchFamily="34" charset="-128"/>
                <a:cs typeface="+mn-cs"/>
              </a:rPr>
              <a:t>of symptoms with </a:t>
            </a:r>
          </a:p>
          <a:p>
            <a:pPr marL="742886" lvl="1" indent="-285725" defTabSz="457161" fontAlgn="auto">
              <a:spcAft>
                <a:spcPts val="0"/>
              </a:spcAft>
              <a:buFont typeface="Wingdings" panose="05000000000000000000" pitchFamily="2" charset="2"/>
              <a:buChar char="ü"/>
              <a:defRPr/>
            </a:pPr>
            <a:r>
              <a:rPr lang="en-US" altLang="zh-TW" sz="2000" b="1" dirty="0">
                <a:solidFill>
                  <a:srgbClr val="FF0000"/>
                </a:solidFill>
                <a:ea typeface="MS PGothic" pitchFamily="34" charset="-128"/>
                <a:cs typeface="+mn-cs"/>
              </a:rPr>
              <a:t>Nondrug interventions</a:t>
            </a:r>
          </a:p>
          <a:p>
            <a:pPr marL="742886" lvl="1" indent="-285725" defTabSz="457161" fontAlgn="auto">
              <a:spcAft>
                <a:spcPts val="0"/>
              </a:spcAft>
              <a:buFont typeface="Wingdings" panose="05000000000000000000" pitchFamily="2" charset="2"/>
              <a:buChar char="ü"/>
              <a:defRPr/>
            </a:pPr>
            <a:r>
              <a:rPr lang="en-US" altLang="zh-TW" sz="2000" b="1" dirty="0">
                <a:solidFill>
                  <a:srgbClr val="FF0000"/>
                </a:solidFill>
                <a:ea typeface="MS PGothic" pitchFamily="34" charset="-128"/>
                <a:cs typeface="+mn-cs"/>
              </a:rPr>
              <a:t>Nonprescription</a:t>
            </a:r>
          </a:p>
          <a:p>
            <a:pPr marL="742886" lvl="1" indent="-285725" defTabSz="457161" fontAlgn="auto">
              <a:spcAft>
                <a:spcPts val="0"/>
              </a:spcAft>
              <a:buFont typeface="Wingdings" panose="05000000000000000000" pitchFamily="2" charset="2"/>
              <a:buChar char="ü"/>
              <a:defRPr/>
            </a:pPr>
            <a:r>
              <a:rPr lang="en-US" altLang="zh-TW" sz="2000" dirty="0">
                <a:ea typeface="MS PGothic" pitchFamily="34" charset="-128"/>
                <a:cs typeface="+mn-cs"/>
              </a:rPr>
              <a:t>Prescription drug therapy</a:t>
            </a: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
        <p:nvSpPr>
          <p:cNvPr id="6" name="投影片編號版面配置區 5"/>
          <p:cNvSpPr>
            <a:spLocks noGrp="1"/>
          </p:cNvSpPr>
          <p:nvPr>
            <p:ph type="sldNum" sz="quarter" idx="12"/>
          </p:nvPr>
        </p:nvSpPr>
        <p:spPr/>
        <p:txBody>
          <a:bodyPr/>
          <a:lstStyle/>
          <a:p>
            <a:pPr>
              <a:defRPr/>
            </a:pPr>
            <a:fld id="{236B14C3-229E-494B-B7E6-27E96FDCD046}" type="slidenum">
              <a:rPr lang="zh-TW" altLang="en-US" smtClean="0"/>
              <a:pPr>
                <a:defRPr/>
              </a:pPr>
              <a:t>12</a:t>
            </a:fld>
            <a:endParaRPr lang="zh-TW" altLang="en-US"/>
          </a:p>
        </p:txBody>
      </p:sp>
    </p:spTree>
    <p:extLst>
      <p:ext uri="{BB962C8B-B14F-4D97-AF65-F5344CB8AC3E}">
        <p14:creationId xmlns:p14="http://schemas.microsoft.com/office/powerpoint/2010/main" val="2918479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7370"/>
            <a:ext cx="9144000" cy="1282700"/>
          </a:xfrm>
        </p:spPr>
        <p:txBody>
          <a:bodyPr rtlCol="0">
            <a:normAutofit fontScale="90000"/>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Nonpharmacologic Therapy</a:t>
            </a:r>
            <a:endParaRPr kumimoji="1" lang="en-US" altLang="zh-TW"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214283" y="1514867"/>
            <a:ext cx="6686550" cy="4836584"/>
          </a:xfrm>
        </p:spPr>
        <p:txBody>
          <a:bodyPr rtlCol="0">
            <a:normAutofit/>
          </a:bodyPr>
          <a:lstStyle/>
          <a:p>
            <a:pPr defTabSz="457161" fontAlgn="auto">
              <a:lnSpc>
                <a:spcPct val="150000"/>
              </a:lnSpc>
              <a:spcAft>
                <a:spcPts val="0"/>
              </a:spcAft>
              <a:buFont typeface="Wingdings" panose="05000000000000000000" pitchFamily="2" charset="2"/>
              <a:buChar char="n"/>
              <a:defRPr/>
            </a:pPr>
            <a:r>
              <a:rPr lang="en-US" altLang="zh-TW" sz="2600" b="1" dirty="0">
                <a:solidFill>
                  <a:schemeClr val="accent1">
                    <a:lumMod val="50000"/>
                  </a:schemeClr>
                </a:solidFill>
                <a:ea typeface="MS PGothic" pitchFamily="34" charset="-128"/>
                <a:cs typeface="+mn-cs"/>
              </a:rPr>
              <a:t>Sleep</a:t>
            </a:r>
          </a:p>
          <a:p>
            <a:pPr defTabSz="457161" fontAlgn="auto">
              <a:lnSpc>
                <a:spcPct val="150000"/>
              </a:lnSpc>
              <a:spcAft>
                <a:spcPts val="0"/>
              </a:spcAft>
              <a:buFont typeface="Wingdings" panose="05000000000000000000" pitchFamily="2" charset="2"/>
              <a:buChar char="n"/>
              <a:defRPr/>
            </a:pPr>
            <a:r>
              <a:rPr lang="en-US" altLang="zh-TW" sz="2600" b="1" dirty="0">
                <a:solidFill>
                  <a:schemeClr val="accent1">
                    <a:lumMod val="50000"/>
                  </a:schemeClr>
                </a:solidFill>
                <a:ea typeface="MS PGothic" pitchFamily="34" charset="-128"/>
                <a:cs typeface="+mn-cs"/>
              </a:rPr>
              <a:t>Hot baths/Heating pad</a:t>
            </a:r>
          </a:p>
          <a:p>
            <a:pPr defTabSz="457161" fontAlgn="auto">
              <a:lnSpc>
                <a:spcPct val="150000"/>
              </a:lnSpc>
              <a:spcAft>
                <a:spcPts val="0"/>
              </a:spcAft>
              <a:buFont typeface="Wingdings" panose="05000000000000000000" pitchFamily="2" charset="2"/>
              <a:buChar char="n"/>
              <a:defRPr/>
            </a:pPr>
            <a:r>
              <a:rPr lang="en-US" altLang="zh-TW" sz="2600" b="1" dirty="0">
                <a:solidFill>
                  <a:schemeClr val="accent1">
                    <a:lumMod val="50000"/>
                  </a:schemeClr>
                </a:solidFill>
                <a:ea typeface="MS PGothic" pitchFamily="34" charset="-128"/>
                <a:cs typeface="+mn-cs"/>
              </a:rPr>
              <a:t>Exercise</a:t>
            </a:r>
          </a:p>
          <a:p>
            <a:pPr defTabSz="457161" fontAlgn="auto">
              <a:lnSpc>
                <a:spcPct val="150000"/>
              </a:lnSpc>
              <a:spcAft>
                <a:spcPts val="0"/>
              </a:spcAft>
              <a:buFont typeface="Wingdings" panose="05000000000000000000" pitchFamily="2" charset="2"/>
              <a:buChar char="n"/>
              <a:defRPr/>
            </a:pPr>
            <a:r>
              <a:rPr lang="en-US" altLang="zh-TW" sz="2600" b="1" dirty="0">
                <a:solidFill>
                  <a:schemeClr val="accent1">
                    <a:lumMod val="50000"/>
                  </a:schemeClr>
                </a:solidFill>
                <a:ea typeface="MS PGothic" pitchFamily="34" charset="-128"/>
                <a:cs typeface="+mn-cs"/>
              </a:rPr>
              <a:t>Life style alterations</a:t>
            </a:r>
          </a:p>
          <a:p>
            <a:pPr marL="742886" lvl="1" indent="-285725" defTabSz="457161" fontAlgn="auto">
              <a:spcAft>
                <a:spcPts val="0"/>
              </a:spcAft>
              <a:buFont typeface="Wingdings" panose="05000000000000000000" pitchFamily="2" charset="2"/>
              <a:buChar char="ü"/>
              <a:defRPr/>
            </a:pPr>
            <a:r>
              <a:rPr lang="en-US" altLang="zh-TW" sz="2200" dirty="0" smtClean="0">
                <a:solidFill>
                  <a:schemeClr val="tx2"/>
                </a:solidFill>
                <a:ea typeface="MS PGothic" pitchFamily="34" charset="-128"/>
                <a:cs typeface="+mn-cs"/>
              </a:rPr>
              <a:t>Smoking ↓</a:t>
            </a:r>
            <a:endParaRPr lang="en-US" altLang="zh-TW" sz="2200" dirty="0">
              <a:solidFill>
                <a:schemeClr val="tx2"/>
              </a:solidFill>
              <a:ea typeface="MS PGothic" pitchFamily="34" charset="-128"/>
              <a:cs typeface="+mn-cs"/>
            </a:endParaRPr>
          </a:p>
          <a:p>
            <a:pPr marL="742886" lvl="1" indent="-285725" defTabSz="457161" fontAlgn="auto">
              <a:spcAft>
                <a:spcPts val="0"/>
              </a:spcAft>
              <a:buFont typeface="Wingdings" panose="05000000000000000000" pitchFamily="2" charset="2"/>
              <a:buChar char="ü"/>
              <a:defRPr/>
            </a:pPr>
            <a:r>
              <a:rPr lang="en-US" altLang="zh-TW" sz="2200" dirty="0">
                <a:solidFill>
                  <a:schemeClr val="tx2"/>
                </a:solidFill>
                <a:ea typeface="MS PGothic" pitchFamily="34" charset="-128"/>
                <a:cs typeface="+mn-cs"/>
              </a:rPr>
              <a:t>Consumption of Omega-3 fatty acids</a:t>
            </a:r>
          </a:p>
        </p:txBody>
      </p:sp>
      <p:sp>
        <p:nvSpPr>
          <p:cNvPr id="67587"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F14BD01B-7529-4074-87D7-A0BA416286E2}" type="slidenum">
              <a:rPr lang="zh-TW" altLang="en-US">
                <a:latin typeface="MV Boli" pitchFamily="2"/>
                <a:cs typeface="MV Boli" pitchFamily="2"/>
              </a:rPr>
              <a:pPr defTabSz="912813" fontAlgn="base">
                <a:spcBef>
                  <a:spcPct val="0"/>
                </a:spcBef>
                <a:spcAft>
                  <a:spcPct val="0"/>
                </a:spcAft>
              </a:pPr>
              <a:t>13</a:t>
            </a:fld>
            <a:endParaRPr lang="en-US" altLang="zh-TW">
              <a:latin typeface="MV Boli" pitchFamily="2"/>
              <a:cs typeface="MV Boli" pitchFamily="2"/>
            </a:endParaRPr>
          </a:p>
        </p:txBody>
      </p:sp>
      <p:sp>
        <p:nvSpPr>
          <p:cNvPr id="7" name="日期版面配置區 6"/>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2161594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06451" y="1721677"/>
            <a:ext cx="7437958" cy="3795555"/>
          </a:xfrm>
          <a:solidFill>
            <a:schemeClr val="accent6">
              <a:lumMod val="50000"/>
            </a:schemeClr>
          </a:solidFill>
          <a:ln w="76200">
            <a:solidFill>
              <a:schemeClr val="accent3"/>
            </a:solidFill>
          </a:ln>
        </p:spPr>
        <p:txBody>
          <a:bodyPr rtlCol="0" anchor="ctr">
            <a:normAutofit/>
          </a:bodyPr>
          <a:lstStyle/>
          <a:p>
            <a:pPr marL="0" indent="0" algn="ctr" defTabSz="457161" fontAlgn="auto">
              <a:lnSpc>
                <a:spcPct val="150000"/>
              </a:lnSpc>
              <a:spcAft>
                <a:spcPts val="0"/>
              </a:spcAft>
              <a:buFont typeface="Wingdings 3" charset="2"/>
              <a:buNone/>
              <a:defRPr/>
            </a:pPr>
            <a:r>
              <a:rPr lang="zh-TW" altLang="en-US" sz="3600" b="1" dirty="0" smtClean="0">
                <a:solidFill>
                  <a:schemeClr val="bg1"/>
                </a:solidFill>
                <a:latin typeface="HuiFontP" panose="02000600000000000000" pitchFamily="2" charset="-128"/>
                <a:ea typeface="HuiFontP" panose="02000600000000000000" pitchFamily="2" charset="-128"/>
                <a:cs typeface="+mn-cs"/>
              </a:rPr>
              <a:t> </a:t>
            </a:r>
            <a:endParaRPr lang="zh-TW" altLang="en-US" sz="3600" b="1" dirty="0">
              <a:solidFill>
                <a:schemeClr val="bg1"/>
              </a:solidFill>
              <a:latin typeface="HuiFontP" panose="02000600000000000000" pitchFamily="2" charset="-128"/>
              <a:ea typeface="HuiFontP" panose="02000600000000000000" pitchFamily="2" charset="-128"/>
              <a:cs typeface="+mn-cs"/>
            </a:endParaRPr>
          </a:p>
        </p:txBody>
      </p:sp>
      <p:sp>
        <p:nvSpPr>
          <p:cNvPr id="4" name="矩形 3"/>
          <p:cNvSpPr/>
          <p:nvPr/>
        </p:nvSpPr>
        <p:spPr>
          <a:xfrm>
            <a:off x="467544" y="5405089"/>
            <a:ext cx="8043863" cy="18415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321" fontAlgn="auto">
              <a:spcBef>
                <a:spcPts val="0"/>
              </a:spcBef>
              <a:spcAft>
                <a:spcPts val="0"/>
              </a:spcAft>
              <a:defRPr/>
            </a:pPr>
            <a:endParaRPr kumimoji="0" lang="zh-TW" altLang="en-US"/>
          </a:p>
        </p:txBody>
      </p:sp>
      <p:sp>
        <p:nvSpPr>
          <p:cNvPr id="10" name="矩形 9"/>
          <p:cNvSpPr/>
          <p:nvPr/>
        </p:nvSpPr>
        <p:spPr>
          <a:xfrm rot="-1260000">
            <a:off x="6781801" y="4758267"/>
            <a:ext cx="49213" cy="1617133"/>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1" fontAlgn="auto">
              <a:spcBef>
                <a:spcPts val="0"/>
              </a:spcBef>
              <a:spcAft>
                <a:spcPts val="0"/>
              </a:spcAft>
              <a:defRPr/>
            </a:pPr>
            <a:endParaRPr kumimoji="0" lang="zh-TW" altLang="en-US"/>
          </a:p>
        </p:txBody>
      </p:sp>
      <p:sp>
        <p:nvSpPr>
          <p:cNvPr id="69637"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D87E4C8-B2C6-4632-B7B3-4F5BCC1E67AA}" type="slidenum">
              <a:rPr lang="zh-TW" altLang="en-US">
                <a:latin typeface="MV Boli" pitchFamily="2"/>
                <a:cs typeface="MV Boli" pitchFamily="2"/>
              </a:rPr>
              <a:pPr defTabSz="912813" fontAlgn="base">
                <a:spcBef>
                  <a:spcPct val="0"/>
                </a:spcBef>
                <a:spcAft>
                  <a:spcPct val="0"/>
                </a:spcAft>
              </a:pPr>
              <a:t>14</a:t>
            </a:fld>
            <a:endParaRPr lang="en-US" altLang="zh-TW">
              <a:latin typeface="MV Boli" pitchFamily="2"/>
              <a:cs typeface="MV Boli" pitchFamily="2"/>
            </a:endParaRPr>
          </a:p>
        </p:txBody>
      </p:sp>
      <p:pic>
        <p:nvPicPr>
          <p:cNvPr id="69638" name="Picture 2" descr="C:\Users\user\Downloads\[393] 史努比\[393] 史努比\1721.png"/>
          <p:cNvPicPr>
            <a:picLocks noChangeAspect="1" noChangeArrowheads="1"/>
          </p:cNvPicPr>
          <p:nvPr/>
        </p:nvPicPr>
        <p:blipFill>
          <a:blip r:embed="rId3"/>
          <a:srcRect/>
          <a:stretch>
            <a:fillRect/>
          </a:stretch>
        </p:blipFill>
        <p:spPr bwMode="auto">
          <a:xfrm>
            <a:off x="6409418" y="3828089"/>
            <a:ext cx="2803525" cy="3050117"/>
          </a:xfrm>
          <a:prstGeom prst="rect">
            <a:avLst/>
          </a:prstGeom>
          <a:noFill/>
          <a:ln w="9525">
            <a:noFill/>
            <a:miter lim="800000"/>
            <a:headEnd/>
            <a:tailEnd/>
          </a:ln>
        </p:spPr>
      </p:pic>
      <p:pic>
        <p:nvPicPr>
          <p:cNvPr id="69639" name="圖片 14"/>
          <p:cNvPicPr>
            <a:picLocks noChangeAspect="1"/>
          </p:cNvPicPr>
          <p:nvPr/>
        </p:nvPicPr>
        <p:blipFill>
          <a:blip r:embed="rId4"/>
          <a:srcRect/>
          <a:stretch>
            <a:fillRect/>
          </a:stretch>
        </p:blipFill>
        <p:spPr bwMode="auto">
          <a:xfrm>
            <a:off x="1403648" y="2464503"/>
            <a:ext cx="6462712" cy="2188633"/>
          </a:xfrm>
          <a:prstGeom prst="rect">
            <a:avLst/>
          </a:prstGeom>
          <a:noFill/>
          <a:ln w="9525">
            <a:noFill/>
            <a:miter lim="800000"/>
            <a:headEnd/>
            <a:tailEnd/>
          </a:ln>
        </p:spPr>
      </p:pic>
      <p:sp>
        <p:nvSpPr>
          <p:cNvPr id="11" name="標題 1"/>
          <p:cNvSpPr>
            <a:spLocks noGrp="1"/>
          </p:cNvSpPr>
          <p:nvPr>
            <p:ph type="title"/>
          </p:nvPr>
        </p:nvSpPr>
        <p:spPr>
          <a:xfrm>
            <a:off x="0" y="-7370"/>
            <a:ext cx="9144000" cy="1282700"/>
          </a:xfrm>
        </p:spPr>
        <p:txBody>
          <a:bodyPr rtlCol="0">
            <a:normAutofit fontScale="90000"/>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Nonpharmacologic Therapy</a:t>
            </a:r>
            <a:endParaRPr kumimoji="1" lang="en-US" altLang="zh-TW" b="1" dirty="0">
              <a:solidFill>
                <a:schemeClr val="tx2"/>
              </a:solidFill>
              <a:effectLst>
                <a:outerShdw blurRad="38100" dist="38100" dir="2700000" algn="tl">
                  <a:srgbClr val="000000">
                    <a:alpha val="43137"/>
                  </a:srgbClr>
                </a:outerShdw>
              </a:effectLst>
              <a:cs typeface="MV Boli" pitchFamily="2" charset="0"/>
            </a:endParaRPr>
          </a:p>
        </p:txBody>
      </p:sp>
      <p:sp>
        <p:nvSpPr>
          <p:cNvPr id="6" name="日期版面配置區 5"/>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879598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1282700"/>
          </a:xfrm>
        </p:spPr>
        <p:txBody>
          <a:bodyPr rtlCol="0">
            <a:normAutofit fontScale="90000"/>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Nonpharmacologic Therapy</a:t>
            </a:r>
            <a:endParaRPr kumimoji="1" lang="en-US" altLang="zh-TW"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323528" y="1615018"/>
            <a:ext cx="8712523" cy="4836583"/>
          </a:xfrm>
        </p:spPr>
        <p:txBody>
          <a:bodyPr rtlCol="0">
            <a:normAutofit fontScale="92500" lnSpcReduction="10000"/>
          </a:bodyPr>
          <a:lstStyle/>
          <a:p>
            <a:pPr marL="0" indent="0" defTabSz="457161" fontAlgn="auto">
              <a:lnSpc>
                <a:spcPct val="150000"/>
              </a:lnSpc>
              <a:spcAft>
                <a:spcPts val="0"/>
              </a:spcAft>
              <a:buNone/>
              <a:defRPr/>
            </a:pPr>
            <a:r>
              <a:rPr lang="zh-TW" altLang="en-US" sz="3500" b="1" dirty="0" smtClean="0">
                <a:solidFill>
                  <a:schemeClr val="accent1">
                    <a:lumMod val="50000"/>
                  </a:schemeClr>
                </a:solidFill>
                <a:latin typeface="+mn-ea"/>
                <a:cs typeface="+mn-cs"/>
              </a:rPr>
              <a:t>飲食</a:t>
            </a:r>
            <a:r>
              <a:rPr lang="zh-TW" altLang="en-US" sz="3500" b="1" dirty="0">
                <a:solidFill>
                  <a:schemeClr val="accent1">
                    <a:lumMod val="50000"/>
                  </a:schemeClr>
                </a:solidFill>
                <a:latin typeface="+mn-ea"/>
                <a:cs typeface="+mn-cs"/>
              </a:rPr>
              <a:t>均衡</a:t>
            </a:r>
          </a:p>
          <a:p>
            <a:pPr marL="399986" indent="-285725" defTabSz="457161" fontAlgn="auto">
              <a:lnSpc>
                <a:spcPct val="150000"/>
              </a:lnSpc>
              <a:spcAft>
                <a:spcPts val="0"/>
              </a:spcAft>
              <a:buFont typeface="Wingdings" panose="05000000000000000000" pitchFamily="2" charset="2"/>
              <a:buChar char="ü"/>
              <a:defRPr/>
            </a:pPr>
            <a:r>
              <a:rPr lang="zh-TW" altLang="en-US" sz="2600" dirty="0">
                <a:solidFill>
                  <a:schemeClr val="tx2"/>
                </a:solidFill>
                <a:latin typeface="+mn-ea"/>
                <a:cs typeface="+mn-cs"/>
              </a:rPr>
              <a:t>根據調查，蔬菜水果攝取量不足、及油脂比例過高的女性，較容易出現生理期不適的症狀，例如腰酸背痛、胸部漲痛、頭痛、易怒情緒不</a:t>
            </a:r>
            <a:r>
              <a:rPr lang="zh-TW" altLang="en-US" sz="2600" dirty="0" smtClean="0">
                <a:solidFill>
                  <a:schemeClr val="tx2"/>
                </a:solidFill>
                <a:latin typeface="+mn-ea"/>
                <a:cs typeface="+mn-cs"/>
              </a:rPr>
              <a:t>穩定</a:t>
            </a:r>
            <a:endParaRPr lang="en-US" altLang="zh-TW" sz="2600" dirty="0" smtClean="0">
              <a:solidFill>
                <a:schemeClr val="tx2"/>
              </a:solidFill>
              <a:latin typeface="+mn-ea"/>
              <a:cs typeface="+mn-cs"/>
            </a:endParaRPr>
          </a:p>
          <a:p>
            <a:pPr marL="399986" indent="-285725" defTabSz="457161" fontAlgn="auto">
              <a:lnSpc>
                <a:spcPct val="150000"/>
              </a:lnSpc>
              <a:spcAft>
                <a:spcPts val="0"/>
              </a:spcAft>
              <a:buFont typeface="Wingdings" panose="05000000000000000000" pitchFamily="2" charset="2"/>
              <a:buChar char="ü"/>
              <a:defRPr/>
            </a:pPr>
            <a:r>
              <a:rPr lang="zh-TW" altLang="en-US" sz="2600" dirty="0" smtClean="0">
                <a:solidFill>
                  <a:schemeClr val="tx2"/>
                </a:solidFill>
                <a:latin typeface="+mn-ea"/>
                <a:cs typeface="+mn-cs"/>
              </a:rPr>
              <a:t>因為</a:t>
            </a:r>
            <a:r>
              <a:rPr lang="zh-TW" altLang="en-US" sz="2600" dirty="0">
                <a:solidFill>
                  <a:schemeClr val="tx2"/>
                </a:solidFill>
                <a:latin typeface="+mn-ea"/>
                <a:cs typeface="+mn-cs"/>
              </a:rPr>
              <a:t>高脂肪的攝取及暴飲暴食，都會增加身體新陳代謝的負擔，導致血糖值的不穩定，引起生理期不適</a:t>
            </a:r>
            <a:r>
              <a:rPr lang="zh-TW" altLang="en-US" sz="2600" dirty="0" smtClean="0">
                <a:solidFill>
                  <a:schemeClr val="tx2"/>
                </a:solidFill>
                <a:latin typeface="+mn-ea"/>
                <a:cs typeface="+mn-cs"/>
              </a:rPr>
              <a:t>。</a:t>
            </a:r>
            <a:endParaRPr lang="en-US" altLang="zh-TW" sz="2600" dirty="0" smtClean="0">
              <a:solidFill>
                <a:schemeClr val="tx2"/>
              </a:solidFill>
              <a:latin typeface="+mn-ea"/>
              <a:cs typeface="+mn-cs"/>
            </a:endParaRPr>
          </a:p>
          <a:p>
            <a:pPr marL="399986" indent="-285725" defTabSz="457161" fontAlgn="auto">
              <a:lnSpc>
                <a:spcPct val="150000"/>
              </a:lnSpc>
              <a:spcAft>
                <a:spcPts val="0"/>
              </a:spcAft>
              <a:buFont typeface="Wingdings" panose="05000000000000000000" pitchFamily="2" charset="2"/>
              <a:buChar char="ü"/>
              <a:defRPr/>
            </a:pPr>
            <a:r>
              <a:rPr lang="zh-TW" altLang="en-US" sz="2600" dirty="0" smtClean="0">
                <a:solidFill>
                  <a:schemeClr val="tx2"/>
                </a:solidFill>
                <a:latin typeface="+mn-ea"/>
                <a:cs typeface="+mn-cs"/>
              </a:rPr>
              <a:t>蔬菜</a:t>
            </a:r>
            <a:r>
              <a:rPr lang="zh-TW" altLang="en-US" sz="2600" dirty="0">
                <a:solidFill>
                  <a:schemeClr val="tx2"/>
                </a:solidFill>
                <a:latin typeface="+mn-ea"/>
                <a:cs typeface="+mn-cs"/>
              </a:rPr>
              <a:t>有助於降低膽固醇、平衡血糖值等功效。</a:t>
            </a:r>
          </a:p>
          <a:p>
            <a:pPr marL="342871" indent="-342871" defTabSz="457161" fontAlgn="auto">
              <a:lnSpc>
                <a:spcPct val="150000"/>
              </a:lnSpc>
              <a:spcAft>
                <a:spcPts val="0"/>
              </a:spcAft>
              <a:buFont typeface="Wingdings 3" charset="2"/>
              <a:buChar char=""/>
              <a:defRPr/>
            </a:pPr>
            <a:endParaRPr lang="zh-TW" altLang="en-US" sz="2400" b="1" dirty="0">
              <a:solidFill>
                <a:schemeClr val="accent1">
                  <a:lumMod val="50000"/>
                </a:schemeClr>
              </a:solidFill>
              <a:latin typeface="+mn-ea"/>
              <a:cs typeface="+mn-cs"/>
            </a:endParaRPr>
          </a:p>
        </p:txBody>
      </p:sp>
      <p:sp>
        <p:nvSpPr>
          <p:cNvPr id="71683"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68445DFE-4DCA-4CE0-B94D-4CC42DAA6167}" type="slidenum">
              <a:rPr lang="zh-TW" altLang="en-US">
                <a:latin typeface="MV Boli" pitchFamily="2"/>
                <a:cs typeface="MV Boli" pitchFamily="2"/>
              </a:rPr>
              <a:pPr defTabSz="912813" fontAlgn="base">
                <a:spcBef>
                  <a:spcPct val="0"/>
                </a:spcBef>
                <a:spcAft>
                  <a:spcPct val="0"/>
                </a:spcAft>
              </a:pPr>
              <a:t>15</a:t>
            </a:fld>
            <a:endParaRPr lang="en-US" altLang="zh-TW">
              <a:latin typeface="MV Boli" pitchFamily="2"/>
              <a:cs typeface="MV Boli" pitchFamily="2"/>
            </a:endParaRPr>
          </a:p>
        </p:txBody>
      </p:sp>
      <p:sp>
        <p:nvSpPr>
          <p:cNvPr id="4" name="圓角矩形 3"/>
          <p:cNvSpPr/>
          <p:nvPr/>
        </p:nvSpPr>
        <p:spPr>
          <a:xfrm>
            <a:off x="2699792" y="1268016"/>
            <a:ext cx="5946778" cy="11521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sz="3200" b="1" dirty="0" smtClean="0">
                <a:latin typeface="微軟正黑體" panose="020B0604030504040204" pitchFamily="34" charset="-120"/>
                <a:ea typeface="微軟正黑體" panose="020B0604030504040204" pitchFamily="34" charset="-120"/>
              </a:rPr>
              <a:t>充足蔬菜水果攝取，</a:t>
            </a:r>
            <a:endParaRPr lang="en-US" altLang="zh-TW" sz="3200" b="1" dirty="0" smtClean="0">
              <a:latin typeface="微軟正黑體" panose="020B0604030504040204" pitchFamily="34" charset="-120"/>
              <a:ea typeface="微軟正黑體" panose="020B0604030504040204" pitchFamily="34" charset="-120"/>
            </a:endParaRPr>
          </a:p>
          <a:p>
            <a:pPr algn="ctr"/>
            <a:r>
              <a:rPr lang="zh-TW" altLang="en-US" sz="3200" b="1" dirty="0" smtClean="0">
                <a:latin typeface="微軟正黑體" panose="020B0604030504040204" pitchFamily="34" charset="-120"/>
                <a:ea typeface="微軟正黑體" panose="020B0604030504040204" pitchFamily="34" charset="-120"/>
              </a:rPr>
              <a:t>避免暴飲暴食及高脂肪攝取</a:t>
            </a:r>
            <a:r>
              <a:rPr lang="en-US" altLang="zh-TW" sz="3200" b="1" dirty="0" smtClean="0">
                <a:latin typeface="微軟正黑體" panose="020B0604030504040204" pitchFamily="34" charset="-120"/>
                <a:ea typeface="微軟正黑體" panose="020B0604030504040204" pitchFamily="34" charset="-120"/>
              </a:rPr>
              <a:t>!</a:t>
            </a:r>
            <a:endParaRPr lang="zh-TW" altLang="en-US" sz="3200" b="1" dirty="0">
              <a:latin typeface="微軟正黑體" panose="020B0604030504040204" pitchFamily="34" charset="-120"/>
              <a:ea typeface="微軟正黑體" panose="020B0604030504040204" pitchFamily="34" charset="-120"/>
            </a:endParaRPr>
          </a:p>
        </p:txBody>
      </p:sp>
      <p:sp>
        <p:nvSpPr>
          <p:cNvPr id="5" name="日期版面配置區 4"/>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1664489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2" y="17782"/>
            <a:ext cx="9143798" cy="1282700"/>
          </a:xfrm>
        </p:spPr>
        <p:txBody>
          <a:bodyPr rtlCol="0">
            <a:normAutofit fontScale="90000"/>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Nonpharmacologic Therapy</a:t>
            </a:r>
            <a:endParaRPr kumimoji="1" lang="en-US" altLang="zh-TW"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395536" y="1615018"/>
            <a:ext cx="8640515" cy="4836583"/>
          </a:xfrm>
        </p:spPr>
        <p:txBody>
          <a:bodyPr rtlCol="0">
            <a:normAutofit/>
          </a:bodyPr>
          <a:lstStyle/>
          <a:p>
            <a:pPr marL="0" indent="0" defTabSz="457161" fontAlgn="auto">
              <a:lnSpc>
                <a:spcPct val="150000"/>
              </a:lnSpc>
              <a:spcAft>
                <a:spcPts val="0"/>
              </a:spcAft>
              <a:buNone/>
              <a:defRPr/>
            </a:pPr>
            <a:r>
              <a:rPr lang="zh-TW" altLang="en-US" sz="3200" b="1" dirty="0" smtClean="0">
                <a:solidFill>
                  <a:schemeClr val="accent1">
                    <a:lumMod val="50000"/>
                  </a:schemeClr>
                </a:solidFill>
                <a:latin typeface="+mn-ea"/>
                <a:cs typeface="+mn-cs"/>
              </a:rPr>
              <a:t>忌</a:t>
            </a:r>
            <a:r>
              <a:rPr lang="zh-TW" altLang="en-US" sz="3200" b="1" dirty="0">
                <a:solidFill>
                  <a:schemeClr val="accent1">
                    <a:lumMod val="50000"/>
                  </a:schemeClr>
                </a:solidFill>
                <a:latin typeface="+mn-ea"/>
                <a:cs typeface="+mn-cs"/>
              </a:rPr>
              <a:t>吃冷食及油炸食品</a:t>
            </a:r>
          </a:p>
          <a:p>
            <a:pPr marL="399986" indent="-285725" defTabSz="457161" fontAlgn="auto">
              <a:lnSpc>
                <a:spcPct val="150000"/>
              </a:lnSpc>
              <a:spcAft>
                <a:spcPts val="0"/>
              </a:spcAft>
              <a:buFont typeface="Wingdings" panose="05000000000000000000" pitchFamily="2" charset="2"/>
              <a:buChar char="ü"/>
              <a:defRPr/>
            </a:pPr>
            <a:r>
              <a:rPr lang="zh-TW" altLang="en-US" sz="2400" dirty="0">
                <a:solidFill>
                  <a:schemeClr val="tx2"/>
                </a:solidFill>
                <a:latin typeface="+mn-ea"/>
                <a:cs typeface="+mn-cs"/>
              </a:rPr>
              <a:t>油炸食品含有大量油脂，除了</a:t>
            </a:r>
            <a:r>
              <a:rPr lang="zh-TW" altLang="en-US" sz="2400" b="1" dirty="0">
                <a:solidFill>
                  <a:srgbClr val="FF0000"/>
                </a:solidFill>
                <a:latin typeface="+mn-ea"/>
                <a:cs typeface="+mn-cs"/>
              </a:rPr>
              <a:t>影響內分泌</a:t>
            </a:r>
            <a:r>
              <a:rPr lang="zh-TW" altLang="en-US" sz="2400" dirty="0" smtClean="0">
                <a:solidFill>
                  <a:schemeClr val="tx2"/>
                </a:solidFill>
                <a:latin typeface="+mn-ea"/>
                <a:cs typeface="+mn-cs"/>
              </a:rPr>
              <a:t>，</a:t>
            </a:r>
            <a:r>
              <a:rPr lang="en-US" altLang="zh-TW" sz="2400" dirty="0" smtClean="0">
                <a:solidFill>
                  <a:schemeClr val="tx2"/>
                </a:solidFill>
                <a:latin typeface="+mn-ea"/>
                <a:cs typeface="+mn-cs"/>
              </a:rPr>
              <a:t/>
            </a:r>
            <a:br>
              <a:rPr lang="en-US" altLang="zh-TW" sz="2400" dirty="0" smtClean="0">
                <a:solidFill>
                  <a:schemeClr val="tx2"/>
                </a:solidFill>
                <a:latin typeface="+mn-ea"/>
                <a:cs typeface="+mn-cs"/>
              </a:rPr>
            </a:br>
            <a:r>
              <a:rPr lang="zh-TW" altLang="en-US" sz="2400" dirty="0" smtClean="0">
                <a:solidFill>
                  <a:schemeClr val="tx2"/>
                </a:solidFill>
                <a:latin typeface="+mn-ea"/>
                <a:cs typeface="+mn-cs"/>
              </a:rPr>
              <a:t>也</a:t>
            </a:r>
            <a:r>
              <a:rPr lang="zh-TW" altLang="en-US" sz="2400" dirty="0">
                <a:solidFill>
                  <a:schemeClr val="tx2"/>
                </a:solidFill>
                <a:latin typeface="+mn-ea"/>
                <a:cs typeface="+mn-cs"/>
              </a:rPr>
              <a:t>會造成生理期間在心理及生理上的</a:t>
            </a:r>
            <a:r>
              <a:rPr lang="zh-TW" altLang="en-US" sz="2400" dirty="0" smtClean="0">
                <a:solidFill>
                  <a:schemeClr val="tx2"/>
                </a:solidFill>
                <a:latin typeface="+mn-ea"/>
                <a:cs typeface="+mn-cs"/>
              </a:rPr>
              <a:t>不適</a:t>
            </a:r>
            <a:endParaRPr lang="en-US" altLang="zh-TW" sz="2400" dirty="0">
              <a:solidFill>
                <a:schemeClr val="tx2"/>
              </a:solidFill>
              <a:latin typeface="+mn-ea"/>
              <a:cs typeface="+mn-cs"/>
            </a:endParaRPr>
          </a:p>
          <a:p>
            <a:pPr marL="399986" indent="-285725" defTabSz="457161" fontAlgn="auto">
              <a:lnSpc>
                <a:spcPct val="150000"/>
              </a:lnSpc>
              <a:spcAft>
                <a:spcPts val="0"/>
              </a:spcAft>
              <a:buFont typeface="Wingdings" panose="05000000000000000000" pitchFamily="2" charset="2"/>
              <a:buChar char="ü"/>
              <a:defRPr/>
            </a:pPr>
            <a:r>
              <a:rPr lang="zh-TW" altLang="en-US" sz="2400" dirty="0" smtClean="0">
                <a:solidFill>
                  <a:schemeClr val="tx2"/>
                </a:solidFill>
                <a:latin typeface="+mn-ea"/>
                <a:cs typeface="+mn-cs"/>
              </a:rPr>
              <a:t>許多</a:t>
            </a:r>
            <a:r>
              <a:rPr lang="zh-TW" altLang="en-US" sz="2400" dirty="0">
                <a:solidFill>
                  <a:schemeClr val="tx2"/>
                </a:solidFill>
                <a:latin typeface="+mn-ea"/>
                <a:cs typeface="+mn-cs"/>
              </a:rPr>
              <a:t>女性偏愛</a:t>
            </a:r>
            <a:r>
              <a:rPr lang="zh-TW" altLang="en-US" sz="2400" b="1" dirty="0">
                <a:solidFill>
                  <a:srgbClr val="FF0000"/>
                </a:solidFill>
                <a:latin typeface="+mn-ea"/>
                <a:cs typeface="+mn-cs"/>
              </a:rPr>
              <a:t>冰品冷飲</a:t>
            </a:r>
            <a:r>
              <a:rPr lang="zh-TW" altLang="en-US" sz="2400" dirty="0" smtClean="0">
                <a:solidFill>
                  <a:schemeClr val="tx2"/>
                </a:solidFill>
                <a:latin typeface="+mn-ea"/>
                <a:cs typeface="+mn-cs"/>
              </a:rPr>
              <a:t>，</a:t>
            </a:r>
            <a:r>
              <a:rPr lang="en-US" altLang="zh-TW" sz="2400" dirty="0" smtClean="0">
                <a:solidFill>
                  <a:schemeClr val="tx2"/>
                </a:solidFill>
                <a:latin typeface="+mn-ea"/>
                <a:cs typeface="+mn-cs"/>
              </a:rPr>
              <a:t/>
            </a:r>
            <a:br>
              <a:rPr lang="en-US" altLang="zh-TW" sz="2400" dirty="0" smtClean="0">
                <a:solidFill>
                  <a:schemeClr val="tx2"/>
                </a:solidFill>
                <a:latin typeface="+mn-ea"/>
                <a:cs typeface="+mn-cs"/>
              </a:rPr>
            </a:br>
            <a:r>
              <a:rPr lang="zh-TW" altLang="en-US" sz="2400" dirty="0" smtClean="0">
                <a:solidFill>
                  <a:schemeClr val="tx2"/>
                </a:solidFill>
                <a:latin typeface="+mn-ea"/>
                <a:cs typeface="+mn-cs"/>
              </a:rPr>
              <a:t>這些</a:t>
            </a:r>
            <a:r>
              <a:rPr lang="zh-TW" altLang="en-US" sz="2400" dirty="0">
                <a:solidFill>
                  <a:schemeClr val="tx2"/>
                </a:solidFill>
                <a:latin typeface="+mn-ea"/>
                <a:cs typeface="+mn-cs"/>
              </a:rPr>
              <a:t>溫度較低的食物進入人體後</a:t>
            </a:r>
            <a:r>
              <a:rPr lang="zh-TW" altLang="en-US" sz="2400" dirty="0" smtClean="0">
                <a:solidFill>
                  <a:schemeClr val="tx2"/>
                </a:solidFill>
                <a:latin typeface="+mn-ea"/>
                <a:cs typeface="+mn-cs"/>
              </a:rPr>
              <a:t>，</a:t>
            </a:r>
            <a:r>
              <a:rPr lang="en-US" altLang="zh-TW" sz="2400" dirty="0" smtClean="0">
                <a:solidFill>
                  <a:schemeClr val="tx2"/>
                </a:solidFill>
                <a:latin typeface="+mn-ea"/>
                <a:cs typeface="+mn-cs"/>
              </a:rPr>
              <a:t/>
            </a:r>
            <a:br>
              <a:rPr lang="en-US" altLang="zh-TW" sz="2400" dirty="0" smtClean="0">
                <a:solidFill>
                  <a:schemeClr val="tx2"/>
                </a:solidFill>
                <a:latin typeface="+mn-ea"/>
                <a:cs typeface="+mn-cs"/>
              </a:rPr>
            </a:br>
            <a:r>
              <a:rPr lang="zh-TW" altLang="en-US" sz="2400" dirty="0" smtClean="0">
                <a:solidFill>
                  <a:schemeClr val="tx2"/>
                </a:solidFill>
                <a:latin typeface="+mn-ea"/>
                <a:cs typeface="+mn-cs"/>
              </a:rPr>
              <a:t>很</a:t>
            </a:r>
            <a:r>
              <a:rPr lang="zh-TW" altLang="en-US" sz="2400" dirty="0">
                <a:solidFill>
                  <a:schemeClr val="tx2"/>
                </a:solidFill>
                <a:latin typeface="+mn-ea"/>
                <a:cs typeface="+mn-cs"/>
              </a:rPr>
              <a:t>可能會引起</a:t>
            </a:r>
            <a:r>
              <a:rPr lang="zh-TW" altLang="en-US" sz="2400" b="1" dirty="0">
                <a:solidFill>
                  <a:srgbClr val="FF0000"/>
                </a:solidFill>
                <a:latin typeface="+mn-ea"/>
                <a:cs typeface="+mn-cs"/>
              </a:rPr>
              <a:t>子宮收縮</a:t>
            </a:r>
            <a:r>
              <a:rPr lang="zh-TW" altLang="en-US" sz="2400" dirty="0">
                <a:solidFill>
                  <a:schemeClr val="tx2"/>
                </a:solidFill>
                <a:latin typeface="+mn-ea"/>
                <a:cs typeface="+mn-cs"/>
              </a:rPr>
              <a:t>，擾亂整個生理週期</a:t>
            </a:r>
            <a:r>
              <a:rPr lang="zh-TW" altLang="en-US" sz="2400" dirty="0" smtClean="0">
                <a:solidFill>
                  <a:schemeClr val="tx2"/>
                </a:solidFill>
                <a:latin typeface="+mn-ea"/>
                <a:cs typeface="+mn-cs"/>
              </a:rPr>
              <a:t>，</a:t>
            </a:r>
            <a:r>
              <a:rPr lang="en-US" altLang="zh-TW" sz="2400" dirty="0" smtClean="0">
                <a:solidFill>
                  <a:schemeClr val="tx2"/>
                </a:solidFill>
                <a:latin typeface="+mn-ea"/>
                <a:cs typeface="+mn-cs"/>
              </a:rPr>
              <a:t/>
            </a:r>
            <a:br>
              <a:rPr lang="en-US" altLang="zh-TW" sz="2400" dirty="0" smtClean="0">
                <a:solidFill>
                  <a:schemeClr val="tx2"/>
                </a:solidFill>
                <a:latin typeface="+mn-ea"/>
                <a:cs typeface="+mn-cs"/>
              </a:rPr>
            </a:br>
            <a:r>
              <a:rPr lang="zh-TW" altLang="en-US" sz="2400" dirty="0" smtClean="0">
                <a:solidFill>
                  <a:schemeClr val="tx2"/>
                </a:solidFill>
                <a:latin typeface="+mn-ea"/>
                <a:cs typeface="+mn-cs"/>
              </a:rPr>
              <a:t>甚至</a:t>
            </a:r>
            <a:r>
              <a:rPr lang="zh-TW" altLang="en-US" sz="2400" dirty="0">
                <a:solidFill>
                  <a:schemeClr val="tx2"/>
                </a:solidFill>
                <a:latin typeface="+mn-ea"/>
                <a:cs typeface="+mn-cs"/>
              </a:rPr>
              <a:t>影響到中年以後的更年期。</a:t>
            </a:r>
          </a:p>
          <a:p>
            <a:pPr marL="342871" indent="-342871" defTabSz="457161" fontAlgn="auto">
              <a:lnSpc>
                <a:spcPct val="150000"/>
              </a:lnSpc>
              <a:spcAft>
                <a:spcPts val="0"/>
              </a:spcAft>
              <a:buFont typeface="Wingdings 3" charset="2"/>
              <a:buChar char=""/>
              <a:defRPr/>
            </a:pPr>
            <a:endParaRPr lang="zh-TW" altLang="en-US" sz="2200" b="1" dirty="0">
              <a:solidFill>
                <a:schemeClr val="accent1">
                  <a:lumMod val="50000"/>
                </a:schemeClr>
              </a:solidFill>
              <a:latin typeface="+mn-ea"/>
              <a:cs typeface="+mn-cs"/>
            </a:endParaRPr>
          </a:p>
        </p:txBody>
      </p:sp>
      <p:sp>
        <p:nvSpPr>
          <p:cNvPr id="73731"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FFE1CC78-2AF7-4E64-867A-A48F95F0574D}" type="slidenum">
              <a:rPr lang="zh-TW" altLang="en-US">
                <a:latin typeface="MV Boli" pitchFamily="2"/>
                <a:cs typeface="MV Boli" pitchFamily="2"/>
              </a:rPr>
              <a:pPr defTabSz="912813" fontAlgn="base">
                <a:spcBef>
                  <a:spcPct val="0"/>
                </a:spcBef>
                <a:spcAft>
                  <a:spcPct val="0"/>
                </a:spcAft>
              </a:pPr>
              <a:t>16</a:t>
            </a:fld>
            <a:endParaRPr lang="en-US" altLang="zh-TW">
              <a:latin typeface="MV Boli" pitchFamily="2"/>
              <a:cs typeface="MV Boli" pitchFamily="2"/>
            </a:endParaRP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4220281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1088"/>
            <a:ext cx="9144000" cy="1282700"/>
          </a:xfrm>
        </p:spPr>
        <p:txBody>
          <a:bodyPr rtlCol="0">
            <a:normAutofit fontScale="90000"/>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Nonpharmacologic Therapy</a:t>
            </a:r>
            <a:endParaRPr kumimoji="1" lang="en-US" altLang="zh-TW"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251520" y="1412776"/>
            <a:ext cx="8712523" cy="5242982"/>
          </a:xfrm>
        </p:spPr>
        <p:txBody>
          <a:bodyPr rtlCol="0">
            <a:normAutofit fontScale="85000" lnSpcReduction="20000"/>
          </a:bodyPr>
          <a:lstStyle/>
          <a:p>
            <a:pPr marL="0" indent="0" defTabSz="457161" fontAlgn="auto">
              <a:lnSpc>
                <a:spcPct val="150000"/>
              </a:lnSpc>
              <a:spcAft>
                <a:spcPts val="0"/>
              </a:spcAft>
              <a:buNone/>
              <a:defRPr/>
            </a:pPr>
            <a:r>
              <a:rPr lang="zh-TW" altLang="en-US" sz="3800" b="1" dirty="0" smtClean="0">
                <a:solidFill>
                  <a:schemeClr val="accent1">
                    <a:lumMod val="50000"/>
                  </a:schemeClr>
                </a:solidFill>
                <a:latin typeface="+mn-ea"/>
                <a:cs typeface="+mn-cs"/>
              </a:rPr>
              <a:t>盡量</a:t>
            </a:r>
            <a:r>
              <a:rPr lang="zh-TW" altLang="en-US" sz="3800" b="1" dirty="0">
                <a:solidFill>
                  <a:schemeClr val="accent1">
                    <a:lumMod val="50000"/>
                  </a:schemeClr>
                </a:solidFill>
                <a:latin typeface="+mn-ea"/>
                <a:cs typeface="+mn-cs"/>
              </a:rPr>
              <a:t>選擇暖性食物</a:t>
            </a:r>
          </a:p>
          <a:p>
            <a:pPr marL="399986" indent="-285725" defTabSz="457161" fontAlgn="auto">
              <a:lnSpc>
                <a:spcPct val="160000"/>
              </a:lnSpc>
              <a:spcAft>
                <a:spcPts val="0"/>
              </a:spcAft>
              <a:buFont typeface="Wingdings" panose="05000000000000000000" pitchFamily="2" charset="2"/>
              <a:buChar char="ü"/>
              <a:defRPr/>
            </a:pPr>
            <a:r>
              <a:rPr lang="zh-TW" altLang="en-US" dirty="0" smtClean="0">
                <a:solidFill>
                  <a:schemeClr val="tx2"/>
                </a:solidFill>
                <a:latin typeface="+mn-ea"/>
                <a:cs typeface="+mn-cs"/>
              </a:rPr>
              <a:t>各類</a:t>
            </a:r>
            <a:r>
              <a:rPr lang="zh-TW" altLang="en-US" dirty="0">
                <a:solidFill>
                  <a:schemeClr val="tx2"/>
                </a:solidFill>
                <a:latin typeface="+mn-ea"/>
                <a:cs typeface="+mn-cs"/>
              </a:rPr>
              <a:t>紅豆、堅果類、豆類、大蒜、蔥、薑、芝麻、菠菜、</a:t>
            </a:r>
            <a:r>
              <a:rPr lang="en-US" altLang="zh-TW" dirty="0">
                <a:solidFill>
                  <a:schemeClr val="tx2"/>
                </a:solidFill>
                <a:latin typeface="+mn-ea"/>
                <a:cs typeface="+mn-cs"/>
              </a:rPr>
              <a:t>A </a:t>
            </a:r>
            <a:r>
              <a:rPr lang="zh-TW" altLang="en-US" dirty="0">
                <a:solidFill>
                  <a:schemeClr val="tx2"/>
                </a:solidFill>
                <a:latin typeface="+mn-ea"/>
                <a:cs typeface="+mn-cs"/>
              </a:rPr>
              <a:t>菜、紅菜、杏菜、甘藍菜、花椰菜、牛蒡、海帶等，皆屬於</a:t>
            </a:r>
            <a:r>
              <a:rPr lang="zh-TW" altLang="en-US" b="1" dirty="0">
                <a:solidFill>
                  <a:srgbClr val="00B050"/>
                </a:solidFill>
                <a:latin typeface="+mn-ea"/>
                <a:cs typeface="+mn-cs"/>
              </a:rPr>
              <a:t>暖性</a:t>
            </a:r>
            <a:r>
              <a:rPr lang="zh-TW" altLang="en-US" b="1" dirty="0" smtClean="0">
                <a:solidFill>
                  <a:srgbClr val="00B050"/>
                </a:solidFill>
                <a:latin typeface="+mn-ea"/>
                <a:cs typeface="+mn-cs"/>
              </a:rPr>
              <a:t>蔬果</a:t>
            </a:r>
            <a:r>
              <a:rPr lang="zh-TW" altLang="en-US" dirty="0" smtClean="0">
                <a:solidFill>
                  <a:schemeClr val="tx2"/>
                </a:solidFill>
                <a:latin typeface="+mn-ea"/>
                <a:cs typeface="+mn-cs"/>
              </a:rPr>
              <a:t>。</a:t>
            </a:r>
            <a:endParaRPr lang="en-US" altLang="zh-TW" dirty="0">
              <a:solidFill>
                <a:schemeClr val="tx2"/>
              </a:solidFill>
              <a:latin typeface="+mn-ea"/>
              <a:cs typeface="+mn-cs"/>
            </a:endParaRPr>
          </a:p>
          <a:p>
            <a:pPr marL="399986" indent="-285725" defTabSz="457161" fontAlgn="auto">
              <a:lnSpc>
                <a:spcPct val="160000"/>
              </a:lnSpc>
              <a:spcAft>
                <a:spcPts val="0"/>
              </a:spcAft>
              <a:buFont typeface="Wingdings" panose="05000000000000000000" pitchFamily="2" charset="2"/>
              <a:buChar char="ü"/>
              <a:defRPr/>
            </a:pPr>
            <a:r>
              <a:rPr lang="zh-TW" altLang="en-US" dirty="0" smtClean="0">
                <a:solidFill>
                  <a:schemeClr val="tx2"/>
                </a:solidFill>
                <a:latin typeface="+mn-ea"/>
                <a:cs typeface="+mn-cs"/>
              </a:rPr>
              <a:t>白菜</a:t>
            </a:r>
            <a:r>
              <a:rPr lang="zh-TW" altLang="en-US" dirty="0">
                <a:solidFill>
                  <a:schemeClr val="tx2"/>
                </a:solidFill>
                <a:latin typeface="+mn-ea"/>
                <a:cs typeface="+mn-cs"/>
              </a:rPr>
              <a:t>、高麗菜、白蘿蔔、冬瓜、絲瓜、綠豆、水梨、芒果、楊桃、柑橘、西瓜等瓜類則為</a:t>
            </a:r>
            <a:r>
              <a:rPr lang="zh-TW" altLang="en-US" b="1" dirty="0">
                <a:solidFill>
                  <a:srgbClr val="00B050"/>
                </a:solidFill>
                <a:latin typeface="+mn-ea"/>
                <a:cs typeface="+mn-cs"/>
              </a:rPr>
              <a:t>偏寒食物</a:t>
            </a:r>
            <a:r>
              <a:rPr lang="zh-TW" altLang="en-US" dirty="0" smtClean="0">
                <a:solidFill>
                  <a:schemeClr val="tx2"/>
                </a:solidFill>
                <a:latin typeface="+mn-ea"/>
                <a:cs typeface="+mn-cs"/>
              </a:rPr>
              <a:t>。</a:t>
            </a:r>
            <a:endParaRPr lang="en-US" altLang="zh-TW" dirty="0" smtClean="0">
              <a:solidFill>
                <a:schemeClr val="tx2"/>
              </a:solidFill>
              <a:latin typeface="+mn-ea"/>
              <a:cs typeface="+mn-cs"/>
            </a:endParaRPr>
          </a:p>
          <a:p>
            <a:pPr marL="399986" indent="-285725" defTabSz="457161" fontAlgn="auto">
              <a:lnSpc>
                <a:spcPct val="160000"/>
              </a:lnSpc>
              <a:spcAft>
                <a:spcPts val="0"/>
              </a:spcAft>
              <a:buFont typeface="Wingdings" panose="05000000000000000000" pitchFamily="2" charset="2"/>
              <a:buChar char="ü"/>
              <a:defRPr/>
            </a:pPr>
            <a:r>
              <a:rPr lang="zh-TW" altLang="en-US" dirty="0" smtClean="0">
                <a:solidFill>
                  <a:schemeClr val="tx2"/>
                </a:solidFill>
                <a:latin typeface="+mn-ea"/>
                <a:cs typeface="+mn-cs"/>
              </a:rPr>
              <a:t>女性</a:t>
            </a:r>
            <a:r>
              <a:rPr lang="zh-TW" altLang="en-US" dirty="0">
                <a:solidFill>
                  <a:schemeClr val="tx2"/>
                </a:solidFill>
                <a:latin typeface="+mn-ea"/>
                <a:cs typeface="+mn-cs"/>
              </a:rPr>
              <a:t>在選擇食物時，除了考慮到營養均衡外</a:t>
            </a:r>
            <a:r>
              <a:rPr lang="zh-TW" altLang="en-US" dirty="0" smtClean="0">
                <a:solidFill>
                  <a:schemeClr val="tx2"/>
                </a:solidFill>
                <a:latin typeface="+mn-ea"/>
                <a:cs typeface="+mn-cs"/>
              </a:rPr>
              <a:t>，</a:t>
            </a:r>
            <a:r>
              <a:rPr lang="en-US" altLang="zh-TW" dirty="0" smtClean="0">
                <a:solidFill>
                  <a:schemeClr val="tx2"/>
                </a:solidFill>
                <a:latin typeface="+mn-ea"/>
                <a:cs typeface="+mn-cs"/>
              </a:rPr>
              <a:t/>
            </a:r>
            <a:br>
              <a:rPr lang="en-US" altLang="zh-TW" dirty="0" smtClean="0">
                <a:solidFill>
                  <a:schemeClr val="tx2"/>
                </a:solidFill>
                <a:latin typeface="+mn-ea"/>
                <a:cs typeface="+mn-cs"/>
              </a:rPr>
            </a:br>
            <a:r>
              <a:rPr lang="zh-TW" altLang="en-US" dirty="0" smtClean="0">
                <a:solidFill>
                  <a:schemeClr val="tx2"/>
                </a:solidFill>
                <a:latin typeface="+mn-ea"/>
                <a:cs typeface="+mn-cs"/>
              </a:rPr>
              <a:t>可</a:t>
            </a:r>
            <a:r>
              <a:rPr lang="zh-TW" altLang="en-US" dirty="0">
                <a:solidFill>
                  <a:schemeClr val="tx2"/>
                </a:solidFill>
                <a:latin typeface="+mn-ea"/>
                <a:cs typeface="+mn-cs"/>
              </a:rPr>
              <a:t>多選擇暖性蔬果活絡體質。</a:t>
            </a:r>
          </a:p>
          <a:p>
            <a:pPr marL="342871" indent="-342871" defTabSz="457161" fontAlgn="auto">
              <a:lnSpc>
                <a:spcPct val="150000"/>
              </a:lnSpc>
              <a:spcAft>
                <a:spcPts val="0"/>
              </a:spcAft>
              <a:buFont typeface="Wingdings 3" charset="2"/>
              <a:buChar char=""/>
              <a:defRPr/>
            </a:pPr>
            <a:endParaRPr lang="zh-TW" altLang="en-US" sz="2200" b="1" dirty="0">
              <a:solidFill>
                <a:schemeClr val="accent1">
                  <a:lumMod val="50000"/>
                </a:schemeClr>
              </a:solidFill>
              <a:latin typeface="+mn-ea"/>
              <a:cs typeface="+mn-cs"/>
            </a:endParaRPr>
          </a:p>
        </p:txBody>
      </p:sp>
      <p:sp>
        <p:nvSpPr>
          <p:cNvPr id="75779"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4A58CF2-7519-494A-A74A-33B1F4C23D1F}" type="slidenum">
              <a:rPr lang="zh-TW" altLang="en-US">
                <a:latin typeface="MV Boli" pitchFamily="2"/>
                <a:cs typeface="MV Boli" pitchFamily="2"/>
              </a:rPr>
              <a:pPr defTabSz="912813" fontAlgn="base">
                <a:spcBef>
                  <a:spcPct val="0"/>
                </a:spcBef>
                <a:spcAft>
                  <a:spcPct val="0"/>
                </a:spcAft>
              </a:pPr>
              <a:t>17</a:t>
            </a:fld>
            <a:endParaRPr lang="en-US" altLang="zh-TW" dirty="0">
              <a:latin typeface="MV Boli" pitchFamily="2"/>
              <a:cs typeface="MV Boli" pitchFamily="2"/>
            </a:endParaRP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1489844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1282700"/>
          </a:xfrm>
        </p:spPr>
        <p:txBody>
          <a:bodyPr rtlCol="0">
            <a:normAutofit fontScale="90000"/>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Nonpharmacologic Therapy</a:t>
            </a:r>
            <a:endParaRPr kumimoji="1" lang="en-US" altLang="zh-TW"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251520" y="1615018"/>
            <a:ext cx="8568953" cy="4836583"/>
          </a:xfrm>
        </p:spPr>
        <p:txBody>
          <a:bodyPr rtlCol="0">
            <a:normAutofit lnSpcReduction="10000"/>
          </a:bodyPr>
          <a:lstStyle/>
          <a:p>
            <a:pPr marL="0" indent="0" defTabSz="457161" fontAlgn="auto">
              <a:lnSpc>
                <a:spcPct val="150000"/>
              </a:lnSpc>
              <a:spcAft>
                <a:spcPts val="0"/>
              </a:spcAft>
              <a:buNone/>
              <a:defRPr/>
            </a:pPr>
            <a:r>
              <a:rPr lang="zh-TW" altLang="en-US" sz="3200" b="1" dirty="0" smtClean="0">
                <a:solidFill>
                  <a:schemeClr val="accent1">
                    <a:lumMod val="50000"/>
                  </a:schemeClr>
                </a:solidFill>
                <a:latin typeface="+mn-ea"/>
                <a:cs typeface="+mn-cs"/>
              </a:rPr>
              <a:t>長期</a:t>
            </a:r>
            <a:r>
              <a:rPr lang="zh-TW" altLang="en-US" sz="3200" b="1" dirty="0">
                <a:solidFill>
                  <a:schemeClr val="accent1">
                    <a:lumMod val="50000"/>
                  </a:schemeClr>
                </a:solidFill>
                <a:latin typeface="+mn-ea"/>
                <a:cs typeface="+mn-cs"/>
              </a:rPr>
              <a:t>補充鐵質</a:t>
            </a:r>
          </a:p>
          <a:p>
            <a:pPr marL="399986" indent="-285725" defTabSz="457161" fontAlgn="auto">
              <a:lnSpc>
                <a:spcPct val="160000"/>
              </a:lnSpc>
              <a:spcAft>
                <a:spcPts val="0"/>
              </a:spcAft>
              <a:buFont typeface="Wingdings" panose="05000000000000000000" pitchFamily="2" charset="2"/>
              <a:buChar char="ü"/>
              <a:defRPr/>
            </a:pPr>
            <a:r>
              <a:rPr lang="zh-TW" altLang="en-US" sz="2400" dirty="0">
                <a:solidFill>
                  <a:schemeClr val="tx2"/>
                </a:solidFill>
                <a:latin typeface="+mn-ea"/>
                <a:cs typeface="+mn-cs"/>
              </a:rPr>
              <a:t>由於生理期身體都會大量失血</a:t>
            </a:r>
            <a:r>
              <a:rPr lang="zh-TW" altLang="en-US" sz="2400" dirty="0" smtClean="0">
                <a:solidFill>
                  <a:schemeClr val="tx2"/>
                </a:solidFill>
                <a:latin typeface="+mn-ea"/>
                <a:cs typeface="+mn-cs"/>
              </a:rPr>
              <a:t>，</a:t>
            </a:r>
            <a:r>
              <a:rPr lang="en-US" altLang="zh-TW" sz="2400" dirty="0" smtClean="0">
                <a:solidFill>
                  <a:schemeClr val="tx2"/>
                </a:solidFill>
                <a:latin typeface="+mn-ea"/>
                <a:cs typeface="+mn-cs"/>
              </a:rPr>
              <a:t/>
            </a:r>
            <a:br>
              <a:rPr lang="en-US" altLang="zh-TW" sz="2400" dirty="0" smtClean="0">
                <a:solidFill>
                  <a:schemeClr val="tx2"/>
                </a:solidFill>
                <a:latin typeface="+mn-ea"/>
                <a:cs typeface="+mn-cs"/>
              </a:rPr>
            </a:br>
            <a:r>
              <a:rPr lang="zh-TW" altLang="en-US" sz="2400" dirty="0" smtClean="0">
                <a:solidFill>
                  <a:schemeClr val="tx2"/>
                </a:solidFill>
                <a:latin typeface="+mn-ea"/>
                <a:cs typeface="+mn-cs"/>
              </a:rPr>
              <a:t>女性</a:t>
            </a:r>
            <a:r>
              <a:rPr lang="zh-TW" altLang="en-US" sz="2400" dirty="0">
                <a:solidFill>
                  <a:schemeClr val="tx2"/>
                </a:solidFill>
                <a:latin typeface="+mn-ea"/>
                <a:cs typeface="+mn-cs"/>
              </a:rPr>
              <a:t>常會有「缺鐵性貧血」的情形</a:t>
            </a:r>
            <a:r>
              <a:rPr lang="zh-TW" altLang="en-US" sz="2400" dirty="0" smtClean="0">
                <a:solidFill>
                  <a:schemeClr val="tx2"/>
                </a:solidFill>
                <a:latin typeface="+mn-ea"/>
                <a:cs typeface="+mn-cs"/>
              </a:rPr>
              <a:t>，</a:t>
            </a:r>
            <a:r>
              <a:rPr lang="en-US" altLang="zh-TW" sz="2400" dirty="0" smtClean="0">
                <a:solidFill>
                  <a:schemeClr val="tx2"/>
                </a:solidFill>
                <a:latin typeface="+mn-ea"/>
                <a:cs typeface="+mn-cs"/>
              </a:rPr>
              <a:t/>
            </a:r>
            <a:br>
              <a:rPr lang="en-US" altLang="zh-TW" sz="2400" dirty="0" smtClean="0">
                <a:solidFill>
                  <a:schemeClr val="tx2"/>
                </a:solidFill>
                <a:latin typeface="+mn-ea"/>
                <a:cs typeface="+mn-cs"/>
              </a:rPr>
            </a:br>
            <a:r>
              <a:rPr lang="zh-TW" altLang="en-US" sz="2400" dirty="0" smtClean="0">
                <a:solidFill>
                  <a:schemeClr val="tx2"/>
                </a:solidFill>
                <a:latin typeface="+mn-ea"/>
                <a:cs typeface="+mn-cs"/>
              </a:rPr>
              <a:t>如果</a:t>
            </a:r>
            <a:r>
              <a:rPr lang="zh-TW" altLang="en-US" sz="2400" dirty="0">
                <a:solidFill>
                  <a:schemeClr val="tx2"/>
                </a:solidFill>
                <a:latin typeface="+mn-ea"/>
                <a:cs typeface="+mn-cs"/>
              </a:rPr>
              <a:t>身體一直處於貧血的狀態 </a:t>
            </a:r>
            <a:r>
              <a:rPr lang="zh-TW" altLang="en-US" sz="2400" dirty="0" smtClean="0">
                <a:solidFill>
                  <a:schemeClr val="tx2"/>
                </a:solidFill>
                <a:latin typeface="+mn-ea"/>
                <a:cs typeface="+mn-cs"/>
              </a:rPr>
              <a:t>，</a:t>
            </a:r>
            <a:r>
              <a:rPr lang="en-US" altLang="zh-TW" sz="2400" dirty="0" smtClean="0">
                <a:solidFill>
                  <a:schemeClr val="tx2"/>
                </a:solidFill>
                <a:latin typeface="+mn-ea"/>
                <a:cs typeface="+mn-cs"/>
              </a:rPr>
              <a:t/>
            </a:r>
            <a:br>
              <a:rPr lang="en-US" altLang="zh-TW" sz="2400" dirty="0" smtClean="0">
                <a:solidFill>
                  <a:schemeClr val="tx2"/>
                </a:solidFill>
                <a:latin typeface="+mn-ea"/>
                <a:cs typeface="+mn-cs"/>
              </a:rPr>
            </a:br>
            <a:r>
              <a:rPr lang="zh-TW" altLang="en-US" sz="2400" dirty="0" smtClean="0">
                <a:solidFill>
                  <a:schemeClr val="tx2"/>
                </a:solidFill>
                <a:latin typeface="+mn-ea"/>
                <a:cs typeface="+mn-cs"/>
              </a:rPr>
              <a:t>每逢</a:t>
            </a:r>
            <a:r>
              <a:rPr lang="zh-TW" altLang="en-US" sz="2400" dirty="0">
                <a:solidFill>
                  <a:schemeClr val="tx2"/>
                </a:solidFill>
                <a:latin typeface="+mn-ea"/>
                <a:cs typeface="+mn-cs"/>
              </a:rPr>
              <a:t>生理期就會更加</a:t>
            </a:r>
            <a:r>
              <a:rPr lang="zh-TW" altLang="en-US" sz="2400" dirty="0" smtClean="0">
                <a:solidFill>
                  <a:schemeClr val="tx2"/>
                </a:solidFill>
                <a:latin typeface="+mn-ea"/>
                <a:cs typeface="+mn-cs"/>
              </a:rPr>
              <a:t>不舒服。</a:t>
            </a:r>
            <a:endParaRPr lang="en-US" altLang="zh-TW" sz="2400" dirty="0" smtClean="0">
              <a:solidFill>
                <a:schemeClr val="tx2"/>
              </a:solidFill>
              <a:latin typeface="+mn-ea"/>
              <a:cs typeface="+mn-cs"/>
            </a:endParaRPr>
          </a:p>
          <a:p>
            <a:pPr marL="399986" indent="-285725" defTabSz="457161" fontAlgn="auto">
              <a:lnSpc>
                <a:spcPct val="160000"/>
              </a:lnSpc>
              <a:spcAft>
                <a:spcPts val="0"/>
              </a:spcAft>
              <a:buFont typeface="Wingdings" panose="05000000000000000000" pitchFamily="2" charset="2"/>
              <a:buChar char="ü"/>
              <a:defRPr/>
            </a:pPr>
            <a:r>
              <a:rPr lang="zh-TW" altLang="en-US" sz="2400" dirty="0" smtClean="0">
                <a:solidFill>
                  <a:schemeClr val="tx2"/>
                </a:solidFill>
                <a:latin typeface="+mn-ea"/>
                <a:cs typeface="+mn-cs"/>
              </a:rPr>
              <a:t>因此</a:t>
            </a:r>
            <a:r>
              <a:rPr lang="zh-TW" altLang="en-US" sz="2400" dirty="0">
                <a:solidFill>
                  <a:schemeClr val="tx2"/>
                </a:solidFill>
                <a:latin typeface="+mn-ea"/>
                <a:cs typeface="+mn-cs"/>
              </a:rPr>
              <a:t>平日就要補充鐵質，例如透過食用</a:t>
            </a:r>
            <a:r>
              <a:rPr lang="zh-TW" altLang="en-US" sz="2400" b="1" dirty="0">
                <a:solidFill>
                  <a:srgbClr val="00B050"/>
                </a:solidFill>
                <a:latin typeface="+mn-ea"/>
                <a:cs typeface="+mn-cs"/>
              </a:rPr>
              <a:t>豬肝、葡萄、葡萄乾、黑糖 、黑芝麻</a:t>
            </a:r>
            <a:r>
              <a:rPr lang="zh-TW" altLang="en-US" sz="2400" dirty="0">
                <a:solidFill>
                  <a:schemeClr val="tx2"/>
                </a:solidFill>
                <a:latin typeface="+mn-ea"/>
                <a:cs typeface="+mn-cs"/>
              </a:rPr>
              <a:t>等來攝取鐵質。</a:t>
            </a:r>
          </a:p>
          <a:p>
            <a:pPr marL="342871" indent="-342871" defTabSz="457161" fontAlgn="auto">
              <a:lnSpc>
                <a:spcPct val="150000"/>
              </a:lnSpc>
              <a:spcAft>
                <a:spcPts val="0"/>
              </a:spcAft>
              <a:buFont typeface="Wingdings 3" charset="2"/>
              <a:buChar char=""/>
              <a:defRPr/>
            </a:pPr>
            <a:endParaRPr lang="zh-TW" altLang="en-US" sz="2200" b="1" dirty="0">
              <a:solidFill>
                <a:schemeClr val="accent1">
                  <a:lumMod val="50000"/>
                </a:schemeClr>
              </a:solidFill>
              <a:latin typeface="+mn-ea"/>
              <a:cs typeface="+mn-cs"/>
            </a:endParaRPr>
          </a:p>
        </p:txBody>
      </p:sp>
      <p:sp>
        <p:nvSpPr>
          <p:cNvPr id="77827"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530C72E-0C7F-45B4-A0F3-4C0DA7171D6B}" type="slidenum">
              <a:rPr lang="zh-TW" altLang="en-US">
                <a:latin typeface="MV Boli" pitchFamily="2"/>
                <a:cs typeface="MV Boli" pitchFamily="2"/>
              </a:rPr>
              <a:pPr defTabSz="912813" fontAlgn="base">
                <a:spcBef>
                  <a:spcPct val="0"/>
                </a:spcBef>
                <a:spcAft>
                  <a:spcPct val="0"/>
                </a:spcAft>
              </a:pPr>
              <a:t>18</a:t>
            </a:fld>
            <a:endParaRPr lang="en-US" altLang="zh-TW">
              <a:latin typeface="MV Boli" pitchFamily="2"/>
              <a:cs typeface="MV Boli" pitchFamily="2"/>
            </a:endParaRP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938638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內容版面配置區 7"/>
          <p:cNvPicPr>
            <a:picLocks noGrp="1" noChangeAspect="1"/>
          </p:cNvPicPr>
          <p:nvPr>
            <p:ph idx="1"/>
          </p:nvPr>
        </p:nvPicPr>
        <p:blipFill>
          <a:blip r:embed="rId3"/>
          <a:srcRect/>
          <a:stretch>
            <a:fillRect/>
          </a:stretch>
        </p:blipFill>
        <p:spPr>
          <a:xfrm>
            <a:off x="323528" y="1196752"/>
            <a:ext cx="8411370" cy="4250266"/>
          </a:xfrm>
        </p:spPr>
      </p:pic>
      <p:sp>
        <p:nvSpPr>
          <p:cNvPr id="4" name="矩形 3"/>
          <p:cNvSpPr/>
          <p:nvPr/>
        </p:nvSpPr>
        <p:spPr>
          <a:xfrm>
            <a:off x="179512" y="5301208"/>
            <a:ext cx="8043863" cy="18415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321" fontAlgn="auto">
              <a:spcBef>
                <a:spcPts val="0"/>
              </a:spcBef>
              <a:spcAft>
                <a:spcPts val="0"/>
              </a:spcAft>
              <a:defRPr/>
            </a:pPr>
            <a:endParaRPr kumimoji="0" lang="zh-TW" altLang="en-US"/>
          </a:p>
        </p:txBody>
      </p:sp>
      <p:sp>
        <p:nvSpPr>
          <p:cNvPr id="5" name="矩形 4"/>
          <p:cNvSpPr/>
          <p:nvPr/>
        </p:nvSpPr>
        <p:spPr>
          <a:xfrm rot="-1260000">
            <a:off x="7191376" y="4773084"/>
            <a:ext cx="49213" cy="1617133"/>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1" fontAlgn="auto">
              <a:spcBef>
                <a:spcPts val="0"/>
              </a:spcBef>
              <a:spcAft>
                <a:spcPts val="0"/>
              </a:spcAft>
              <a:defRPr/>
            </a:pPr>
            <a:endParaRPr kumimoji="0" lang="zh-TW" altLang="en-US"/>
          </a:p>
        </p:txBody>
      </p:sp>
      <p:sp>
        <p:nvSpPr>
          <p:cNvPr id="2" name="標題 1"/>
          <p:cNvSpPr>
            <a:spLocks noGrp="1"/>
          </p:cNvSpPr>
          <p:nvPr>
            <p:ph type="title"/>
          </p:nvPr>
        </p:nvSpPr>
        <p:spPr>
          <a:xfrm>
            <a:off x="-6560" y="0"/>
            <a:ext cx="9150559" cy="1282700"/>
          </a:xfrm>
        </p:spPr>
        <p:txBody>
          <a:bodyPr rtlCol="0">
            <a:normAutofit fontScale="90000"/>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Nonpharmacologic Therapy</a:t>
            </a:r>
            <a:endParaRPr kumimoji="1" lang="en-US" altLang="zh-TW" b="1" dirty="0">
              <a:solidFill>
                <a:schemeClr val="tx2"/>
              </a:solidFill>
              <a:effectLst>
                <a:outerShdw blurRad="38100" dist="38100" dir="2700000" algn="tl">
                  <a:srgbClr val="000000">
                    <a:alpha val="43137"/>
                  </a:srgbClr>
                </a:outerShdw>
              </a:effectLst>
              <a:cs typeface="MV Boli" pitchFamily="2" charset="0"/>
            </a:endParaRPr>
          </a:p>
        </p:txBody>
      </p:sp>
      <p:sp>
        <p:nvSpPr>
          <p:cNvPr id="79877"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1355AB26-3DF4-4FA1-BBB9-E514793A6E25}" type="slidenum">
              <a:rPr lang="zh-TW" altLang="en-US">
                <a:latin typeface="MV Boli" pitchFamily="2"/>
                <a:cs typeface="MV Boli" pitchFamily="2"/>
              </a:rPr>
              <a:pPr defTabSz="912813" fontAlgn="base">
                <a:spcBef>
                  <a:spcPct val="0"/>
                </a:spcBef>
                <a:spcAft>
                  <a:spcPct val="0"/>
                </a:spcAft>
              </a:pPr>
              <a:t>19</a:t>
            </a:fld>
            <a:endParaRPr lang="en-US" altLang="zh-TW">
              <a:latin typeface="MV Boli" pitchFamily="2"/>
              <a:cs typeface="MV Boli" pitchFamily="2"/>
            </a:endParaRPr>
          </a:p>
        </p:txBody>
      </p:sp>
      <p:pic>
        <p:nvPicPr>
          <p:cNvPr id="79878" name="Picture 2" descr="C:\Users\user\Downloads\[393] 史努比\[393] 史努比\1721.png"/>
          <p:cNvPicPr>
            <a:picLocks noChangeAspect="1" noChangeArrowheads="1"/>
          </p:cNvPicPr>
          <p:nvPr/>
        </p:nvPicPr>
        <p:blipFill>
          <a:blip r:embed="rId4"/>
          <a:srcRect/>
          <a:stretch>
            <a:fillRect/>
          </a:stretch>
        </p:blipFill>
        <p:spPr bwMode="auto">
          <a:xfrm>
            <a:off x="7092281" y="4533900"/>
            <a:ext cx="2262187" cy="2573867"/>
          </a:xfrm>
          <a:prstGeom prst="rect">
            <a:avLst/>
          </a:prstGeom>
          <a:noFill/>
          <a:ln w="9525">
            <a:noFill/>
            <a:miter lim="800000"/>
            <a:headEnd/>
            <a:tailEnd/>
          </a:ln>
        </p:spPr>
      </p:pic>
      <p:sp>
        <p:nvSpPr>
          <p:cNvPr id="3" name="日期版面配置區 2"/>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1988936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252728"/>
          </a:xfrm>
        </p:spPr>
        <p:txBody>
          <a:bodyPr/>
          <a:lstStyle/>
          <a:p>
            <a:pPr fontAlgn="auto">
              <a:spcAft>
                <a:spcPts val="0"/>
              </a:spcAft>
              <a:defRPr/>
            </a:pPr>
            <a:r>
              <a:rPr lang="en-US" altLang="zh-TW" sz="5400" b="1" dirty="0" smtClean="0"/>
              <a:t>Course</a:t>
            </a:r>
            <a:r>
              <a:rPr lang="zh-TW" altLang="en-US" sz="5400" b="1" dirty="0"/>
              <a:t> </a:t>
            </a:r>
            <a:r>
              <a:rPr lang="en-US" altLang="zh-TW" sz="5400" b="1" dirty="0" smtClean="0"/>
              <a:t>Overview</a:t>
            </a:r>
            <a:endParaRPr lang="zh-TW" altLang="en-US" sz="5400" b="1" dirty="0"/>
          </a:p>
        </p:txBody>
      </p:sp>
      <p:sp>
        <p:nvSpPr>
          <p:cNvPr id="15362" name="內容版面配置區 2"/>
          <p:cNvSpPr>
            <a:spLocks noGrp="1"/>
          </p:cNvSpPr>
          <p:nvPr>
            <p:ph idx="1"/>
          </p:nvPr>
        </p:nvSpPr>
        <p:spPr>
          <a:xfrm>
            <a:off x="323528" y="1762125"/>
            <a:ext cx="8496943" cy="4289425"/>
          </a:xfrm>
        </p:spPr>
        <p:txBody>
          <a:bodyPr/>
          <a:lstStyle/>
          <a:p>
            <a:pPr marL="860425" indent="-742950">
              <a:buClr>
                <a:schemeClr val="tx2"/>
              </a:buClr>
              <a:buFont typeface="+mj-lt"/>
              <a:buAutoNum type="arabicPeriod"/>
            </a:pPr>
            <a:r>
              <a:rPr lang="en-US" altLang="zh-TW" sz="3600" dirty="0" smtClean="0"/>
              <a:t>Introduction of the </a:t>
            </a:r>
            <a:r>
              <a:rPr lang="en-US" altLang="zh-TW" sz="3200" dirty="0" smtClean="0"/>
              <a:t>menstrual</a:t>
            </a:r>
            <a:r>
              <a:rPr lang="en-US" altLang="zh-TW" sz="3600" dirty="0" smtClean="0"/>
              <a:t> cycle</a:t>
            </a:r>
            <a:endParaRPr lang="en-US" altLang="zh-TW" sz="3600" dirty="0"/>
          </a:p>
          <a:p>
            <a:pPr marL="860425" indent="-742950">
              <a:buClr>
                <a:schemeClr val="tx2"/>
              </a:buClr>
              <a:buFont typeface="+mj-lt"/>
              <a:buAutoNum type="arabicPeriod"/>
            </a:pPr>
            <a:r>
              <a:rPr lang="en-US" altLang="zh-TW" sz="3600" dirty="0" smtClean="0"/>
              <a:t>Dysmenorrhea</a:t>
            </a:r>
            <a:endParaRPr lang="en-US" altLang="zh-TW" sz="3600" dirty="0"/>
          </a:p>
          <a:p>
            <a:pPr marL="860425" indent="-742950">
              <a:buClr>
                <a:schemeClr val="tx2"/>
              </a:buClr>
              <a:buFont typeface="+mj-lt"/>
              <a:buAutoNum type="arabicPeriod"/>
            </a:pPr>
            <a:r>
              <a:rPr lang="en-US" altLang="zh-TW" sz="3600" dirty="0" smtClean="0"/>
              <a:t>Premenstrual syndrome(PMS)</a:t>
            </a:r>
            <a:endParaRPr lang="en-US" altLang="zh-TW" sz="3600" dirty="0"/>
          </a:p>
          <a:p>
            <a:pPr marL="860425" indent="-742950">
              <a:buClr>
                <a:schemeClr val="tx2"/>
              </a:buClr>
              <a:buFont typeface="+mj-lt"/>
              <a:buAutoNum type="arabicPeriod"/>
            </a:pPr>
            <a:r>
              <a:rPr lang="en-US" altLang="zh-TW" sz="3600" dirty="0" smtClean="0"/>
              <a:t>Toxic shock syndrome(TSS)</a:t>
            </a:r>
            <a:endParaRPr lang="zh-TW" altLang="en-US" sz="3600" dirty="0" smtClean="0"/>
          </a:p>
        </p:txBody>
      </p:sp>
      <p:sp>
        <p:nvSpPr>
          <p:cNvPr id="3" name="日期版面配置區 2"/>
          <p:cNvSpPr>
            <a:spLocks noGrp="1"/>
          </p:cNvSpPr>
          <p:nvPr>
            <p:ph type="dt" sz="half" idx="10"/>
          </p:nvPr>
        </p:nvSpPr>
        <p:spPr/>
        <p:txBody>
          <a:bodyPr/>
          <a:lstStyle/>
          <a:p>
            <a:pPr>
              <a:defRPr/>
            </a:pPr>
            <a:r>
              <a:rPr lang="en-US" altLang="zh-TW" smtClean="0"/>
              <a:t>2015/7/25</a:t>
            </a:r>
            <a:endParaRPr lang="zh-TW" altLang="en-US"/>
          </a:p>
        </p:txBody>
      </p:sp>
      <p:sp>
        <p:nvSpPr>
          <p:cNvPr id="4" name="投影片編號版面配置區 3"/>
          <p:cNvSpPr>
            <a:spLocks noGrp="1"/>
          </p:cNvSpPr>
          <p:nvPr>
            <p:ph type="sldNum" sz="quarter" idx="12"/>
          </p:nvPr>
        </p:nvSpPr>
        <p:spPr/>
        <p:txBody>
          <a:bodyPr/>
          <a:lstStyle/>
          <a:p>
            <a:pPr>
              <a:defRPr/>
            </a:pPr>
            <a:fld id="{236B14C3-229E-494B-B7E6-27E96FDCD046}" type="slidenum">
              <a:rPr lang="zh-TW" altLang="en-US" smtClean="0"/>
              <a:pPr>
                <a:defRPr/>
              </a:pPr>
              <a:t>2</a:t>
            </a:fld>
            <a:endParaRPr lang="zh-TW" altLang="en-US"/>
          </a:p>
        </p:txBody>
      </p:sp>
    </p:spTree>
    <p:extLst>
      <p:ext uri="{BB962C8B-B14F-4D97-AF65-F5344CB8AC3E}">
        <p14:creationId xmlns:p14="http://schemas.microsoft.com/office/powerpoint/2010/main" val="493195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18" y="0"/>
            <a:ext cx="9135481" cy="1282700"/>
          </a:xfrm>
        </p:spPr>
        <p:txBody>
          <a:bodyPr rtlCol="0">
            <a:normAutofit fontScale="90000"/>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Nonpharmacologic Therapy</a:t>
            </a:r>
            <a:endParaRPr kumimoji="1" lang="en-US" altLang="zh-TW"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251520" y="1484784"/>
            <a:ext cx="8280920" cy="4836583"/>
          </a:xfrm>
        </p:spPr>
        <p:txBody>
          <a:bodyPr rtlCol="0">
            <a:normAutofit/>
          </a:bodyPr>
          <a:lstStyle/>
          <a:p>
            <a:pPr marL="0" indent="0" defTabSz="457161" fontAlgn="auto">
              <a:spcAft>
                <a:spcPts val="0"/>
              </a:spcAft>
              <a:buNone/>
              <a:defRPr/>
            </a:pPr>
            <a:r>
              <a:rPr lang="zh-TW" altLang="en-US" sz="3600" b="1" dirty="0">
                <a:solidFill>
                  <a:schemeClr val="accent1">
                    <a:lumMod val="50000"/>
                  </a:schemeClr>
                </a:solidFill>
                <a:latin typeface="+mn-ea"/>
                <a:cs typeface="+mn-cs"/>
              </a:rPr>
              <a:t>子宮溫暖</a:t>
            </a:r>
            <a:r>
              <a:rPr lang="zh-TW" altLang="en-US" sz="3600" b="1" dirty="0" smtClean="0">
                <a:solidFill>
                  <a:schemeClr val="accent1">
                    <a:lumMod val="50000"/>
                  </a:schemeClr>
                </a:solidFill>
                <a:latin typeface="+mn-ea"/>
                <a:cs typeface="+mn-cs"/>
              </a:rPr>
              <a:t>操</a:t>
            </a:r>
            <a:endParaRPr lang="zh-TW" altLang="en-US" sz="3200" b="1" dirty="0">
              <a:solidFill>
                <a:schemeClr val="accent1">
                  <a:lumMod val="50000"/>
                </a:schemeClr>
              </a:solidFill>
              <a:latin typeface="+mn-ea"/>
              <a:cs typeface="+mn-cs"/>
            </a:endParaRPr>
          </a:p>
          <a:p>
            <a:pPr marL="399986" indent="-285725" defTabSz="457161" fontAlgn="auto">
              <a:spcAft>
                <a:spcPts val="0"/>
              </a:spcAft>
              <a:buFont typeface="Wingdings" panose="05000000000000000000" pitchFamily="2" charset="2"/>
              <a:buChar char="ü"/>
              <a:defRPr/>
            </a:pPr>
            <a:r>
              <a:rPr lang="zh-TW" altLang="en-US" sz="3200" b="1" dirty="0" smtClean="0">
                <a:solidFill>
                  <a:schemeClr val="accent1">
                    <a:lumMod val="75000"/>
                  </a:schemeClr>
                </a:solidFill>
                <a:latin typeface="+mn-ea"/>
                <a:cs typeface="+mn-cs"/>
              </a:rPr>
              <a:t>嬰兒式</a:t>
            </a:r>
            <a:endParaRPr lang="en-US" altLang="zh-TW" sz="3200" b="1" dirty="0">
              <a:solidFill>
                <a:schemeClr val="accent1">
                  <a:lumMod val="75000"/>
                </a:schemeClr>
              </a:solidFill>
              <a:latin typeface="+mn-ea"/>
              <a:cs typeface="+mn-cs"/>
            </a:endParaRPr>
          </a:p>
          <a:p>
            <a:pPr marL="565071" lvl="1" indent="0" defTabSz="457161" fontAlgn="auto">
              <a:lnSpc>
                <a:spcPct val="150000"/>
              </a:lnSpc>
              <a:spcAft>
                <a:spcPts val="0"/>
              </a:spcAft>
              <a:buNone/>
              <a:defRPr/>
            </a:pPr>
            <a:r>
              <a:rPr lang="zh-TW" altLang="en-US" sz="2800" dirty="0">
                <a:solidFill>
                  <a:schemeClr val="tx2"/>
                </a:solidFill>
                <a:latin typeface="+mn-ea"/>
                <a:cs typeface="+mn-cs"/>
              </a:rPr>
              <a:t>彎膝跪下坐在腳跟，前額觸地，雙臂伸直於耳朵兩側，保持姿勢，深吸深吐</a:t>
            </a:r>
            <a:r>
              <a:rPr lang="zh-TW" altLang="en-US" sz="2800" dirty="0" smtClean="0">
                <a:solidFill>
                  <a:schemeClr val="tx2"/>
                </a:solidFill>
                <a:latin typeface="+mn-ea"/>
                <a:cs typeface="+mn-cs"/>
              </a:rPr>
              <a:t>。</a:t>
            </a:r>
            <a:endParaRPr lang="zh-TW" altLang="en-US" sz="2800" dirty="0">
              <a:solidFill>
                <a:schemeClr val="tx2"/>
              </a:solidFill>
              <a:latin typeface="+mn-ea"/>
              <a:cs typeface="+mn-cs"/>
            </a:endParaRPr>
          </a:p>
        </p:txBody>
      </p:sp>
      <p:sp>
        <p:nvSpPr>
          <p:cNvPr id="81923"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6FBACD4A-BD26-45AB-BA35-364704A43D0B}" type="slidenum">
              <a:rPr lang="zh-TW" altLang="en-US">
                <a:latin typeface="MV Boli" pitchFamily="2"/>
                <a:cs typeface="MV Boli" pitchFamily="2"/>
              </a:rPr>
              <a:pPr defTabSz="912813" fontAlgn="base">
                <a:spcBef>
                  <a:spcPct val="0"/>
                </a:spcBef>
                <a:spcAft>
                  <a:spcPct val="0"/>
                </a:spcAft>
              </a:pPr>
              <a:t>20</a:t>
            </a:fld>
            <a:endParaRPr lang="en-US" altLang="zh-TW">
              <a:latin typeface="MV Boli" pitchFamily="2"/>
              <a:cs typeface="MV Boli" pitchFamily="2"/>
            </a:endParaRPr>
          </a:p>
        </p:txBody>
      </p:sp>
      <p:pic>
        <p:nvPicPr>
          <p:cNvPr id="81924" name="Picture 2" descr="http://imgcache.cnyes.com/cnews/20140827/201408271107114987925.jpg"/>
          <p:cNvPicPr>
            <a:picLocks noChangeAspect="1" noChangeArrowheads="1"/>
          </p:cNvPicPr>
          <p:nvPr/>
        </p:nvPicPr>
        <p:blipFill>
          <a:blip r:embed="rId3"/>
          <a:srcRect l="13098" t="29311" r="13614" b="16454"/>
          <a:stretch>
            <a:fillRect/>
          </a:stretch>
        </p:blipFill>
        <p:spPr bwMode="auto">
          <a:xfrm>
            <a:off x="4788024" y="4264448"/>
            <a:ext cx="4222817" cy="2590846"/>
          </a:xfrm>
          <a:prstGeom prst="rect">
            <a:avLst/>
          </a:prstGeom>
          <a:ln>
            <a:noFill/>
          </a:ln>
          <a:effectLst>
            <a:softEdge rad="112500"/>
          </a:effectLst>
        </p:spPr>
      </p:pic>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513462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327" y="0"/>
            <a:ext cx="9127165" cy="1282700"/>
          </a:xfrm>
        </p:spPr>
        <p:txBody>
          <a:bodyPr rtlCol="0">
            <a:normAutofit fontScale="90000"/>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Nonpharmacologic Therapy</a:t>
            </a:r>
            <a:endParaRPr kumimoji="1" lang="en-US" altLang="zh-TW"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0" y="1124744"/>
            <a:ext cx="9144000" cy="4898148"/>
          </a:xfrm>
          <a:solidFill>
            <a:schemeClr val="accent3">
              <a:lumMod val="20000"/>
              <a:lumOff val="80000"/>
            </a:schemeClr>
          </a:solidFill>
        </p:spPr>
        <p:txBody>
          <a:bodyPr rtlCol="0">
            <a:normAutofit/>
          </a:bodyPr>
          <a:lstStyle/>
          <a:p>
            <a:pPr marL="0" indent="0" defTabSz="457161" fontAlgn="auto">
              <a:spcAft>
                <a:spcPts val="0"/>
              </a:spcAft>
              <a:buNone/>
              <a:defRPr/>
            </a:pPr>
            <a:r>
              <a:rPr lang="zh-TW" altLang="en-US" sz="2600" b="1" dirty="0" smtClean="0">
                <a:solidFill>
                  <a:schemeClr val="accent1">
                    <a:lumMod val="50000"/>
                  </a:schemeClr>
                </a:solidFill>
                <a:latin typeface="+mn-ea"/>
                <a:cs typeface="+mn-cs"/>
              </a:rPr>
              <a:t>　</a:t>
            </a:r>
            <a:r>
              <a:rPr lang="zh-TW" altLang="en-US" sz="3600" b="1" dirty="0" smtClean="0">
                <a:solidFill>
                  <a:schemeClr val="accent1">
                    <a:lumMod val="50000"/>
                  </a:schemeClr>
                </a:solidFill>
                <a:latin typeface="+mn-ea"/>
                <a:cs typeface="+mn-cs"/>
              </a:rPr>
              <a:t>子宮</a:t>
            </a:r>
            <a:r>
              <a:rPr lang="zh-TW" altLang="en-US" sz="3600" b="1" dirty="0">
                <a:solidFill>
                  <a:schemeClr val="accent1">
                    <a:lumMod val="50000"/>
                  </a:schemeClr>
                </a:solidFill>
                <a:latin typeface="+mn-ea"/>
                <a:cs typeface="+mn-cs"/>
              </a:rPr>
              <a:t>溫暖</a:t>
            </a:r>
            <a:r>
              <a:rPr lang="zh-TW" altLang="en-US" sz="3600" b="1" dirty="0" smtClean="0">
                <a:solidFill>
                  <a:schemeClr val="accent1">
                    <a:lumMod val="50000"/>
                  </a:schemeClr>
                </a:solidFill>
                <a:latin typeface="+mn-ea"/>
                <a:cs typeface="+mn-cs"/>
              </a:rPr>
              <a:t>操</a:t>
            </a:r>
            <a:endParaRPr lang="zh-TW" altLang="en-US" sz="3200" b="1" dirty="0">
              <a:solidFill>
                <a:schemeClr val="accent1">
                  <a:lumMod val="50000"/>
                </a:schemeClr>
              </a:solidFill>
              <a:latin typeface="+mn-ea"/>
              <a:cs typeface="+mn-cs"/>
            </a:endParaRPr>
          </a:p>
          <a:p>
            <a:pPr marL="742886" lvl="1" indent="-285725" defTabSz="457161" fontAlgn="auto">
              <a:spcAft>
                <a:spcPts val="0"/>
              </a:spcAft>
              <a:buFont typeface="Wingdings" panose="05000000000000000000" pitchFamily="2" charset="2"/>
              <a:buChar char="ü"/>
              <a:defRPr/>
            </a:pPr>
            <a:r>
              <a:rPr lang="zh-TW" altLang="en-US" sz="3200" b="1" dirty="0" smtClean="0">
                <a:solidFill>
                  <a:schemeClr val="accent1">
                    <a:lumMod val="75000"/>
                  </a:schemeClr>
                </a:solidFill>
                <a:latin typeface="+mn-ea"/>
                <a:cs typeface="+mn-cs"/>
              </a:rPr>
              <a:t>貓式</a:t>
            </a:r>
            <a:endParaRPr lang="en-US" altLang="zh-TW" sz="3200" b="1" dirty="0">
              <a:solidFill>
                <a:schemeClr val="accent1">
                  <a:lumMod val="75000"/>
                </a:schemeClr>
              </a:solidFill>
              <a:latin typeface="+mn-ea"/>
              <a:cs typeface="+mn-cs"/>
            </a:endParaRPr>
          </a:p>
        </p:txBody>
      </p:sp>
      <p:graphicFrame>
        <p:nvGraphicFramePr>
          <p:cNvPr id="6" name="表格 5"/>
          <p:cNvGraphicFramePr>
            <a:graphicFrameLocks noGrp="1"/>
          </p:cNvGraphicFramePr>
          <p:nvPr>
            <p:extLst>
              <p:ext uri="{D42A27DB-BD31-4B8C-83A1-F6EECF244321}">
                <p14:modId xmlns:p14="http://schemas.microsoft.com/office/powerpoint/2010/main" val="885719115"/>
              </p:ext>
            </p:extLst>
          </p:nvPr>
        </p:nvGraphicFramePr>
        <p:xfrm>
          <a:off x="35496" y="2276872"/>
          <a:ext cx="9108504" cy="4581127"/>
        </p:xfrm>
        <a:graphic>
          <a:graphicData uri="http://schemas.openxmlformats.org/drawingml/2006/table">
            <a:tbl>
              <a:tblPr firstRow="1" bandRow="1">
                <a:tableStyleId>{93296810-A885-4BE3-A3E7-6D5BEEA58F35}</a:tableStyleId>
              </a:tblPr>
              <a:tblGrid>
                <a:gridCol w="3036168"/>
                <a:gridCol w="3036168"/>
                <a:gridCol w="3036168"/>
              </a:tblGrid>
              <a:tr h="424371">
                <a:tc>
                  <a:txBody>
                    <a:bodyPr/>
                    <a:lstStyle/>
                    <a:p>
                      <a:pPr algn="ctr"/>
                      <a:r>
                        <a:rPr lang="zh-TW" altLang="en-US" sz="1900" dirty="0" smtClean="0"/>
                        <a:t>步驟一</a:t>
                      </a:r>
                      <a:endParaRPr lang="zh-TW" altLang="en-US" sz="1900" dirty="0"/>
                    </a:p>
                  </a:txBody>
                  <a:tcPr>
                    <a:solidFill>
                      <a:schemeClr val="tx2"/>
                    </a:solidFill>
                  </a:tcPr>
                </a:tc>
                <a:tc>
                  <a:txBody>
                    <a:bodyPr/>
                    <a:lstStyle/>
                    <a:p>
                      <a:pPr marL="0" marR="0" indent="0" algn="ctr" defTabSz="457161" rtl="0" eaLnBrk="1" fontAlgn="auto" latinLnBrk="0" hangingPunct="1">
                        <a:lnSpc>
                          <a:spcPct val="100000"/>
                        </a:lnSpc>
                        <a:spcBef>
                          <a:spcPts val="0"/>
                        </a:spcBef>
                        <a:spcAft>
                          <a:spcPts val="0"/>
                        </a:spcAft>
                        <a:buClrTx/>
                        <a:buSzTx/>
                        <a:buFontTx/>
                        <a:buNone/>
                        <a:tabLst/>
                        <a:defRPr/>
                      </a:pPr>
                      <a:r>
                        <a:rPr lang="zh-TW" altLang="en-US" sz="1900" dirty="0" smtClean="0"/>
                        <a:t>步驟二</a:t>
                      </a:r>
                    </a:p>
                  </a:txBody>
                  <a:tcPr>
                    <a:solidFill>
                      <a:schemeClr val="tx2"/>
                    </a:solidFill>
                  </a:tcPr>
                </a:tc>
                <a:tc>
                  <a:txBody>
                    <a:bodyPr/>
                    <a:lstStyle/>
                    <a:p>
                      <a:pPr marL="0" marR="0" indent="0" algn="ctr" defTabSz="457161" rtl="0" eaLnBrk="1" fontAlgn="auto" latinLnBrk="0" hangingPunct="1">
                        <a:lnSpc>
                          <a:spcPct val="100000"/>
                        </a:lnSpc>
                        <a:spcBef>
                          <a:spcPts val="0"/>
                        </a:spcBef>
                        <a:spcAft>
                          <a:spcPts val="0"/>
                        </a:spcAft>
                        <a:buClrTx/>
                        <a:buSzTx/>
                        <a:buFontTx/>
                        <a:buNone/>
                        <a:tabLst/>
                        <a:defRPr/>
                      </a:pPr>
                      <a:r>
                        <a:rPr lang="zh-TW" altLang="en-US" sz="1900" dirty="0" smtClean="0"/>
                        <a:t>步驟三</a:t>
                      </a:r>
                    </a:p>
                  </a:txBody>
                  <a:tcPr>
                    <a:solidFill>
                      <a:schemeClr val="tx2"/>
                    </a:solidFill>
                  </a:tcPr>
                </a:tc>
              </a:tr>
              <a:tr h="1687412">
                <a:tc>
                  <a:txBody>
                    <a:bodyPr/>
                    <a:lstStyle/>
                    <a:p>
                      <a:endParaRPr lang="zh-TW" altLang="en-US" sz="1900" dirty="0"/>
                    </a:p>
                  </a:txBody>
                  <a:tcPr/>
                </a:tc>
                <a:tc>
                  <a:txBody>
                    <a:bodyPr/>
                    <a:lstStyle/>
                    <a:p>
                      <a:endParaRPr lang="zh-TW" altLang="en-US" sz="1900" dirty="0"/>
                    </a:p>
                  </a:txBody>
                  <a:tcPr/>
                </a:tc>
                <a:tc>
                  <a:txBody>
                    <a:bodyPr/>
                    <a:lstStyle/>
                    <a:p>
                      <a:endParaRPr lang="zh-TW" altLang="en-US" sz="1900" dirty="0"/>
                    </a:p>
                  </a:txBody>
                  <a:tcPr/>
                </a:tc>
              </a:tr>
              <a:tr h="2469344">
                <a:tc>
                  <a:txBody>
                    <a:bodyPr/>
                    <a:lstStyle/>
                    <a:p>
                      <a:pPr>
                        <a:lnSpc>
                          <a:spcPct val="150000"/>
                        </a:lnSpc>
                      </a:pPr>
                      <a:r>
                        <a:rPr lang="zh-TW" altLang="en-US" sz="1900" dirty="0" smtClean="0">
                          <a:solidFill>
                            <a:schemeClr val="tx2"/>
                          </a:solidFill>
                          <a:effectLst/>
                        </a:rPr>
                        <a:t>雙手約與肩同寬，</a:t>
                      </a:r>
                      <a:r>
                        <a:rPr lang="en-US" altLang="zh-TW" sz="1900" dirty="0" smtClean="0">
                          <a:solidFill>
                            <a:schemeClr val="tx2"/>
                          </a:solidFill>
                          <a:effectLst/>
                        </a:rPr>
                        <a:t/>
                      </a:r>
                      <a:br>
                        <a:rPr lang="en-US" altLang="zh-TW" sz="1900" dirty="0" smtClean="0">
                          <a:solidFill>
                            <a:schemeClr val="tx2"/>
                          </a:solidFill>
                          <a:effectLst/>
                        </a:rPr>
                      </a:br>
                      <a:r>
                        <a:rPr lang="zh-TW" altLang="en-US" sz="1900" dirty="0" smtClean="0">
                          <a:solidFill>
                            <a:schemeClr val="tx2"/>
                          </a:solidFill>
                          <a:effectLst/>
                        </a:rPr>
                        <a:t>雙腳自然張開。</a:t>
                      </a:r>
                      <a:endParaRPr lang="zh-TW" altLang="en-US" sz="1900" dirty="0">
                        <a:solidFill>
                          <a:schemeClr val="tx2"/>
                        </a:solidFill>
                      </a:endParaRPr>
                    </a:p>
                  </a:txBody>
                  <a:tcPr/>
                </a:tc>
                <a:tc>
                  <a:txBody>
                    <a:bodyPr/>
                    <a:lstStyle/>
                    <a:p>
                      <a:pPr>
                        <a:lnSpc>
                          <a:spcPct val="150000"/>
                        </a:lnSpc>
                      </a:pPr>
                      <a:r>
                        <a:rPr lang="zh-TW" altLang="en-US" sz="1900" dirty="0" smtClean="0">
                          <a:solidFill>
                            <a:schemeClr val="tx2"/>
                          </a:solidFill>
                        </a:rPr>
                        <a:t>吸氣將背部往前，</a:t>
                      </a:r>
                      <a:r>
                        <a:rPr lang="en-US" altLang="zh-TW" sz="1900" dirty="0" smtClean="0">
                          <a:solidFill>
                            <a:schemeClr val="tx2"/>
                          </a:solidFill>
                        </a:rPr>
                        <a:t/>
                      </a:r>
                      <a:br>
                        <a:rPr lang="en-US" altLang="zh-TW" sz="1900" dirty="0" smtClean="0">
                          <a:solidFill>
                            <a:schemeClr val="tx2"/>
                          </a:solidFill>
                        </a:rPr>
                      </a:br>
                      <a:r>
                        <a:rPr lang="zh-TW" altLang="en-US" sz="1900" dirty="0" smtClean="0">
                          <a:solidFill>
                            <a:schemeClr val="tx2"/>
                          </a:solidFill>
                        </a:rPr>
                        <a:t>吐氣時將雙手往前延伸，眼睛看前方，</a:t>
                      </a:r>
                      <a:r>
                        <a:rPr lang="en-US" altLang="zh-TW" sz="1900" dirty="0" smtClean="0">
                          <a:solidFill>
                            <a:schemeClr val="tx2"/>
                          </a:solidFill>
                        </a:rPr>
                        <a:t/>
                      </a:r>
                      <a:br>
                        <a:rPr lang="en-US" altLang="zh-TW" sz="1900" dirty="0" smtClean="0">
                          <a:solidFill>
                            <a:schemeClr val="tx2"/>
                          </a:solidFill>
                        </a:rPr>
                      </a:br>
                      <a:r>
                        <a:rPr lang="zh-TW" altLang="en-US" sz="1900" dirty="0" smtClean="0">
                          <a:solidFill>
                            <a:schemeClr val="tx2"/>
                          </a:solidFill>
                        </a:rPr>
                        <a:t>臀部往天花板延伸。</a:t>
                      </a:r>
                      <a:endParaRPr lang="zh-TW" altLang="en-US" sz="1900" dirty="0">
                        <a:solidFill>
                          <a:schemeClr val="tx2"/>
                        </a:solidFill>
                      </a:endParaRPr>
                    </a:p>
                  </a:txBody>
                  <a:tcPr/>
                </a:tc>
                <a:tc>
                  <a:txBody>
                    <a:bodyPr/>
                    <a:lstStyle/>
                    <a:p>
                      <a:pPr>
                        <a:lnSpc>
                          <a:spcPct val="150000"/>
                        </a:lnSpc>
                      </a:pPr>
                      <a:r>
                        <a:rPr lang="zh-TW" altLang="en-US" sz="1900" dirty="0" smtClean="0">
                          <a:solidFill>
                            <a:schemeClr val="tx2"/>
                          </a:solidFill>
                        </a:rPr>
                        <a:t>胸部盡量靠近地面，</a:t>
                      </a:r>
                      <a:r>
                        <a:rPr lang="en-US" altLang="zh-TW" sz="1900" dirty="0" smtClean="0">
                          <a:solidFill>
                            <a:schemeClr val="tx2"/>
                          </a:solidFill>
                        </a:rPr>
                        <a:t/>
                      </a:r>
                      <a:br>
                        <a:rPr lang="en-US" altLang="zh-TW" sz="1900" dirty="0" smtClean="0">
                          <a:solidFill>
                            <a:schemeClr val="tx2"/>
                          </a:solidFill>
                        </a:rPr>
                      </a:br>
                      <a:r>
                        <a:rPr lang="zh-TW" altLang="en-US" sz="1900" dirty="0" smtClean="0">
                          <a:solidFill>
                            <a:schemeClr val="tx2"/>
                          </a:solidFill>
                        </a:rPr>
                        <a:t>使雙手往前延伸，</a:t>
                      </a:r>
                      <a:r>
                        <a:rPr lang="en-US" altLang="zh-TW" sz="1900" dirty="0" smtClean="0">
                          <a:solidFill>
                            <a:schemeClr val="tx2"/>
                          </a:solidFill>
                        </a:rPr>
                        <a:t/>
                      </a:r>
                      <a:br>
                        <a:rPr lang="en-US" altLang="zh-TW" sz="1900" dirty="0" smtClean="0">
                          <a:solidFill>
                            <a:schemeClr val="tx2"/>
                          </a:solidFill>
                        </a:rPr>
                      </a:br>
                      <a:r>
                        <a:rPr lang="zh-TW" altLang="en-US" sz="1900" dirty="0" smtClean="0">
                          <a:solidFill>
                            <a:schemeClr val="tx2"/>
                          </a:solidFill>
                        </a:rPr>
                        <a:t>感覺下腹延展。</a:t>
                      </a:r>
                      <a:r>
                        <a:rPr lang="en-US" altLang="zh-TW" sz="1900" dirty="0" smtClean="0">
                          <a:solidFill>
                            <a:schemeClr val="tx2"/>
                          </a:solidFill>
                        </a:rPr>
                        <a:t/>
                      </a:r>
                      <a:br>
                        <a:rPr lang="en-US" altLang="zh-TW" sz="1900" dirty="0" smtClean="0">
                          <a:solidFill>
                            <a:schemeClr val="tx2"/>
                          </a:solidFill>
                        </a:rPr>
                      </a:br>
                      <a:r>
                        <a:rPr lang="zh-TW" altLang="en-US" sz="1900" dirty="0" smtClean="0">
                          <a:solidFill>
                            <a:schemeClr val="tx2"/>
                          </a:solidFill>
                        </a:rPr>
                        <a:t>每個深呼吸都感覺背部更加延伸，停留 </a:t>
                      </a:r>
                      <a:r>
                        <a:rPr lang="en-US" altLang="zh-TW" sz="1900" dirty="0" smtClean="0">
                          <a:solidFill>
                            <a:schemeClr val="tx2"/>
                          </a:solidFill>
                        </a:rPr>
                        <a:t>5</a:t>
                      </a:r>
                      <a:r>
                        <a:rPr lang="zh-TW" altLang="en-US" sz="1900" dirty="0" smtClean="0">
                          <a:solidFill>
                            <a:schemeClr val="tx2"/>
                          </a:solidFill>
                        </a:rPr>
                        <a:t> 個呼吸。</a:t>
                      </a:r>
                      <a:endParaRPr lang="zh-TW" altLang="en-US" sz="1900" dirty="0">
                        <a:solidFill>
                          <a:schemeClr val="tx2"/>
                        </a:solidFill>
                      </a:endParaRPr>
                    </a:p>
                  </a:txBody>
                  <a:tcPr/>
                </a:tc>
              </a:tr>
            </a:tbl>
          </a:graphicData>
        </a:graphic>
      </p:graphicFrame>
      <p:pic>
        <p:nvPicPr>
          <p:cNvPr id="83990" name="圖片 8"/>
          <p:cNvPicPr>
            <a:picLocks noChangeAspect="1"/>
          </p:cNvPicPr>
          <p:nvPr/>
        </p:nvPicPr>
        <p:blipFill rotWithShape="1">
          <a:blip r:embed="rId3"/>
          <a:srcRect t="11612" b="12404"/>
          <a:stretch/>
        </p:blipFill>
        <p:spPr bwMode="auto">
          <a:xfrm>
            <a:off x="323528" y="2708920"/>
            <a:ext cx="2520280" cy="1914997"/>
          </a:xfrm>
          <a:prstGeom prst="rect">
            <a:avLst/>
          </a:prstGeom>
          <a:noFill/>
          <a:ln w="9525">
            <a:noFill/>
            <a:miter lim="800000"/>
            <a:headEnd/>
            <a:tailEnd/>
          </a:ln>
        </p:spPr>
      </p:pic>
      <p:pic>
        <p:nvPicPr>
          <p:cNvPr id="83991" name="圖片 9"/>
          <p:cNvPicPr>
            <a:picLocks noChangeAspect="1"/>
          </p:cNvPicPr>
          <p:nvPr/>
        </p:nvPicPr>
        <p:blipFill rotWithShape="1">
          <a:blip r:embed="rId4"/>
          <a:srcRect t="16066" b="20961"/>
          <a:stretch/>
        </p:blipFill>
        <p:spPr bwMode="auto">
          <a:xfrm>
            <a:off x="3131840" y="2708920"/>
            <a:ext cx="2916707" cy="1836730"/>
          </a:xfrm>
          <a:prstGeom prst="rect">
            <a:avLst/>
          </a:prstGeom>
          <a:noFill/>
          <a:ln w="9525">
            <a:noFill/>
            <a:miter lim="800000"/>
            <a:headEnd/>
            <a:tailEnd/>
          </a:ln>
        </p:spPr>
      </p:pic>
      <p:pic>
        <p:nvPicPr>
          <p:cNvPr id="83992" name="圖片 10"/>
          <p:cNvPicPr>
            <a:picLocks noChangeAspect="1"/>
          </p:cNvPicPr>
          <p:nvPr/>
        </p:nvPicPr>
        <p:blipFill rotWithShape="1">
          <a:blip r:embed="rId5"/>
          <a:srcRect t="24028" b="18091"/>
          <a:stretch/>
        </p:blipFill>
        <p:spPr bwMode="auto">
          <a:xfrm>
            <a:off x="6192688" y="2708920"/>
            <a:ext cx="2843808" cy="1872208"/>
          </a:xfrm>
          <a:prstGeom prst="rect">
            <a:avLst/>
          </a:prstGeom>
          <a:noFill/>
          <a:ln w="9525">
            <a:noFill/>
            <a:miter lim="800000"/>
            <a:headEnd/>
            <a:tailEnd/>
          </a:ln>
        </p:spPr>
      </p:pic>
      <p:sp>
        <p:nvSpPr>
          <p:cNvPr id="4" name="日期版面配置區 3"/>
          <p:cNvSpPr>
            <a:spLocks noGrp="1"/>
          </p:cNvSpPr>
          <p:nvPr>
            <p:ph type="dt" sz="half" idx="10"/>
          </p:nvPr>
        </p:nvSpPr>
        <p:spPr>
          <a:xfrm>
            <a:off x="7010400" y="6525344"/>
            <a:ext cx="2133600" cy="365125"/>
          </a:xfrm>
        </p:spPr>
        <p:txBody>
          <a:bodyPr/>
          <a:lstStyle/>
          <a:p>
            <a:pPr>
              <a:defRPr/>
            </a:pPr>
            <a:r>
              <a:rPr lang="en-US" altLang="zh-TW" dirty="0" smtClean="0"/>
              <a:t>2015/7/25</a:t>
            </a:r>
            <a:endParaRPr lang="zh-TW" altLang="en-US" dirty="0"/>
          </a:p>
        </p:txBody>
      </p:sp>
      <p:sp>
        <p:nvSpPr>
          <p:cNvPr id="83971" name="投影片編號版面配置區 6"/>
          <p:cNvSpPr>
            <a:spLocks noGrp="1"/>
          </p:cNvSpPr>
          <p:nvPr>
            <p:ph type="sldNum" sz="quarter" idx="12"/>
          </p:nvPr>
        </p:nvSpPr>
        <p:spPr bwMode="auto">
          <a:xfrm>
            <a:off x="4285393" y="6592267"/>
            <a:ext cx="609600" cy="365125"/>
          </a:xfrm>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38A236A-8315-47BF-8EC3-21E791373075}" type="slidenum">
              <a:rPr lang="zh-TW" altLang="en-US">
                <a:latin typeface="MV Boli" pitchFamily="2"/>
                <a:cs typeface="MV Boli" pitchFamily="2"/>
              </a:rPr>
              <a:pPr defTabSz="912813" fontAlgn="base">
                <a:spcBef>
                  <a:spcPct val="0"/>
                </a:spcBef>
                <a:spcAft>
                  <a:spcPct val="0"/>
                </a:spcAft>
              </a:pPr>
              <a:t>21</a:t>
            </a:fld>
            <a:endParaRPr lang="en-US" altLang="zh-TW" dirty="0">
              <a:latin typeface="MV Boli" pitchFamily="2"/>
              <a:cs typeface="MV Boli" pitchFamily="2"/>
            </a:endParaRPr>
          </a:p>
        </p:txBody>
      </p:sp>
    </p:spTree>
    <p:extLst>
      <p:ext uri="{BB962C8B-B14F-4D97-AF65-F5344CB8AC3E}">
        <p14:creationId xmlns:p14="http://schemas.microsoft.com/office/powerpoint/2010/main" val="112912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16632"/>
            <a:ext cx="9144000" cy="1282700"/>
          </a:xfrm>
        </p:spPr>
        <p:txBody>
          <a:bodyPr rtlCol="0">
            <a:normAutofit fontScale="90000"/>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Nonpharmacologic Therapy</a:t>
            </a:r>
            <a:endParaRPr kumimoji="1" lang="en-US" altLang="zh-TW"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179512" y="1500552"/>
            <a:ext cx="5760640" cy="5124615"/>
          </a:xfrm>
        </p:spPr>
        <p:txBody>
          <a:bodyPr rtlCol="0">
            <a:normAutofit/>
          </a:bodyPr>
          <a:lstStyle/>
          <a:p>
            <a:pPr marL="0" indent="0" defTabSz="457161" fontAlgn="auto">
              <a:spcAft>
                <a:spcPts val="0"/>
              </a:spcAft>
              <a:buNone/>
              <a:defRPr/>
            </a:pPr>
            <a:r>
              <a:rPr lang="zh-TW" altLang="en-US" sz="3200" b="1" dirty="0">
                <a:solidFill>
                  <a:schemeClr val="accent1">
                    <a:lumMod val="50000"/>
                  </a:schemeClr>
                </a:solidFill>
                <a:latin typeface="+mn-ea"/>
                <a:cs typeface="+mn-cs"/>
              </a:rPr>
              <a:t>子宮溫暖</a:t>
            </a:r>
            <a:r>
              <a:rPr lang="zh-TW" altLang="en-US" sz="3200" b="1" dirty="0" smtClean="0">
                <a:solidFill>
                  <a:schemeClr val="accent1">
                    <a:lumMod val="50000"/>
                  </a:schemeClr>
                </a:solidFill>
                <a:latin typeface="+mn-ea"/>
                <a:cs typeface="+mn-cs"/>
              </a:rPr>
              <a:t>操</a:t>
            </a:r>
            <a:endParaRPr lang="zh-TW" altLang="en-US" sz="3200" b="1" dirty="0">
              <a:solidFill>
                <a:schemeClr val="accent1">
                  <a:lumMod val="50000"/>
                </a:schemeClr>
              </a:solidFill>
              <a:latin typeface="+mn-ea"/>
              <a:cs typeface="+mn-cs"/>
            </a:endParaRPr>
          </a:p>
          <a:p>
            <a:pPr marL="399986" indent="-285725" defTabSz="457161" fontAlgn="auto">
              <a:spcAft>
                <a:spcPts val="0"/>
              </a:spcAft>
              <a:buFont typeface="Wingdings" panose="05000000000000000000" pitchFamily="2" charset="2"/>
              <a:buChar char="ü"/>
              <a:defRPr/>
            </a:pPr>
            <a:r>
              <a:rPr lang="zh-TW" altLang="en-US" sz="3200" b="1" dirty="0" smtClean="0">
                <a:solidFill>
                  <a:schemeClr val="accent1">
                    <a:lumMod val="75000"/>
                  </a:schemeClr>
                </a:solidFill>
                <a:latin typeface="+mn-ea"/>
                <a:cs typeface="+mn-cs"/>
              </a:rPr>
              <a:t>蝴蝶式</a:t>
            </a:r>
            <a:endParaRPr lang="en-US" altLang="zh-TW" sz="3200" b="1" dirty="0">
              <a:solidFill>
                <a:schemeClr val="accent1">
                  <a:lumMod val="75000"/>
                </a:schemeClr>
              </a:solidFill>
              <a:latin typeface="+mn-ea"/>
              <a:cs typeface="+mn-cs"/>
            </a:endParaRPr>
          </a:p>
          <a:p>
            <a:pPr marL="793652" lvl="1" indent="-228581" defTabSz="457161" fontAlgn="auto">
              <a:lnSpc>
                <a:spcPct val="150000"/>
              </a:lnSpc>
              <a:spcAft>
                <a:spcPts val="0"/>
              </a:spcAft>
              <a:buFont typeface="Arial" panose="020B0604020202020204" pitchFamily="34" charset="0"/>
              <a:buChar char="•"/>
              <a:defRPr/>
            </a:pPr>
            <a:r>
              <a:rPr lang="zh-TW" altLang="en-US" sz="2400" dirty="0">
                <a:solidFill>
                  <a:schemeClr val="tx2"/>
                </a:solidFill>
                <a:latin typeface="+mn-ea"/>
                <a:cs typeface="+mn-cs"/>
              </a:rPr>
              <a:t>坐下將雙腳放地面上，雙腳呈菱形，腳底板相對</a:t>
            </a:r>
            <a:r>
              <a:rPr lang="zh-TW" altLang="en-US" sz="2400" dirty="0" smtClean="0">
                <a:solidFill>
                  <a:schemeClr val="tx2"/>
                </a:solidFill>
                <a:latin typeface="+mn-ea"/>
                <a:cs typeface="+mn-cs"/>
              </a:rPr>
              <a:t>，膝蓋</a:t>
            </a:r>
            <a:r>
              <a:rPr lang="zh-TW" altLang="en-US" sz="2400" dirty="0">
                <a:solidFill>
                  <a:schemeClr val="tx2"/>
                </a:solidFill>
                <a:latin typeface="+mn-ea"/>
                <a:cs typeface="+mn-cs"/>
              </a:rPr>
              <a:t>外側放置瑜珈磚，頭部和上半身都放鬆於地板上</a:t>
            </a:r>
            <a:r>
              <a:rPr lang="zh-TW" altLang="en-US" sz="2400" dirty="0" smtClean="0">
                <a:solidFill>
                  <a:schemeClr val="tx2"/>
                </a:solidFill>
                <a:latin typeface="+mn-ea"/>
                <a:cs typeface="+mn-cs"/>
              </a:rPr>
              <a:t>，</a:t>
            </a:r>
            <a:r>
              <a:rPr lang="en-US" altLang="zh-TW" sz="2400" dirty="0" smtClean="0">
                <a:latin typeface="+mn-ea"/>
                <a:cs typeface="+mn-cs"/>
              </a:rPr>
              <a:t>    </a:t>
            </a:r>
            <a:r>
              <a:rPr lang="zh-TW" altLang="en-US" sz="2400" dirty="0" smtClean="0">
                <a:solidFill>
                  <a:schemeClr val="tx2"/>
                </a:solidFill>
                <a:latin typeface="+mn-ea"/>
                <a:cs typeface="+mn-cs"/>
              </a:rPr>
              <a:t>後背</a:t>
            </a:r>
            <a:r>
              <a:rPr lang="zh-TW" altLang="en-US" sz="2400" dirty="0">
                <a:solidFill>
                  <a:schemeClr val="tx2"/>
                </a:solidFill>
                <a:latin typeface="+mn-ea"/>
                <a:cs typeface="+mn-cs"/>
              </a:rPr>
              <a:t>放瑜珈枕或瑜珈鋪巾，兩手放在腿外側</a:t>
            </a:r>
            <a:r>
              <a:rPr lang="zh-TW" altLang="en-US" sz="2400" dirty="0" smtClean="0">
                <a:solidFill>
                  <a:schemeClr val="tx2"/>
                </a:solidFill>
                <a:latin typeface="+mn-ea"/>
                <a:cs typeface="+mn-cs"/>
              </a:rPr>
              <a:t>，放鬆</a:t>
            </a:r>
            <a:r>
              <a:rPr lang="zh-TW" altLang="en-US" sz="2400" dirty="0">
                <a:solidFill>
                  <a:schemeClr val="tx2"/>
                </a:solidFill>
                <a:latin typeface="+mn-ea"/>
                <a:cs typeface="+mn-cs"/>
              </a:rPr>
              <a:t>休息</a:t>
            </a:r>
            <a:r>
              <a:rPr lang="zh-TW" altLang="en-US" sz="2400" dirty="0" smtClean="0">
                <a:solidFill>
                  <a:schemeClr val="tx2"/>
                </a:solidFill>
                <a:latin typeface="+mn-ea"/>
                <a:cs typeface="+mn-cs"/>
              </a:rPr>
              <a:t>。</a:t>
            </a:r>
            <a:endParaRPr lang="zh-TW" altLang="en-US" sz="2400" dirty="0">
              <a:solidFill>
                <a:schemeClr val="tx2"/>
              </a:solidFill>
              <a:latin typeface="+mn-ea"/>
              <a:cs typeface="+mn-cs"/>
            </a:endParaRPr>
          </a:p>
        </p:txBody>
      </p:sp>
      <p:sp>
        <p:nvSpPr>
          <p:cNvPr id="86019"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5704A0D-623B-4A3A-AB14-EAC2C64CDD54}" type="slidenum">
              <a:rPr lang="zh-TW" altLang="en-US">
                <a:latin typeface="MV Boli" pitchFamily="2"/>
                <a:cs typeface="MV Boli" pitchFamily="2"/>
              </a:rPr>
              <a:pPr defTabSz="912813" fontAlgn="base">
                <a:spcBef>
                  <a:spcPct val="0"/>
                </a:spcBef>
                <a:spcAft>
                  <a:spcPct val="0"/>
                </a:spcAft>
              </a:pPr>
              <a:t>22</a:t>
            </a:fld>
            <a:endParaRPr lang="en-US" altLang="zh-TW">
              <a:latin typeface="MV Boli" pitchFamily="2"/>
              <a:cs typeface="MV Boli" pitchFamily="2"/>
            </a:endParaRPr>
          </a:p>
        </p:txBody>
      </p:sp>
      <p:pic>
        <p:nvPicPr>
          <p:cNvPr id="86020" name="Picture 2" descr="http://a1.att.hudong.com/07/80/19300001382663134498800047021.jpg"/>
          <p:cNvPicPr>
            <a:picLocks noChangeAspect="1" noChangeArrowheads="1"/>
          </p:cNvPicPr>
          <p:nvPr/>
        </p:nvPicPr>
        <p:blipFill rotWithShape="1">
          <a:blip r:embed="rId3"/>
          <a:srcRect l="17462" t="235" r="4878" b="-278"/>
          <a:stretch/>
        </p:blipFill>
        <p:spPr bwMode="auto">
          <a:xfrm>
            <a:off x="5800981" y="2198915"/>
            <a:ext cx="3343019" cy="3875314"/>
          </a:xfrm>
          <a:prstGeom prst="rect">
            <a:avLst/>
          </a:prstGeom>
          <a:ln>
            <a:noFill/>
          </a:ln>
          <a:effectLst>
            <a:softEdge rad="112500"/>
          </a:effectLst>
        </p:spPr>
      </p:pic>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26220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1282700"/>
          </a:xfrm>
        </p:spPr>
        <p:txBody>
          <a:bodyPr rtlCol="0">
            <a:normAutofit fontScale="90000"/>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Nonpharmacologic Therapy</a:t>
            </a:r>
            <a:endParaRPr kumimoji="1" lang="en-US" altLang="zh-TW"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251520" y="1484784"/>
            <a:ext cx="6686550" cy="4836583"/>
          </a:xfrm>
        </p:spPr>
        <p:txBody>
          <a:bodyPr rtlCol="0">
            <a:normAutofit/>
          </a:bodyPr>
          <a:lstStyle/>
          <a:p>
            <a:pPr marL="0" indent="0" defTabSz="457161" fontAlgn="auto">
              <a:spcAft>
                <a:spcPts val="0"/>
              </a:spcAft>
              <a:buNone/>
              <a:defRPr/>
            </a:pPr>
            <a:r>
              <a:rPr lang="zh-TW" altLang="en-US" sz="3600" b="1" dirty="0" smtClean="0">
                <a:solidFill>
                  <a:schemeClr val="accent1">
                    <a:lumMod val="50000"/>
                  </a:schemeClr>
                </a:solidFill>
                <a:latin typeface="+mn-ea"/>
                <a:cs typeface="+mn-cs"/>
              </a:rPr>
              <a:t>穴道按摩</a:t>
            </a:r>
            <a:endParaRPr lang="zh-TW" altLang="en-US" sz="3600" b="1" dirty="0">
              <a:solidFill>
                <a:schemeClr val="accent1">
                  <a:lumMod val="50000"/>
                </a:schemeClr>
              </a:solidFill>
              <a:latin typeface="+mn-ea"/>
              <a:cs typeface="+mn-cs"/>
            </a:endParaRPr>
          </a:p>
        </p:txBody>
      </p:sp>
      <p:graphicFrame>
        <p:nvGraphicFramePr>
          <p:cNvPr id="4" name="表格 3"/>
          <p:cNvGraphicFramePr>
            <a:graphicFrameLocks noGrp="1"/>
          </p:cNvGraphicFramePr>
          <p:nvPr>
            <p:extLst>
              <p:ext uri="{D42A27DB-BD31-4B8C-83A1-F6EECF244321}">
                <p14:modId xmlns:p14="http://schemas.microsoft.com/office/powerpoint/2010/main" val="86066220"/>
              </p:ext>
            </p:extLst>
          </p:nvPr>
        </p:nvGraphicFramePr>
        <p:xfrm>
          <a:off x="323528" y="2088232"/>
          <a:ext cx="8496944" cy="4769768"/>
        </p:xfrm>
        <a:graphic>
          <a:graphicData uri="http://schemas.openxmlformats.org/drawingml/2006/table">
            <a:tbl>
              <a:tblPr firstRow="1" firstCol="1" bandRow="1">
                <a:tableStyleId>{93296810-A885-4BE3-A3E7-6D5BEEA58F35}</a:tableStyleId>
              </a:tblPr>
              <a:tblGrid>
                <a:gridCol w="981990"/>
                <a:gridCol w="1970338"/>
                <a:gridCol w="3003783"/>
                <a:gridCol w="2540833"/>
              </a:tblGrid>
              <a:tr h="432649">
                <a:tc>
                  <a:txBody>
                    <a:bodyPr/>
                    <a:lstStyle/>
                    <a:p>
                      <a:pPr algn="ctr"/>
                      <a:endParaRPr lang="zh-TW" altLang="en-US" sz="1900" dirty="0">
                        <a:latin typeface="微軟正黑體" panose="020B0604030504040204" pitchFamily="34" charset="-120"/>
                        <a:ea typeface="微軟正黑體" panose="020B0604030504040204" pitchFamily="34" charset="-120"/>
                      </a:endParaRPr>
                    </a:p>
                  </a:txBody>
                  <a:tcPr>
                    <a:solidFill>
                      <a:schemeClr val="tx2"/>
                    </a:solidFill>
                  </a:tcPr>
                </a:tc>
                <a:tc gridSpan="2">
                  <a:txBody>
                    <a:bodyPr/>
                    <a:lstStyle/>
                    <a:p>
                      <a:pPr marL="0" marR="0" indent="0" algn="ctr" defTabSz="457161" rtl="0" eaLnBrk="1" fontAlgn="auto" latinLnBrk="0" hangingPunct="1">
                        <a:lnSpc>
                          <a:spcPct val="100000"/>
                        </a:lnSpc>
                        <a:spcBef>
                          <a:spcPts val="0"/>
                        </a:spcBef>
                        <a:spcAft>
                          <a:spcPts val="0"/>
                        </a:spcAft>
                        <a:buClrTx/>
                        <a:buSzTx/>
                        <a:buFontTx/>
                        <a:buNone/>
                        <a:tabLst/>
                        <a:defRPr/>
                      </a:pPr>
                      <a:r>
                        <a:rPr lang="zh-TW" altLang="en-US" sz="1900" dirty="0" smtClean="0">
                          <a:latin typeface="微軟正黑體" panose="020B0604030504040204" pitchFamily="34" charset="-120"/>
                          <a:ea typeface="微軟正黑體" panose="020B0604030504040204" pitchFamily="34" charset="-120"/>
                        </a:rPr>
                        <a:t>位置</a:t>
                      </a:r>
                    </a:p>
                  </a:txBody>
                  <a:tcPr>
                    <a:solidFill>
                      <a:schemeClr val="tx2"/>
                    </a:solidFill>
                  </a:tcPr>
                </a:tc>
                <a:tc hMerge="1">
                  <a:txBody>
                    <a:bodyPr/>
                    <a:lstStyle/>
                    <a:p>
                      <a:pPr marL="0" marR="0" indent="0" algn="ctr" defTabSz="457161" rtl="0" eaLnBrk="1" fontAlgn="auto" latinLnBrk="0" hangingPunct="1">
                        <a:lnSpc>
                          <a:spcPct val="100000"/>
                        </a:lnSpc>
                        <a:spcBef>
                          <a:spcPts val="0"/>
                        </a:spcBef>
                        <a:spcAft>
                          <a:spcPts val="0"/>
                        </a:spcAft>
                        <a:buClrTx/>
                        <a:buSzTx/>
                        <a:buFontTx/>
                        <a:buNone/>
                        <a:tabLst/>
                        <a:defRPr/>
                      </a:pPr>
                      <a:endParaRPr lang="zh-TW" altLang="en-US" dirty="0" smtClean="0"/>
                    </a:p>
                  </a:txBody>
                  <a:tcPr>
                    <a:solidFill>
                      <a:schemeClr val="tx2"/>
                    </a:solidFill>
                  </a:tcPr>
                </a:tc>
                <a:tc>
                  <a:txBody>
                    <a:bodyPr/>
                    <a:lstStyle/>
                    <a:p>
                      <a:pPr marL="0" marR="0" indent="0" algn="ctr" defTabSz="457161" rtl="0" eaLnBrk="1" fontAlgn="auto" latinLnBrk="0" hangingPunct="1">
                        <a:lnSpc>
                          <a:spcPct val="100000"/>
                        </a:lnSpc>
                        <a:spcBef>
                          <a:spcPts val="0"/>
                        </a:spcBef>
                        <a:spcAft>
                          <a:spcPts val="0"/>
                        </a:spcAft>
                        <a:buClrTx/>
                        <a:buSzTx/>
                        <a:buFontTx/>
                        <a:buNone/>
                        <a:tabLst/>
                        <a:defRPr/>
                      </a:pPr>
                      <a:r>
                        <a:rPr lang="zh-TW" altLang="en-US" sz="1900" dirty="0" smtClean="0">
                          <a:latin typeface="微軟正黑體" panose="020B0604030504040204" pitchFamily="34" charset="-120"/>
                          <a:ea typeface="微軟正黑體" panose="020B0604030504040204" pitchFamily="34" charset="-120"/>
                        </a:rPr>
                        <a:t>作用</a:t>
                      </a:r>
                    </a:p>
                  </a:txBody>
                  <a:tcPr>
                    <a:solidFill>
                      <a:schemeClr val="tx2"/>
                    </a:solidFill>
                  </a:tcPr>
                </a:tc>
              </a:tr>
              <a:tr h="1931589">
                <a:tc>
                  <a:txBody>
                    <a:bodyPr/>
                    <a:lstStyle/>
                    <a:p>
                      <a:pPr marL="0" marR="0" indent="0" algn="ctr" defTabSz="457161" rtl="0" eaLnBrk="1" fontAlgn="auto" latinLnBrk="0" hangingPunct="1">
                        <a:lnSpc>
                          <a:spcPct val="100000"/>
                        </a:lnSpc>
                        <a:spcBef>
                          <a:spcPts val="0"/>
                        </a:spcBef>
                        <a:spcAft>
                          <a:spcPts val="0"/>
                        </a:spcAft>
                        <a:buClrTx/>
                        <a:buSzTx/>
                        <a:buFontTx/>
                        <a:buNone/>
                        <a:tabLst/>
                        <a:defRPr/>
                      </a:pPr>
                      <a:r>
                        <a:rPr lang="zh-TW" altLang="en-US" sz="1900" dirty="0" smtClean="0">
                          <a:latin typeface="微軟正黑體" panose="020B0604030504040204" pitchFamily="34" charset="-120"/>
                          <a:ea typeface="微軟正黑體" panose="020B0604030504040204" pitchFamily="34" charset="-120"/>
                        </a:rPr>
                        <a:t>行間穴</a:t>
                      </a:r>
                    </a:p>
                  </a:txBody>
                  <a:tcPr anchor="ctr">
                    <a:solidFill>
                      <a:schemeClr val="tx2"/>
                    </a:solidFill>
                  </a:tcPr>
                </a:tc>
                <a:tc>
                  <a:txBody>
                    <a:bodyPr/>
                    <a:lstStyle/>
                    <a:p>
                      <a:pPr marL="0" marR="0" indent="0" algn="l" defTabSz="457161" rtl="0" eaLnBrk="1" fontAlgn="auto" latinLnBrk="0" hangingPunct="1">
                        <a:lnSpc>
                          <a:spcPct val="100000"/>
                        </a:lnSpc>
                        <a:spcBef>
                          <a:spcPts val="0"/>
                        </a:spcBef>
                        <a:spcAft>
                          <a:spcPts val="0"/>
                        </a:spcAft>
                        <a:buClrTx/>
                        <a:buSzTx/>
                        <a:buFontTx/>
                        <a:buNone/>
                        <a:tabLst/>
                        <a:defRPr/>
                      </a:pPr>
                      <a:endParaRPr lang="zh-TW" altLang="en-US" sz="1900" dirty="0" smtClean="0">
                        <a:latin typeface="微軟正黑體" panose="020B0604030504040204" pitchFamily="34" charset="-120"/>
                        <a:ea typeface="微軟正黑體" panose="020B0604030504040204" pitchFamily="34" charset="-120"/>
                      </a:endParaRPr>
                    </a:p>
                  </a:txBody>
                  <a:tcPr/>
                </a:tc>
                <a:tc>
                  <a:txBody>
                    <a:bodyPr/>
                    <a:lstStyle/>
                    <a:p>
                      <a:pPr marL="0" marR="0" indent="0" algn="l" defTabSz="457161" rtl="0" eaLnBrk="1" fontAlgn="auto" latinLnBrk="0" hangingPunct="1">
                        <a:lnSpc>
                          <a:spcPct val="100000"/>
                        </a:lnSpc>
                        <a:spcBef>
                          <a:spcPts val="0"/>
                        </a:spcBef>
                        <a:spcAft>
                          <a:spcPts val="0"/>
                        </a:spcAft>
                        <a:buClrTx/>
                        <a:buSzTx/>
                        <a:buFontTx/>
                        <a:buNone/>
                        <a:tabLst/>
                        <a:defRPr/>
                      </a:pPr>
                      <a:r>
                        <a:rPr lang="zh-TW" altLang="en-US" sz="1900" b="0" i="0" kern="1200" dirty="0" smtClean="0">
                          <a:solidFill>
                            <a:schemeClr val="tx2"/>
                          </a:solidFill>
                          <a:effectLst/>
                          <a:latin typeface="微軟正黑體" panose="020B0604030504040204" pitchFamily="34" charset="-120"/>
                          <a:ea typeface="微軟正黑體" panose="020B0604030504040204" pitchFamily="34" charset="-120"/>
                          <a:cs typeface="+mn-cs"/>
                        </a:rPr>
                        <a:t>足背上，當第</a:t>
                      </a:r>
                      <a:r>
                        <a:rPr lang="en-US" altLang="zh-TW" sz="1900" b="0" i="0" kern="1200" dirty="0" smtClean="0">
                          <a:solidFill>
                            <a:schemeClr val="tx2"/>
                          </a:solidFill>
                          <a:effectLst/>
                          <a:latin typeface="微軟正黑體" panose="020B0604030504040204" pitchFamily="34" charset="-120"/>
                          <a:ea typeface="微軟正黑體" panose="020B0604030504040204" pitchFamily="34" charset="-120"/>
                          <a:cs typeface="+mn-cs"/>
                        </a:rPr>
                        <a:t>1</a:t>
                      </a:r>
                      <a:r>
                        <a:rPr lang="zh-TW" altLang="en-US" sz="1900" b="0" i="0" kern="1200" dirty="0" smtClean="0">
                          <a:solidFill>
                            <a:schemeClr val="tx2"/>
                          </a:solidFill>
                          <a:effectLst/>
                          <a:latin typeface="微軟正黑體" panose="020B0604030504040204" pitchFamily="34" charset="-120"/>
                          <a:ea typeface="微軟正黑體" panose="020B0604030504040204" pitchFamily="34" charset="-120"/>
                          <a:cs typeface="+mn-cs"/>
                        </a:rPr>
                        <a:t>、</a:t>
                      </a:r>
                      <a:r>
                        <a:rPr lang="en-US" altLang="zh-TW" sz="1900" b="0" i="0" kern="1200" dirty="0" smtClean="0">
                          <a:solidFill>
                            <a:schemeClr val="tx2"/>
                          </a:solidFill>
                          <a:effectLst/>
                          <a:latin typeface="微軟正黑體" panose="020B0604030504040204" pitchFamily="34" charset="-120"/>
                          <a:ea typeface="微軟正黑體" panose="020B0604030504040204" pitchFamily="34" charset="-120"/>
                          <a:cs typeface="+mn-cs"/>
                        </a:rPr>
                        <a:t>2 </a:t>
                      </a:r>
                      <a:r>
                        <a:rPr lang="zh-TW" altLang="en-US" sz="1900" b="0" i="0" kern="1200" dirty="0" smtClean="0">
                          <a:solidFill>
                            <a:schemeClr val="tx2"/>
                          </a:solidFill>
                          <a:effectLst/>
                          <a:latin typeface="微軟正黑體" panose="020B0604030504040204" pitchFamily="34" charset="-120"/>
                          <a:ea typeface="微軟正黑體" panose="020B0604030504040204" pitchFamily="34" charset="-120"/>
                          <a:cs typeface="+mn-cs"/>
                        </a:rPr>
                        <a:t>趾間，</a:t>
                      </a:r>
                      <a:r>
                        <a:rPr lang="en-US" altLang="zh-TW" sz="1900" b="0" i="0" kern="1200" dirty="0" smtClean="0">
                          <a:solidFill>
                            <a:schemeClr val="tx2"/>
                          </a:solidFill>
                          <a:effectLst/>
                          <a:latin typeface="微軟正黑體" panose="020B0604030504040204" pitchFamily="34" charset="-120"/>
                          <a:ea typeface="微軟正黑體" panose="020B0604030504040204" pitchFamily="34" charset="-120"/>
                          <a:cs typeface="+mn-cs"/>
                        </a:rPr>
                        <a:t/>
                      </a:r>
                      <a:br>
                        <a:rPr lang="en-US" altLang="zh-TW" sz="1900" b="0" i="0" kern="1200" dirty="0" smtClean="0">
                          <a:solidFill>
                            <a:schemeClr val="tx2"/>
                          </a:solidFill>
                          <a:effectLst/>
                          <a:latin typeface="微軟正黑體" panose="020B0604030504040204" pitchFamily="34" charset="-120"/>
                          <a:ea typeface="微軟正黑體" panose="020B0604030504040204" pitchFamily="34" charset="-120"/>
                          <a:cs typeface="+mn-cs"/>
                        </a:rPr>
                      </a:br>
                      <a:r>
                        <a:rPr lang="zh-TW" altLang="en-US" sz="1900" b="0" i="0" kern="1200" dirty="0" smtClean="0">
                          <a:solidFill>
                            <a:schemeClr val="tx2"/>
                          </a:solidFill>
                          <a:effectLst/>
                          <a:latin typeface="微軟正黑體" panose="020B0604030504040204" pitchFamily="34" charset="-120"/>
                          <a:ea typeface="微軟正黑體" panose="020B0604030504040204" pitchFamily="34" charset="-120"/>
                          <a:cs typeface="+mn-cs"/>
                        </a:rPr>
                        <a:t>趾蹼緣的後方赤白肉際處。</a:t>
                      </a:r>
                      <a:endParaRPr lang="zh-TW" altLang="en-US" sz="1900" dirty="0" smtClean="0">
                        <a:solidFill>
                          <a:schemeClr val="tx2"/>
                        </a:solidFill>
                        <a:latin typeface="微軟正黑體" panose="020B0604030504040204" pitchFamily="34" charset="-120"/>
                        <a:ea typeface="微軟正黑體" panose="020B0604030504040204" pitchFamily="34" charset="-120"/>
                      </a:endParaRPr>
                    </a:p>
                  </a:txBody>
                  <a:tcPr anchor="ctr"/>
                </a:tc>
                <a:tc>
                  <a:txBody>
                    <a:bodyPr/>
                    <a:lstStyle/>
                    <a:p>
                      <a:r>
                        <a:rPr lang="zh-TW" altLang="en-US" sz="1900" dirty="0" smtClean="0">
                          <a:solidFill>
                            <a:schemeClr val="tx2"/>
                          </a:solidFill>
                          <a:latin typeface="微軟正黑體" panose="020B0604030504040204" pitchFamily="34" charset="-120"/>
                          <a:ea typeface="微軟正黑體" panose="020B0604030504040204" pitchFamily="34" charset="-120"/>
                        </a:rPr>
                        <a:t>刺激</a:t>
                      </a:r>
                      <a:r>
                        <a:rPr lang="zh-TW" altLang="en-US" sz="1900" b="1" dirty="0" smtClean="0">
                          <a:solidFill>
                            <a:srgbClr val="FF0000"/>
                          </a:solidFill>
                          <a:latin typeface="微軟正黑體" panose="020B0604030504040204" pitchFamily="34" charset="-120"/>
                          <a:ea typeface="微軟正黑體" panose="020B0604030504040204" pitchFamily="34" charset="-120"/>
                        </a:rPr>
                        <a:t>肝經</a:t>
                      </a:r>
                      <a:r>
                        <a:rPr lang="zh-TW" altLang="en-US" sz="1900" dirty="0" smtClean="0">
                          <a:solidFill>
                            <a:schemeClr val="tx2"/>
                          </a:solidFill>
                          <a:latin typeface="微軟正黑體" panose="020B0604030504040204" pitchFamily="34" charset="-120"/>
                          <a:ea typeface="微軟正黑體" panose="020B0604030504040204" pitchFamily="34" charset="-120"/>
                        </a:rPr>
                        <a:t>的穴位，</a:t>
                      </a:r>
                      <a:r>
                        <a:rPr lang="en-US" altLang="zh-TW" sz="1900" dirty="0" smtClean="0">
                          <a:solidFill>
                            <a:schemeClr val="tx2"/>
                          </a:solidFill>
                          <a:latin typeface="微軟正黑體" panose="020B0604030504040204" pitchFamily="34" charset="-120"/>
                          <a:ea typeface="微軟正黑體" panose="020B0604030504040204" pitchFamily="34" charset="-120"/>
                        </a:rPr>
                        <a:t/>
                      </a:r>
                      <a:br>
                        <a:rPr lang="en-US" altLang="zh-TW" sz="1900" dirty="0" smtClean="0">
                          <a:solidFill>
                            <a:schemeClr val="tx2"/>
                          </a:solidFill>
                          <a:latin typeface="微軟正黑體" panose="020B0604030504040204" pitchFamily="34" charset="-120"/>
                          <a:ea typeface="微軟正黑體" panose="020B0604030504040204" pitchFamily="34" charset="-120"/>
                        </a:rPr>
                      </a:br>
                      <a:r>
                        <a:rPr lang="zh-TW" altLang="en-US" sz="1900" dirty="0" smtClean="0">
                          <a:solidFill>
                            <a:schemeClr val="tx2"/>
                          </a:solidFill>
                          <a:latin typeface="微軟正黑體" panose="020B0604030504040204" pitchFamily="34" charset="-120"/>
                          <a:ea typeface="微軟正黑體" panose="020B0604030504040204" pitchFamily="34" charset="-120"/>
                        </a:rPr>
                        <a:t>能幫助打通肝經，</a:t>
                      </a:r>
                      <a:r>
                        <a:rPr lang="en-US" altLang="zh-TW" sz="1900" dirty="0" smtClean="0">
                          <a:solidFill>
                            <a:schemeClr val="tx2"/>
                          </a:solidFill>
                          <a:latin typeface="微軟正黑體" panose="020B0604030504040204" pitchFamily="34" charset="-120"/>
                          <a:ea typeface="微軟正黑體" panose="020B0604030504040204" pitchFamily="34" charset="-120"/>
                        </a:rPr>
                        <a:t/>
                      </a:r>
                      <a:br>
                        <a:rPr lang="en-US" altLang="zh-TW" sz="1900" dirty="0" smtClean="0">
                          <a:solidFill>
                            <a:schemeClr val="tx2"/>
                          </a:solidFill>
                          <a:latin typeface="微軟正黑體" panose="020B0604030504040204" pitchFamily="34" charset="-120"/>
                          <a:ea typeface="微軟正黑體" panose="020B0604030504040204" pitchFamily="34" charset="-120"/>
                        </a:rPr>
                      </a:br>
                      <a:r>
                        <a:rPr lang="zh-TW" altLang="en-US" sz="1900" dirty="0" smtClean="0">
                          <a:solidFill>
                            <a:schemeClr val="tx2"/>
                          </a:solidFill>
                          <a:latin typeface="微軟正黑體" panose="020B0604030504040204" pitchFamily="34" charset="-120"/>
                          <a:ea typeface="微軟正黑體" panose="020B0604030504040204" pitchFamily="34" charset="-120"/>
                        </a:rPr>
                        <a:t>有助解除肝氣鬱滯。</a:t>
                      </a:r>
                      <a:endParaRPr lang="zh-TW" altLang="en-US" sz="1900" dirty="0">
                        <a:solidFill>
                          <a:schemeClr val="tx2"/>
                        </a:solidFill>
                        <a:latin typeface="微軟正黑體" panose="020B0604030504040204" pitchFamily="34" charset="-120"/>
                        <a:ea typeface="微軟正黑體" panose="020B0604030504040204" pitchFamily="34" charset="-120"/>
                      </a:endParaRPr>
                    </a:p>
                  </a:txBody>
                  <a:tcPr anchor="ctr"/>
                </a:tc>
              </a:tr>
              <a:tr h="2405530">
                <a:tc>
                  <a:txBody>
                    <a:bodyPr/>
                    <a:lstStyle/>
                    <a:p>
                      <a:pPr algn="ctr"/>
                      <a:r>
                        <a:rPr lang="zh-TW" altLang="en-US" sz="1900" dirty="0" smtClean="0">
                          <a:latin typeface="微軟正黑體" panose="020B0604030504040204" pitchFamily="34" charset="-120"/>
                          <a:ea typeface="微軟正黑體" panose="020B0604030504040204" pitchFamily="34" charset="-120"/>
                        </a:rPr>
                        <a:t>三陰交</a:t>
                      </a:r>
                      <a:endParaRPr lang="zh-TW" altLang="en-US" sz="1900" dirty="0">
                        <a:latin typeface="微軟正黑體" panose="020B0604030504040204" pitchFamily="34" charset="-120"/>
                        <a:ea typeface="微軟正黑體" panose="020B0604030504040204" pitchFamily="34" charset="-120"/>
                      </a:endParaRPr>
                    </a:p>
                  </a:txBody>
                  <a:tcPr anchor="ctr">
                    <a:solidFill>
                      <a:schemeClr val="tx2"/>
                    </a:solidFill>
                  </a:tcPr>
                </a:tc>
                <a:tc>
                  <a:txBody>
                    <a:bodyPr/>
                    <a:lstStyle/>
                    <a:p>
                      <a:endParaRPr lang="zh-TW" altLang="en-US" sz="1900" dirty="0">
                        <a:latin typeface="微軟正黑體" panose="020B0604030504040204" pitchFamily="34" charset="-120"/>
                        <a:ea typeface="微軟正黑體" panose="020B0604030504040204" pitchFamily="34" charset="-120"/>
                      </a:endParaRPr>
                    </a:p>
                  </a:txBody>
                  <a:tcPr/>
                </a:tc>
                <a:tc>
                  <a:txBody>
                    <a:bodyPr/>
                    <a:lstStyle/>
                    <a:p>
                      <a:pPr marL="0" marR="0" indent="0" algn="l" defTabSz="457161" rtl="0" eaLnBrk="1" fontAlgn="auto" latinLnBrk="0" hangingPunct="1">
                        <a:lnSpc>
                          <a:spcPct val="100000"/>
                        </a:lnSpc>
                        <a:spcBef>
                          <a:spcPts val="0"/>
                        </a:spcBef>
                        <a:spcAft>
                          <a:spcPts val="0"/>
                        </a:spcAft>
                        <a:buClrTx/>
                        <a:buSzTx/>
                        <a:buFontTx/>
                        <a:buNone/>
                        <a:tabLst/>
                        <a:defRPr/>
                      </a:pPr>
                      <a:r>
                        <a:rPr lang="zh-TW" altLang="en-US" sz="1900" b="0" i="0" kern="1200" dirty="0" smtClean="0">
                          <a:solidFill>
                            <a:schemeClr val="tx2"/>
                          </a:solidFill>
                          <a:effectLst/>
                          <a:latin typeface="微軟正黑體" panose="020B0604030504040204" pitchFamily="34" charset="-120"/>
                          <a:ea typeface="微軟正黑體" panose="020B0604030504040204" pitchFamily="34" charset="-120"/>
                          <a:cs typeface="+mn-cs"/>
                        </a:rPr>
                        <a:t>小腿內側。</a:t>
                      </a:r>
                      <a:r>
                        <a:rPr lang="en-US" altLang="zh-TW" sz="1900" b="0" i="0" kern="1200" dirty="0" smtClean="0">
                          <a:solidFill>
                            <a:schemeClr val="tx2"/>
                          </a:solidFill>
                          <a:effectLst/>
                          <a:latin typeface="微軟正黑體" panose="020B0604030504040204" pitchFamily="34" charset="-120"/>
                          <a:ea typeface="微軟正黑體" panose="020B0604030504040204" pitchFamily="34" charset="-120"/>
                          <a:cs typeface="+mn-cs"/>
                        </a:rPr>
                        <a:t/>
                      </a:r>
                      <a:br>
                        <a:rPr lang="en-US" altLang="zh-TW" sz="1900" b="0" i="0" kern="1200" dirty="0" smtClean="0">
                          <a:solidFill>
                            <a:schemeClr val="tx2"/>
                          </a:solidFill>
                          <a:effectLst/>
                          <a:latin typeface="微軟正黑體" panose="020B0604030504040204" pitchFamily="34" charset="-120"/>
                          <a:ea typeface="微軟正黑體" panose="020B0604030504040204" pitchFamily="34" charset="-120"/>
                          <a:cs typeface="+mn-cs"/>
                        </a:rPr>
                      </a:br>
                      <a:r>
                        <a:rPr lang="zh-TW" altLang="en-US" sz="1900" b="0" i="0" kern="1200" dirty="0" smtClean="0">
                          <a:solidFill>
                            <a:schemeClr val="tx2"/>
                          </a:solidFill>
                          <a:effectLst/>
                          <a:latin typeface="微軟正黑體" panose="020B0604030504040204" pitchFamily="34" charset="-120"/>
                          <a:ea typeface="微軟正黑體" panose="020B0604030504040204" pitchFamily="34" charset="-120"/>
                          <a:cs typeface="+mn-cs"/>
                        </a:rPr>
                        <a:t>足內踝上方四指橫寬處。</a:t>
                      </a:r>
                      <a:r>
                        <a:rPr lang="en-US" altLang="zh-TW" sz="1900" b="0" i="0" kern="1200" dirty="0" smtClean="0">
                          <a:solidFill>
                            <a:schemeClr val="tx2"/>
                          </a:solidFill>
                          <a:effectLst/>
                          <a:latin typeface="微軟正黑體" panose="020B0604030504040204" pitchFamily="34" charset="-120"/>
                          <a:ea typeface="微軟正黑體" panose="020B0604030504040204" pitchFamily="34" charset="-120"/>
                          <a:cs typeface="+mn-cs"/>
                        </a:rPr>
                        <a:t/>
                      </a:r>
                      <a:br>
                        <a:rPr lang="en-US" altLang="zh-TW" sz="1900" b="0" i="0" kern="1200" dirty="0" smtClean="0">
                          <a:solidFill>
                            <a:schemeClr val="tx2"/>
                          </a:solidFill>
                          <a:effectLst/>
                          <a:latin typeface="微軟正黑體" panose="020B0604030504040204" pitchFamily="34" charset="-120"/>
                          <a:ea typeface="微軟正黑體" panose="020B0604030504040204" pitchFamily="34" charset="-120"/>
                          <a:cs typeface="+mn-cs"/>
                        </a:rPr>
                      </a:br>
                      <a:r>
                        <a:rPr lang="zh-TW" altLang="en-US" sz="1900" b="0" i="0" kern="1200" dirty="0" smtClean="0">
                          <a:solidFill>
                            <a:schemeClr val="tx2"/>
                          </a:solidFill>
                          <a:effectLst/>
                          <a:latin typeface="微軟正黑體" panose="020B0604030504040204" pitchFamily="34" charset="-120"/>
                          <a:ea typeface="微軟正黑體" panose="020B0604030504040204" pitchFamily="34" charset="-120"/>
                          <a:cs typeface="+mn-cs"/>
                        </a:rPr>
                        <a:t>將小指放在內踝尖上，</a:t>
                      </a:r>
                      <a:r>
                        <a:rPr lang="en-US" altLang="zh-TW" sz="1900" b="0" i="0" kern="1200" dirty="0" smtClean="0">
                          <a:solidFill>
                            <a:schemeClr val="tx2"/>
                          </a:solidFill>
                          <a:effectLst/>
                          <a:latin typeface="微軟正黑體" panose="020B0604030504040204" pitchFamily="34" charset="-120"/>
                          <a:ea typeface="微軟正黑體" panose="020B0604030504040204" pitchFamily="34" charset="-120"/>
                          <a:cs typeface="+mn-cs"/>
                        </a:rPr>
                        <a:t/>
                      </a:r>
                      <a:br>
                        <a:rPr lang="en-US" altLang="zh-TW" sz="1900" b="0" i="0" kern="1200" dirty="0" smtClean="0">
                          <a:solidFill>
                            <a:schemeClr val="tx2"/>
                          </a:solidFill>
                          <a:effectLst/>
                          <a:latin typeface="微軟正黑體" panose="020B0604030504040204" pitchFamily="34" charset="-120"/>
                          <a:ea typeface="微軟正黑體" panose="020B0604030504040204" pitchFamily="34" charset="-120"/>
                          <a:cs typeface="+mn-cs"/>
                        </a:rPr>
                      </a:br>
                      <a:r>
                        <a:rPr lang="zh-TW" altLang="en-US" sz="1900" b="0" i="0" kern="1200" dirty="0" smtClean="0">
                          <a:solidFill>
                            <a:schemeClr val="tx2"/>
                          </a:solidFill>
                          <a:effectLst/>
                          <a:latin typeface="微軟正黑體" panose="020B0604030504040204" pitchFamily="34" charset="-120"/>
                          <a:ea typeface="微軟正黑體" panose="020B0604030504040204" pitchFamily="34" charset="-120"/>
                          <a:cs typeface="+mn-cs"/>
                        </a:rPr>
                        <a:t>其餘三指自然向上貼近小腿，食指上緣所到之處即是。</a:t>
                      </a:r>
                      <a:endParaRPr lang="zh-TW" altLang="en-US" sz="1900" dirty="0" smtClean="0">
                        <a:solidFill>
                          <a:schemeClr val="tx2"/>
                        </a:solidFill>
                        <a:latin typeface="微軟正黑體" panose="020B0604030504040204" pitchFamily="34" charset="-120"/>
                        <a:ea typeface="微軟正黑體" panose="020B0604030504040204" pitchFamily="34" charset="-120"/>
                      </a:endParaRPr>
                    </a:p>
                  </a:txBody>
                  <a:tcPr anchor="ctr"/>
                </a:tc>
                <a:tc>
                  <a:txBody>
                    <a:bodyPr/>
                    <a:lstStyle/>
                    <a:p>
                      <a:r>
                        <a:rPr lang="zh-TW" altLang="en-US" sz="1900" b="1" kern="1200" dirty="0" smtClean="0">
                          <a:solidFill>
                            <a:srgbClr val="FF0000"/>
                          </a:solidFill>
                          <a:latin typeface="微軟正黑體" panose="020B0604030504040204" pitchFamily="34" charset="-120"/>
                          <a:ea typeface="微軟正黑體" panose="020B0604030504040204" pitchFamily="34" charset="-120"/>
                          <a:cs typeface="+mn-cs"/>
                        </a:rPr>
                        <a:t>脾、肝、腎三經</a:t>
                      </a:r>
                      <a:r>
                        <a:rPr lang="zh-TW" altLang="en-US" sz="1900" b="0" i="0" kern="1200" dirty="0" smtClean="0">
                          <a:solidFill>
                            <a:schemeClr val="tx2"/>
                          </a:solidFill>
                          <a:effectLst/>
                          <a:latin typeface="微軟正黑體" panose="020B0604030504040204" pitchFamily="34" charset="-120"/>
                          <a:ea typeface="微軟正黑體" panose="020B0604030504040204" pitchFamily="34" charset="-120"/>
                          <a:cs typeface="+mn-cs"/>
                        </a:rPr>
                        <a:t>經過的交點，經期間單純只有腹痛的人，</a:t>
                      </a:r>
                      <a:r>
                        <a:rPr lang="en-US" altLang="zh-TW" sz="1900" b="0" i="0" kern="1200" dirty="0" smtClean="0">
                          <a:solidFill>
                            <a:schemeClr val="tx2"/>
                          </a:solidFill>
                          <a:effectLst/>
                          <a:latin typeface="微軟正黑體" panose="020B0604030504040204" pitchFamily="34" charset="-120"/>
                          <a:ea typeface="微軟正黑體" panose="020B0604030504040204" pitchFamily="34" charset="-120"/>
                          <a:cs typeface="+mn-cs"/>
                        </a:rPr>
                        <a:t/>
                      </a:r>
                      <a:br>
                        <a:rPr lang="en-US" altLang="zh-TW" sz="1900" b="0" i="0" kern="1200" dirty="0" smtClean="0">
                          <a:solidFill>
                            <a:schemeClr val="tx2"/>
                          </a:solidFill>
                          <a:effectLst/>
                          <a:latin typeface="微軟正黑體" panose="020B0604030504040204" pitchFamily="34" charset="-120"/>
                          <a:ea typeface="微軟正黑體" panose="020B0604030504040204" pitchFamily="34" charset="-120"/>
                          <a:cs typeface="+mn-cs"/>
                        </a:rPr>
                      </a:br>
                      <a:r>
                        <a:rPr lang="zh-TW" altLang="en-US" sz="1900" b="0" i="0" kern="1200" dirty="0" smtClean="0">
                          <a:solidFill>
                            <a:schemeClr val="tx2"/>
                          </a:solidFill>
                          <a:effectLst/>
                          <a:latin typeface="微軟正黑體" panose="020B0604030504040204" pitchFamily="34" charset="-120"/>
                          <a:ea typeface="微軟正黑體" panose="020B0604030504040204" pitchFamily="34" charset="-120"/>
                          <a:cs typeface="+mn-cs"/>
                        </a:rPr>
                        <a:t>應該是寒氣太重、</a:t>
                      </a:r>
                      <a:r>
                        <a:rPr lang="en-US" altLang="zh-TW" sz="1900" b="0" i="0" kern="1200" dirty="0" smtClean="0">
                          <a:solidFill>
                            <a:schemeClr val="tx2"/>
                          </a:solidFill>
                          <a:effectLst/>
                          <a:latin typeface="微軟正黑體" panose="020B0604030504040204" pitchFamily="34" charset="-120"/>
                          <a:ea typeface="微軟正黑體" panose="020B0604030504040204" pitchFamily="34" charset="-120"/>
                          <a:cs typeface="+mn-cs"/>
                        </a:rPr>
                        <a:t/>
                      </a:r>
                      <a:br>
                        <a:rPr lang="en-US" altLang="zh-TW" sz="1900" b="0" i="0" kern="1200" dirty="0" smtClean="0">
                          <a:solidFill>
                            <a:schemeClr val="tx2"/>
                          </a:solidFill>
                          <a:effectLst/>
                          <a:latin typeface="微軟正黑體" panose="020B0604030504040204" pitchFamily="34" charset="-120"/>
                          <a:ea typeface="微軟正黑體" panose="020B0604030504040204" pitchFamily="34" charset="-120"/>
                          <a:cs typeface="+mn-cs"/>
                        </a:rPr>
                      </a:br>
                      <a:r>
                        <a:rPr lang="zh-TW" altLang="en-US" sz="1900" b="0" i="0" kern="1200" dirty="0" smtClean="0">
                          <a:solidFill>
                            <a:schemeClr val="tx2"/>
                          </a:solidFill>
                          <a:effectLst/>
                          <a:latin typeface="微軟正黑體" panose="020B0604030504040204" pitchFamily="34" charset="-120"/>
                          <a:ea typeface="微軟正黑體" panose="020B0604030504040204" pitchFamily="34" charset="-120"/>
                          <a:cs typeface="+mn-cs"/>
                        </a:rPr>
                        <a:t>凝結小腹，</a:t>
                      </a:r>
                      <a:r>
                        <a:rPr lang="en-US" altLang="zh-TW" sz="1900" b="0" i="0" kern="1200" dirty="0" smtClean="0">
                          <a:solidFill>
                            <a:schemeClr val="tx2"/>
                          </a:solidFill>
                          <a:effectLst/>
                          <a:latin typeface="微軟正黑體" panose="020B0604030504040204" pitchFamily="34" charset="-120"/>
                          <a:ea typeface="微軟正黑體" panose="020B0604030504040204" pitchFamily="34" charset="-120"/>
                          <a:cs typeface="+mn-cs"/>
                        </a:rPr>
                        <a:t/>
                      </a:r>
                      <a:br>
                        <a:rPr lang="en-US" altLang="zh-TW" sz="1900" b="0" i="0" kern="1200" dirty="0" smtClean="0">
                          <a:solidFill>
                            <a:schemeClr val="tx2"/>
                          </a:solidFill>
                          <a:effectLst/>
                          <a:latin typeface="微軟正黑體" panose="020B0604030504040204" pitchFamily="34" charset="-120"/>
                          <a:ea typeface="微軟正黑體" panose="020B0604030504040204" pitchFamily="34" charset="-120"/>
                          <a:cs typeface="+mn-cs"/>
                        </a:rPr>
                      </a:br>
                      <a:r>
                        <a:rPr lang="zh-TW" altLang="en-US" sz="1900" b="0" i="0" kern="1200" dirty="0" smtClean="0">
                          <a:solidFill>
                            <a:schemeClr val="tx2"/>
                          </a:solidFill>
                          <a:effectLst/>
                          <a:latin typeface="微軟正黑體" panose="020B0604030504040204" pitchFamily="34" charset="-120"/>
                          <a:ea typeface="微軟正黑體" panose="020B0604030504040204" pitchFamily="34" charset="-120"/>
                          <a:cs typeface="+mn-cs"/>
                        </a:rPr>
                        <a:t>刺激三陰交可以止痛、去寒。</a:t>
                      </a:r>
                      <a:endParaRPr lang="zh-TW" altLang="en-US" sz="1900" dirty="0">
                        <a:solidFill>
                          <a:schemeClr val="tx2"/>
                        </a:solidFill>
                        <a:latin typeface="微軟正黑體" panose="020B0604030504040204" pitchFamily="34" charset="-120"/>
                        <a:ea typeface="微軟正黑體" panose="020B0604030504040204" pitchFamily="34" charset="-120"/>
                      </a:endParaRPr>
                    </a:p>
                  </a:txBody>
                  <a:tcPr anchor="ctr"/>
                </a:tc>
              </a:tr>
            </a:tbl>
          </a:graphicData>
        </a:graphic>
      </p:graphicFrame>
      <p:pic>
        <p:nvPicPr>
          <p:cNvPr id="88089" name="Picture 2"/>
          <p:cNvPicPr>
            <a:picLocks noChangeAspect="1" noChangeArrowheads="1"/>
          </p:cNvPicPr>
          <p:nvPr/>
        </p:nvPicPr>
        <p:blipFill>
          <a:blip r:embed="rId3"/>
          <a:srcRect/>
          <a:stretch>
            <a:fillRect/>
          </a:stretch>
        </p:blipFill>
        <p:spPr bwMode="auto">
          <a:xfrm>
            <a:off x="1331640" y="2491923"/>
            <a:ext cx="1848644" cy="2089205"/>
          </a:xfrm>
          <a:prstGeom prst="rect">
            <a:avLst/>
          </a:prstGeom>
          <a:noFill/>
          <a:ln w="9525">
            <a:noFill/>
            <a:miter lim="800000"/>
            <a:headEnd/>
            <a:tailEnd/>
          </a:ln>
        </p:spPr>
      </p:pic>
      <p:pic>
        <p:nvPicPr>
          <p:cNvPr id="88090" name="Picture 3"/>
          <p:cNvPicPr>
            <a:picLocks noChangeAspect="1" noChangeArrowheads="1"/>
          </p:cNvPicPr>
          <p:nvPr/>
        </p:nvPicPr>
        <p:blipFill rotWithShape="1">
          <a:blip r:embed="rId4"/>
          <a:srcRect t="16797"/>
          <a:stretch/>
        </p:blipFill>
        <p:spPr bwMode="auto">
          <a:xfrm>
            <a:off x="1331640" y="4642789"/>
            <a:ext cx="1848644" cy="2215211"/>
          </a:xfrm>
          <a:prstGeom prst="rect">
            <a:avLst/>
          </a:prstGeom>
          <a:noFill/>
          <a:ln w="9525">
            <a:noFill/>
            <a:miter lim="800000"/>
            <a:headEnd/>
            <a:tailEnd/>
          </a:ln>
        </p:spPr>
      </p:pic>
      <p:sp>
        <p:nvSpPr>
          <p:cNvPr id="5" name="日期版面配置區 4"/>
          <p:cNvSpPr>
            <a:spLocks noGrp="1"/>
          </p:cNvSpPr>
          <p:nvPr>
            <p:ph type="dt" sz="half" idx="10"/>
          </p:nvPr>
        </p:nvSpPr>
        <p:spPr>
          <a:xfrm>
            <a:off x="6660232" y="6492875"/>
            <a:ext cx="2133600" cy="365125"/>
          </a:xfrm>
        </p:spPr>
        <p:txBody>
          <a:bodyPr/>
          <a:lstStyle/>
          <a:p>
            <a:pPr>
              <a:defRPr/>
            </a:pPr>
            <a:r>
              <a:rPr lang="en-US" altLang="zh-TW" dirty="0" smtClean="0"/>
              <a:t>2015/7/25</a:t>
            </a:r>
            <a:endParaRPr lang="zh-TW" altLang="en-US" dirty="0"/>
          </a:p>
        </p:txBody>
      </p:sp>
      <p:sp>
        <p:nvSpPr>
          <p:cNvPr id="88067" name="投影片編號版面配置區 6"/>
          <p:cNvSpPr>
            <a:spLocks noGrp="1"/>
          </p:cNvSpPr>
          <p:nvPr>
            <p:ph type="sldNum" sz="quarter" idx="12"/>
          </p:nvPr>
        </p:nvSpPr>
        <p:spPr bwMode="auto">
          <a:xfrm>
            <a:off x="4283968" y="6528821"/>
            <a:ext cx="609600" cy="365125"/>
          </a:xfrm>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3A6E15C-1DD1-4A8E-AE6A-550CADB000EB}" type="slidenum">
              <a:rPr lang="zh-TW" altLang="en-US">
                <a:latin typeface="MV Boli" pitchFamily="2"/>
                <a:cs typeface="MV Boli" pitchFamily="2"/>
              </a:rPr>
              <a:pPr defTabSz="912813" fontAlgn="base">
                <a:spcBef>
                  <a:spcPct val="0"/>
                </a:spcBef>
                <a:spcAft>
                  <a:spcPct val="0"/>
                </a:spcAft>
              </a:pPr>
              <a:t>23</a:t>
            </a:fld>
            <a:endParaRPr lang="en-US" altLang="zh-TW">
              <a:latin typeface="MV Boli" pitchFamily="2"/>
              <a:cs typeface="MV Boli" pitchFamily="2"/>
            </a:endParaRPr>
          </a:p>
        </p:txBody>
      </p:sp>
    </p:spTree>
    <p:extLst>
      <p:ext uri="{BB962C8B-B14F-4D97-AF65-F5344CB8AC3E}">
        <p14:creationId xmlns:p14="http://schemas.microsoft.com/office/powerpoint/2010/main" val="536965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2"/>
          <p:cNvSpPr txBox="1">
            <a:spLocks/>
          </p:cNvSpPr>
          <p:nvPr/>
        </p:nvSpPr>
        <p:spPr bwMode="auto">
          <a:xfrm>
            <a:off x="251520" y="1472737"/>
            <a:ext cx="6686550" cy="483658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fontAlgn="base">
              <a:spcBef>
                <a:spcPts val="2400"/>
              </a:spcBef>
              <a:spcAft>
                <a:spcPct val="0"/>
              </a:spcAft>
              <a:buClr>
                <a:srgbClr val="BAABE3"/>
              </a:buClr>
              <a:buFont typeface="Candara" pitchFamily="34" charset="0"/>
              <a:buChar char="•"/>
              <a:defRPr sz="2800" kern="1200">
                <a:solidFill>
                  <a:schemeClr val="tx2"/>
                </a:solidFill>
                <a:latin typeface="微軟正黑體"/>
                <a:ea typeface="微軟正黑體"/>
                <a:cs typeface="微軟正黑體"/>
              </a:defRPr>
            </a:lvl1pPr>
            <a:lvl2pPr marL="685800" indent="-336550" algn="l" rtl="0" fontAlgn="base">
              <a:spcBef>
                <a:spcPts val="600"/>
              </a:spcBef>
              <a:spcAft>
                <a:spcPct val="0"/>
              </a:spcAft>
              <a:buClr>
                <a:schemeClr val="tx2"/>
              </a:buClr>
              <a:buFont typeface="Candara" pitchFamily="34" charset="0"/>
              <a:buChar char="•"/>
              <a:defRPr sz="2600" kern="1200">
                <a:solidFill>
                  <a:schemeClr val="tx2"/>
                </a:solidFill>
                <a:latin typeface="微軟正黑體"/>
                <a:ea typeface="微軟正黑體"/>
                <a:cs typeface="微軟正黑體"/>
              </a:defRPr>
            </a:lvl2pPr>
            <a:lvl3pPr marL="1035050" indent="-349250" algn="l" rtl="0" fontAlgn="base">
              <a:spcBef>
                <a:spcPts val="600"/>
              </a:spcBef>
              <a:spcAft>
                <a:spcPct val="0"/>
              </a:spcAft>
              <a:buClr>
                <a:srgbClr val="BAABE3"/>
              </a:buClr>
              <a:buFont typeface="Candara" pitchFamily="34" charset="0"/>
              <a:buChar char="•"/>
              <a:defRPr sz="2400" kern="1200">
                <a:solidFill>
                  <a:schemeClr val="tx2"/>
                </a:solidFill>
                <a:latin typeface="微軟正黑體"/>
                <a:ea typeface="微軟正黑體"/>
                <a:cs typeface="微軟正黑體"/>
              </a:defRPr>
            </a:lvl3pPr>
            <a:lvl4pPr marL="1371600" indent="-336550" algn="l" rtl="0" fontAlgn="base">
              <a:spcBef>
                <a:spcPts val="600"/>
              </a:spcBef>
              <a:spcAft>
                <a:spcPct val="0"/>
              </a:spcAft>
              <a:buClr>
                <a:schemeClr val="tx2"/>
              </a:buClr>
              <a:buFont typeface="Candara" pitchFamily="34" charset="0"/>
              <a:buChar char="•"/>
              <a:defRPr sz="2200" kern="1200">
                <a:solidFill>
                  <a:schemeClr val="tx2"/>
                </a:solidFill>
                <a:latin typeface="微軟正黑體"/>
                <a:ea typeface="微軟正黑體"/>
                <a:cs typeface="微軟正黑體"/>
              </a:defRPr>
            </a:lvl4pPr>
            <a:lvl5pPr marL="1720850" indent="-349250" algn="l" rtl="0" fontAlgn="base">
              <a:spcBef>
                <a:spcPts val="600"/>
              </a:spcBef>
              <a:spcAft>
                <a:spcPct val="0"/>
              </a:spcAft>
              <a:buClr>
                <a:srgbClr val="BAABE3"/>
              </a:buClr>
              <a:buFont typeface="Candara" pitchFamily="34" charset="0"/>
              <a:buChar char="•"/>
              <a:defRPr sz="2000" kern="1200">
                <a:solidFill>
                  <a:schemeClr val="tx2"/>
                </a:solidFill>
                <a:latin typeface="微軟正黑體"/>
                <a:ea typeface="微軟正黑體"/>
                <a:cs typeface="微軟正黑體"/>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a:lstStyle>
          <a:p>
            <a:pPr marL="0" indent="0" defTabSz="457161" fontAlgn="auto">
              <a:spcAft>
                <a:spcPts val="0"/>
              </a:spcAft>
              <a:buFont typeface="Candara" pitchFamily="34" charset="0"/>
              <a:buNone/>
              <a:defRPr/>
            </a:pPr>
            <a:r>
              <a:rPr kumimoji="0" lang="zh-TW" altLang="en-US" sz="3600" b="1" smtClean="0">
                <a:solidFill>
                  <a:schemeClr val="accent1">
                    <a:lumMod val="50000"/>
                  </a:schemeClr>
                </a:solidFill>
                <a:latin typeface="+mn-ea"/>
                <a:cs typeface="+mn-cs"/>
              </a:rPr>
              <a:t>穴道按摩</a:t>
            </a:r>
            <a:endParaRPr kumimoji="0" lang="zh-TW" altLang="en-US" sz="3600" b="1" dirty="0">
              <a:solidFill>
                <a:schemeClr val="accent1">
                  <a:lumMod val="50000"/>
                </a:schemeClr>
              </a:solidFill>
              <a:latin typeface="+mn-ea"/>
              <a:cs typeface="+mn-cs"/>
            </a:endParaRPr>
          </a:p>
        </p:txBody>
      </p:sp>
      <p:sp>
        <p:nvSpPr>
          <p:cNvPr id="2" name="標題 1"/>
          <p:cNvSpPr>
            <a:spLocks noGrp="1"/>
          </p:cNvSpPr>
          <p:nvPr>
            <p:ph type="title"/>
          </p:nvPr>
        </p:nvSpPr>
        <p:spPr>
          <a:xfrm>
            <a:off x="0" y="0"/>
            <a:ext cx="9144000" cy="1282700"/>
          </a:xfrm>
        </p:spPr>
        <p:txBody>
          <a:bodyPr rtlCol="0">
            <a:normAutofit fontScale="90000"/>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Nonpharmacologic Therapy</a:t>
            </a:r>
            <a:endParaRPr kumimoji="1" lang="en-US" altLang="zh-TW" b="1" dirty="0">
              <a:solidFill>
                <a:schemeClr val="tx2"/>
              </a:solidFill>
              <a:effectLst>
                <a:outerShdw blurRad="38100" dist="38100" dir="2700000" algn="tl">
                  <a:srgbClr val="000000">
                    <a:alpha val="43137"/>
                  </a:srgbClr>
                </a:outerShdw>
              </a:effectLst>
              <a:cs typeface="MV Boli" pitchFamily="2"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371179548"/>
              </p:ext>
            </p:extLst>
          </p:nvPr>
        </p:nvGraphicFramePr>
        <p:xfrm>
          <a:off x="251520" y="2282344"/>
          <a:ext cx="8628994" cy="4575655"/>
        </p:xfrm>
        <a:graphic>
          <a:graphicData uri="http://schemas.openxmlformats.org/drawingml/2006/table">
            <a:tbl>
              <a:tblPr firstRow="1" firstCol="1" bandRow="1">
                <a:tableStyleId>{93296810-A885-4BE3-A3E7-6D5BEEA58F35}</a:tableStyleId>
              </a:tblPr>
              <a:tblGrid>
                <a:gridCol w="997251"/>
                <a:gridCol w="2303152"/>
                <a:gridCol w="2748271"/>
                <a:gridCol w="2580320"/>
              </a:tblGrid>
              <a:tr h="449602">
                <a:tc>
                  <a:txBody>
                    <a:bodyPr/>
                    <a:lstStyle/>
                    <a:p>
                      <a:pPr algn="ctr"/>
                      <a:endParaRPr lang="zh-TW" altLang="en-US" sz="1900" dirty="0"/>
                    </a:p>
                  </a:txBody>
                  <a:tcPr>
                    <a:solidFill>
                      <a:schemeClr val="tx2"/>
                    </a:solidFill>
                  </a:tcPr>
                </a:tc>
                <a:tc gridSpan="2">
                  <a:txBody>
                    <a:bodyPr/>
                    <a:lstStyle/>
                    <a:p>
                      <a:pPr marL="0" marR="0" indent="0" algn="ctr" defTabSz="457161" rtl="0" eaLnBrk="1" fontAlgn="auto" latinLnBrk="0" hangingPunct="1">
                        <a:lnSpc>
                          <a:spcPct val="100000"/>
                        </a:lnSpc>
                        <a:spcBef>
                          <a:spcPts val="0"/>
                        </a:spcBef>
                        <a:spcAft>
                          <a:spcPts val="0"/>
                        </a:spcAft>
                        <a:buClrTx/>
                        <a:buSzTx/>
                        <a:buFontTx/>
                        <a:buNone/>
                        <a:tabLst/>
                        <a:defRPr/>
                      </a:pPr>
                      <a:r>
                        <a:rPr lang="zh-TW" altLang="en-US" sz="1900" dirty="0" smtClean="0"/>
                        <a:t>位置</a:t>
                      </a:r>
                    </a:p>
                  </a:txBody>
                  <a:tcPr>
                    <a:solidFill>
                      <a:schemeClr val="tx2"/>
                    </a:solidFill>
                  </a:tcPr>
                </a:tc>
                <a:tc hMerge="1">
                  <a:txBody>
                    <a:bodyPr/>
                    <a:lstStyle/>
                    <a:p>
                      <a:pPr marL="0" marR="0" indent="0" algn="ctr" defTabSz="457161" rtl="0" eaLnBrk="1" fontAlgn="auto" latinLnBrk="0" hangingPunct="1">
                        <a:lnSpc>
                          <a:spcPct val="100000"/>
                        </a:lnSpc>
                        <a:spcBef>
                          <a:spcPts val="0"/>
                        </a:spcBef>
                        <a:spcAft>
                          <a:spcPts val="0"/>
                        </a:spcAft>
                        <a:buClrTx/>
                        <a:buSzTx/>
                        <a:buFontTx/>
                        <a:buNone/>
                        <a:tabLst/>
                        <a:defRPr/>
                      </a:pPr>
                      <a:endParaRPr lang="zh-TW" altLang="en-US" dirty="0" smtClean="0"/>
                    </a:p>
                  </a:txBody>
                  <a:tcPr>
                    <a:solidFill>
                      <a:schemeClr val="tx2"/>
                    </a:solidFill>
                  </a:tcPr>
                </a:tc>
                <a:tc>
                  <a:txBody>
                    <a:bodyPr/>
                    <a:lstStyle/>
                    <a:p>
                      <a:pPr marL="0" marR="0" indent="0" algn="ctr" defTabSz="457161" rtl="0" eaLnBrk="1" fontAlgn="auto" latinLnBrk="0" hangingPunct="1">
                        <a:lnSpc>
                          <a:spcPct val="100000"/>
                        </a:lnSpc>
                        <a:spcBef>
                          <a:spcPts val="0"/>
                        </a:spcBef>
                        <a:spcAft>
                          <a:spcPts val="0"/>
                        </a:spcAft>
                        <a:buClrTx/>
                        <a:buSzTx/>
                        <a:buFontTx/>
                        <a:buNone/>
                        <a:tabLst/>
                        <a:defRPr/>
                      </a:pPr>
                      <a:r>
                        <a:rPr lang="zh-TW" altLang="en-US" sz="1900" dirty="0" smtClean="0"/>
                        <a:t>作用</a:t>
                      </a:r>
                    </a:p>
                  </a:txBody>
                  <a:tcPr>
                    <a:solidFill>
                      <a:schemeClr val="tx2"/>
                    </a:solidFill>
                  </a:tcPr>
                </a:tc>
              </a:tr>
              <a:tr h="1978078">
                <a:tc>
                  <a:txBody>
                    <a:bodyPr/>
                    <a:lstStyle/>
                    <a:p>
                      <a:pPr marL="0" marR="0" indent="0" algn="ctr" defTabSz="457161" rtl="0" eaLnBrk="1" fontAlgn="auto" latinLnBrk="0" hangingPunct="1">
                        <a:lnSpc>
                          <a:spcPct val="100000"/>
                        </a:lnSpc>
                        <a:spcBef>
                          <a:spcPts val="0"/>
                        </a:spcBef>
                        <a:spcAft>
                          <a:spcPts val="0"/>
                        </a:spcAft>
                        <a:buClrTx/>
                        <a:buSzTx/>
                        <a:buFontTx/>
                        <a:buNone/>
                        <a:tabLst/>
                        <a:defRPr/>
                      </a:pPr>
                      <a:r>
                        <a:rPr lang="zh-TW" altLang="en-US" sz="1900" dirty="0" smtClean="0"/>
                        <a:t>崑崙穴</a:t>
                      </a:r>
                    </a:p>
                  </a:txBody>
                  <a:tcPr anchor="ctr">
                    <a:solidFill>
                      <a:schemeClr val="tx2"/>
                    </a:solidFill>
                  </a:tcPr>
                </a:tc>
                <a:tc>
                  <a:txBody>
                    <a:bodyPr/>
                    <a:lstStyle/>
                    <a:p>
                      <a:pPr marL="0" marR="0" indent="0" algn="l" defTabSz="457161" rtl="0" eaLnBrk="1" fontAlgn="auto" latinLnBrk="0" hangingPunct="1">
                        <a:lnSpc>
                          <a:spcPct val="100000"/>
                        </a:lnSpc>
                        <a:spcBef>
                          <a:spcPts val="0"/>
                        </a:spcBef>
                        <a:spcAft>
                          <a:spcPts val="0"/>
                        </a:spcAft>
                        <a:buClrTx/>
                        <a:buSzTx/>
                        <a:buFontTx/>
                        <a:buNone/>
                        <a:tabLst/>
                        <a:defRPr/>
                      </a:pPr>
                      <a:endParaRPr lang="zh-TW" altLang="en-US" sz="1900" dirty="0" smtClean="0"/>
                    </a:p>
                  </a:txBody>
                  <a:tcPr/>
                </a:tc>
                <a:tc>
                  <a:txBody>
                    <a:bodyPr/>
                    <a:lstStyle/>
                    <a:p>
                      <a:pPr marL="0" marR="0" indent="0" algn="l" defTabSz="457161" rtl="0" eaLnBrk="1" fontAlgn="auto" latinLnBrk="0" hangingPunct="1">
                        <a:lnSpc>
                          <a:spcPct val="100000"/>
                        </a:lnSpc>
                        <a:spcBef>
                          <a:spcPts val="0"/>
                        </a:spcBef>
                        <a:spcAft>
                          <a:spcPts val="0"/>
                        </a:spcAft>
                        <a:buClrTx/>
                        <a:buSzTx/>
                        <a:buFontTx/>
                        <a:buNone/>
                        <a:tabLst/>
                        <a:defRPr/>
                      </a:pPr>
                      <a:r>
                        <a:rPr lang="zh-TW" altLang="en-US" sz="1900" b="0" i="0" kern="1200" dirty="0" smtClean="0">
                          <a:solidFill>
                            <a:schemeClr val="tx2"/>
                          </a:solidFill>
                          <a:effectLst/>
                          <a:latin typeface="+mn-lt"/>
                          <a:ea typeface="+mn-ea"/>
                          <a:cs typeface="+mn-cs"/>
                        </a:rPr>
                        <a:t>足外踝尖處與足跟肌腱連線的中點。</a:t>
                      </a:r>
                      <a:endParaRPr lang="zh-TW" altLang="en-US" sz="1900" dirty="0" smtClean="0">
                        <a:solidFill>
                          <a:schemeClr val="tx2"/>
                        </a:solidFill>
                      </a:endParaRPr>
                    </a:p>
                  </a:txBody>
                  <a:tcPr anchor="ctr"/>
                </a:tc>
                <a:tc>
                  <a:txBody>
                    <a:bodyPr/>
                    <a:lstStyle/>
                    <a:p>
                      <a:r>
                        <a:rPr lang="zh-TW" altLang="en-US" sz="1900" dirty="0" smtClean="0">
                          <a:solidFill>
                            <a:schemeClr val="tx2"/>
                          </a:solidFill>
                        </a:rPr>
                        <a:t>是</a:t>
                      </a:r>
                      <a:r>
                        <a:rPr lang="zh-TW" altLang="en-US" sz="1900" b="1" dirty="0" smtClean="0">
                          <a:solidFill>
                            <a:srgbClr val="FF0000"/>
                          </a:solidFill>
                        </a:rPr>
                        <a:t>膀胱經</a:t>
                      </a:r>
                      <a:r>
                        <a:rPr lang="zh-TW" altLang="en-US" sz="1900" dirty="0" smtClean="0">
                          <a:solidFill>
                            <a:schemeClr val="tx2"/>
                          </a:solidFill>
                        </a:rPr>
                        <a:t>的穴道，</a:t>
                      </a:r>
                      <a:r>
                        <a:rPr lang="en-US" altLang="zh-TW" sz="1900" dirty="0" smtClean="0">
                          <a:solidFill>
                            <a:schemeClr val="tx2"/>
                          </a:solidFill>
                        </a:rPr>
                        <a:t/>
                      </a:r>
                      <a:br>
                        <a:rPr lang="en-US" altLang="zh-TW" sz="1900" dirty="0" smtClean="0">
                          <a:solidFill>
                            <a:schemeClr val="tx2"/>
                          </a:solidFill>
                        </a:rPr>
                      </a:br>
                      <a:r>
                        <a:rPr lang="zh-TW" altLang="en-US" sz="1900" dirty="0" smtClean="0">
                          <a:solidFill>
                            <a:schemeClr val="tx2"/>
                          </a:solidFill>
                        </a:rPr>
                        <a:t>若腰痠背痛、筋骨僵硬，就是膀胱經鬱熱，除了多做運動以外，還可刺激崑崙穴。</a:t>
                      </a:r>
                      <a:endParaRPr lang="zh-TW" altLang="en-US" sz="1900" dirty="0">
                        <a:solidFill>
                          <a:schemeClr val="tx2"/>
                        </a:solidFill>
                      </a:endParaRPr>
                    </a:p>
                  </a:txBody>
                  <a:tcPr anchor="ctr"/>
                </a:tc>
              </a:tr>
              <a:tr h="2147975">
                <a:tc>
                  <a:txBody>
                    <a:bodyPr/>
                    <a:lstStyle/>
                    <a:p>
                      <a:pPr algn="ctr"/>
                      <a:r>
                        <a:rPr lang="zh-TW" altLang="en-US" sz="1900" dirty="0" smtClean="0"/>
                        <a:t>關元穴</a:t>
                      </a:r>
                      <a:endParaRPr lang="zh-TW" altLang="en-US" sz="1900" dirty="0"/>
                    </a:p>
                  </a:txBody>
                  <a:tcPr anchor="ctr">
                    <a:solidFill>
                      <a:schemeClr val="tx2"/>
                    </a:solidFill>
                  </a:tcPr>
                </a:tc>
                <a:tc>
                  <a:txBody>
                    <a:bodyPr/>
                    <a:lstStyle/>
                    <a:p>
                      <a:endParaRPr lang="zh-TW" altLang="en-US" sz="1900" dirty="0"/>
                    </a:p>
                  </a:txBody>
                  <a:tcPr/>
                </a:tc>
                <a:tc>
                  <a:txBody>
                    <a:bodyPr/>
                    <a:lstStyle/>
                    <a:p>
                      <a:pPr marL="0" marR="0" indent="0" algn="l" defTabSz="457161" rtl="0" eaLnBrk="1" fontAlgn="auto" latinLnBrk="0" hangingPunct="1">
                        <a:lnSpc>
                          <a:spcPct val="100000"/>
                        </a:lnSpc>
                        <a:spcBef>
                          <a:spcPts val="0"/>
                        </a:spcBef>
                        <a:spcAft>
                          <a:spcPts val="0"/>
                        </a:spcAft>
                        <a:buClrTx/>
                        <a:buSzTx/>
                        <a:buFontTx/>
                        <a:buNone/>
                        <a:tabLst/>
                        <a:defRPr/>
                      </a:pPr>
                      <a:r>
                        <a:rPr lang="zh-TW" altLang="en-US" sz="1900" b="0" i="0" kern="1200" dirty="0" smtClean="0">
                          <a:solidFill>
                            <a:schemeClr val="tx2"/>
                          </a:solidFill>
                          <a:effectLst/>
                          <a:latin typeface="+mn-lt"/>
                          <a:ea typeface="+mn-ea"/>
                          <a:cs typeface="+mn-cs"/>
                        </a:rPr>
                        <a:t>肚臍直下</a:t>
                      </a:r>
                      <a:r>
                        <a:rPr lang="en-US" altLang="zh-TW" sz="1900" b="0" i="0" kern="1200" dirty="0" smtClean="0">
                          <a:solidFill>
                            <a:schemeClr val="tx2"/>
                          </a:solidFill>
                          <a:effectLst/>
                          <a:latin typeface="+mn-lt"/>
                          <a:ea typeface="+mn-ea"/>
                          <a:cs typeface="+mn-cs"/>
                        </a:rPr>
                        <a:t>3 </a:t>
                      </a:r>
                      <a:r>
                        <a:rPr lang="zh-TW" altLang="en-US" sz="1900" b="0" i="0" kern="1200" dirty="0" smtClean="0">
                          <a:solidFill>
                            <a:schemeClr val="tx2"/>
                          </a:solidFill>
                          <a:effectLst/>
                          <a:latin typeface="+mn-lt"/>
                          <a:ea typeface="+mn-ea"/>
                          <a:cs typeface="+mn-cs"/>
                        </a:rPr>
                        <a:t>寸（四指幅寬）。位於任脈，又叫做下丹田，是元氣之所在。</a:t>
                      </a:r>
                      <a:endParaRPr lang="zh-TW" altLang="en-US" sz="1900" dirty="0" smtClean="0">
                        <a:solidFill>
                          <a:schemeClr val="tx2"/>
                        </a:solidFill>
                      </a:endParaRPr>
                    </a:p>
                  </a:txBody>
                  <a:tcPr anchor="ctr"/>
                </a:tc>
                <a:tc>
                  <a:txBody>
                    <a:bodyPr/>
                    <a:lstStyle/>
                    <a:p>
                      <a:r>
                        <a:rPr lang="zh-TW" altLang="en-US" sz="1900" b="0" i="0" kern="1200" dirty="0" smtClean="0">
                          <a:solidFill>
                            <a:schemeClr val="tx2"/>
                          </a:solidFill>
                          <a:effectLst/>
                          <a:latin typeface="+mn-lt"/>
                          <a:ea typeface="+mn-ea"/>
                          <a:cs typeface="+mn-cs"/>
                        </a:rPr>
                        <a:t>可調節</a:t>
                      </a:r>
                      <a:r>
                        <a:rPr lang="zh-TW" altLang="en-US" sz="1900" b="1" kern="1200" dirty="0" smtClean="0">
                          <a:solidFill>
                            <a:srgbClr val="FF0000"/>
                          </a:solidFill>
                          <a:latin typeface="+mn-lt"/>
                          <a:ea typeface="+mn-ea"/>
                          <a:cs typeface="+mn-cs"/>
                        </a:rPr>
                        <a:t>生殖系統</a:t>
                      </a:r>
                      <a:r>
                        <a:rPr lang="zh-TW" altLang="en-US" sz="1900" b="0" i="0" kern="1200" dirty="0" smtClean="0">
                          <a:solidFill>
                            <a:schemeClr val="tx2"/>
                          </a:solidFill>
                          <a:effectLst/>
                          <a:latin typeface="+mn-lt"/>
                          <a:ea typeface="+mn-ea"/>
                          <a:cs typeface="+mn-cs"/>
                        </a:rPr>
                        <a:t>，</a:t>
                      </a:r>
                      <a:r>
                        <a:rPr lang="en-US" altLang="zh-TW" sz="1900" b="0" i="0" kern="1200" dirty="0" smtClean="0">
                          <a:solidFill>
                            <a:schemeClr val="tx2"/>
                          </a:solidFill>
                          <a:effectLst/>
                          <a:latin typeface="+mn-lt"/>
                          <a:ea typeface="+mn-ea"/>
                          <a:cs typeface="+mn-cs"/>
                        </a:rPr>
                        <a:t/>
                      </a:r>
                      <a:br>
                        <a:rPr lang="en-US" altLang="zh-TW" sz="1900" b="0" i="0" kern="1200" dirty="0" smtClean="0">
                          <a:solidFill>
                            <a:schemeClr val="tx2"/>
                          </a:solidFill>
                          <a:effectLst/>
                          <a:latin typeface="+mn-lt"/>
                          <a:ea typeface="+mn-ea"/>
                          <a:cs typeface="+mn-cs"/>
                        </a:rPr>
                      </a:br>
                      <a:r>
                        <a:rPr lang="zh-TW" altLang="en-US" sz="1900" b="0" i="0" kern="1200" dirty="0" smtClean="0">
                          <a:solidFill>
                            <a:schemeClr val="tx2"/>
                          </a:solidFill>
                          <a:effectLst/>
                          <a:latin typeface="+mn-lt"/>
                          <a:ea typeface="+mn-ea"/>
                          <a:cs typeface="+mn-cs"/>
                        </a:rPr>
                        <a:t>改善月經失調症狀。</a:t>
                      </a:r>
                      <a:endParaRPr lang="zh-TW" altLang="en-US" sz="1900" dirty="0">
                        <a:solidFill>
                          <a:schemeClr val="tx2"/>
                        </a:solidFill>
                      </a:endParaRPr>
                    </a:p>
                  </a:txBody>
                  <a:tcPr anchor="ctr"/>
                </a:tc>
              </a:tr>
            </a:tbl>
          </a:graphicData>
        </a:graphic>
      </p:graphicFrame>
      <p:pic>
        <p:nvPicPr>
          <p:cNvPr id="90137" name="Picture 2"/>
          <p:cNvPicPr>
            <a:picLocks noChangeAspect="1" noChangeArrowheads="1"/>
          </p:cNvPicPr>
          <p:nvPr/>
        </p:nvPicPr>
        <p:blipFill>
          <a:blip r:embed="rId3"/>
          <a:srcRect/>
          <a:stretch>
            <a:fillRect/>
          </a:stretch>
        </p:blipFill>
        <p:spPr bwMode="auto">
          <a:xfrm>
            <a:off x="1259632" y="2934304"/>
            <a:ext cx="2335163" cy="1286784"/>
          </a:xfrm>
          <a:prstGeom prst="rect">
            <a:avLst/>
          </a:prstGeom>
          <a:noFill/>
          <a:ln w="9525">
            <a:noFill/>
            <a:miter lim="800000"/>
            <a:headEnd/>
            <a:tailEnd/>
          </a:ln>
        </p:spPr>
      </p:pic>
      <p:pic>
        <p:nvPicPr>
          <p:cNvPr id="90138" name="Picture 3"/>
          <p:cNvPicPr>
            <a:picLocks noChangeAspect="1" noChangeArrowheads="1"/>
          </p:cNvPicPr>
          <p:nvPr/>
        </p:nvPicPr>
        <p:blipFill rotWithShape="1">
          <a:blip r:embed="rId4"/>
          <a:srcRect t="8975"/>
          <a:stretch/>
        </p:blipFill>
        <p:spPr bwMode="auto">
          <a:xfrm>
            <a:off x="1331640" y="4725144"/>
            <a:ext cx="2088232" cy="2047595"/>
          </a:xfrm>
          <a:prstGeom prst="rect">
            <a:avLst/>
          </a:prstGeom>
          <a:noFill/>
          <a:ln w="9525">
            <a:noFill/>
            <a:miter lim="800000"/>
            <a:headEnd/>
            <a:tailEnd/>
          </a:ln>
        </p:spPr>
      </p:pic>
      <p:sp>
        <p:nvSpPr>
          <p:cNvPr id="6" name="日期版面配置區 5"/>
          <p:cNvSpPr>
            <a:spLocks noGrp="1"/>
          </p:cNvSpPr>
          <p:nvPr>
            <p:ph type="dt" sz="half" idx="10"/>
          </p:nvPr>
        </p:nvSpPr>
        <p:spPr/>
        <p:txBody>
          <a:bodyPr/>
          <a:lstStyle/>
          <a:p>
            <a:pPr>
              <a:defRPr/>
            </a:pPr>
            <a:r>
              <a:rPr lang="en-US" altLang="zh-TW" smtClean="0"/>
              <a:t>2015/7/25</a:t>
            </a:r>
            <a:endParaRPr lang="zh-TW" altLang="en-US"/>
          </a:p>
        </p:txBody>
      </p:sp>
      <p:sp>
        <p:nvSpPr>
          <p:cNvPr id="90115" name="投影片編號版面配置區 6"/>
          <p:cNvSpPr>
            <a:spLocks noGrp="1"/>
          </p:cNvSpPr>
          <p:nvPr>
            <p:ph type="sldNum" sz="quarter" idx="12"/>
          </p:nvPr>
        </p:nvSpPr>
        <p:spPr bwMode="auto">
          <a:xfrm>
            <a:off x="4267200" y="6592267"/>
            <a:ext cx="609600" cy="365125"/>
          </a:xfrm>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C3CA1D9A-B4BA-4875-AE90-0F4CE4857449}" type="slidenum">
              <a:rPr lang="zh-TW" altLang="en-US">
                <a:latin typeface="MV Boli" pitchFamily="2"/>
                <a:cs typeface="MV Boli" pitchFamily="2"/>
              </a:rPr>
              <a:pPr defTabSz="912813" fontAlgn="base">
                <a:spcBef>
                  <a:spcPct val="0"/>
                </a:spcBef>
                <a:spcAft>
                  <a:spcPct val="0"/>
                </a:spcAft>
              </a:pPr>
              <a:t>24</a:t>
            </a:fld>
            <a:endParaRPr lang="en-US" altLang="zh-TW">
              <a:latin typeface="MV Boli" pitchFamily="2"/>
              <a:cs typeface="MV Boli" pitchFamily="2"/>
            </a:endParaRPr>
          </a:p>
        </p:txBody>
      </p:sp>
    </p:spTree>
    <p:extLst>
      <p:ext uri="{BB962C8B-B14F-4D97-AF65-F5344CB8AC3E}">
        <p14:creationId xmlns:p14="http://schemas.microsoft.com/office/powerpoint/2010/main" val="1023638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179512" y="1851212"/>
            <a:ext cx="8496944" cy="2945940"/>
          </a:xfrm>
        </p:spPr>
        <p:txBody>
          <a:bodyPr/>
          <a:lstStyle/>
          <a:p>
            <a:r>
              <a:rPr lang="en-US" altLang="zh-TW"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itchFamily="2" charset="0"/>
              </a:rPr>
              <a:t>Dysmenorrhea</a:t>
            </a:r>
            <a:br>
              <a:rPr lang="en-US" altLang="zh-TW"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itchFamily="2" charset="0"/>
              </a:rPr>
            </a:br>
            <a:r>
              <a:rPr lang="en-US" altLang="zh-TW"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itchFamily="2" charset="0"/>
              </a:rPr>
              <a:t>Pharmacologic </a:t>
            </a:r>
            <a:r>
              <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itchFamily="2" charset="0"/>
              </a:rPr>
              <a:t>Therapy</a:t>
            </a:r>
            <a:endParaRPr lang="zh-TW" altLang="en-US" dirty="0">
              <a:latin typeface="微軟正黑體" panose="020B0604030504040204" pitchFamily="34" charset="-120"/>
              <a:ea typeface="微軟正黑體" panose="020B0604030504040204" pitchFamily="34" charset="-120"/>
            </a:endParaRPr>
          </a:p>
        </p:txBody>
      </p:sp>
      <p:sp>
        <p:nvSpPr>
          <p:cNvPr id="9" name="日期版面配置區 8"/>
          <p:cNvSpPr>
            <a:spLocks noGrp="1"/>
          </p:cNvSpPr>
          <p:nvPr>
            <p:ph type="dt" sz="half" idx="10"/>
          </p:nvPr>
        </p:nvSpPr>
        <p:spPr/>
        <p:txBody>
          <a:bodyPr/>
          <a:lstStyle/>
          <a:p>
            <a:pPr>
              <a:defRPr/>
            </a:pPr>
            <a:r>
              <a:rPr lang="en-US" altLang="zh-TW" smtClean="0"/>
              <a:t>2015/7/25</a:t>
            </a:r>
            <a:endParaRPr lang="zh-TW" altLang="en-US"/>
          </a:p>
        </p:txBody>
      </p:sp>
      <p:sp>
        <p:nvSpPr>
          <p:cNvPr id="10" name="投影片編號版面配置區 9"/>
          <p:cNvSpPr>
            <a:spLocks noGrp="1"/>
          </p:cNvSpPr>
          <p:nvPr>
            <p:ph type="sldNum" sz="quarter" idx="12"/>
          </p:nvPr>
        </p:nvSpPr>
        <p:spPr/>
        <p:txBody>
          <a:bodyPr/>
          <a:lstStyle/>
          <a:p>
            <a:pPr>
              <a:defRPr/>
            </a:pPr>
            <a:fld id="{DF64E27E-E38F-46B2-814B-3CAEC318600E}" type="slidenum">
              <a:rPr lang="zh-TW" altLang="en-US" smtClean="0"/>
              <a:pPr>
                <a:defRPr/>
              </a:pPr>
              <a:t>25</a:t>
            </a:fld>
            <a:endParaRPr lang="zh-TW" altLang="en-US"/>
          </a:p>
        </p:txBody>
      </p:sp>
    </p:spTree>
    <p:extLst>
      <p:ext uri="{BB962C8B-B14F-4D97-AF65-F5344CB8AC3E}">
        <p14:creationId xmlns:p14="http://schemas.microsoft.com/office/powerpoint/2010/main" val="349851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708" y="188640"/>
            <a:ext cx="9170707" cy="1282700"/>
          </a:xfrm>
        </p:spPr>
        <p:txBody>
          <a:bodyPr rtlCol="0">
            <a:normAutofit/>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P</a:t>
            </a:r>
            <a:r>
              <a:rPr lang="en-US" altLang="zh-TW" b="1" dirty="0" smtClean="0">
                <a:solidFill>
                  <a:schemeClr val="tx2"/>
                </a:solidFill>
                <a:effectLst>
                  <a:outerShdw blurRad="38100" dist="38100" dir="2700000" algn="tl">
                    <a:srgbClr val="000000">
                      <a:alpha val="43137"/>
                    </a:srgbClr>
                  </a:outerShdw>
                </a:effectLst>
                <a:cs typeface="MV Boli" pitchFamily="2" charset="0"/>
              </a:rPr>
              <a:t>harmacologic </a:t>
            </a:r>
            <a:r>
              <a:rPr lang="en-US" altLang="zh-TW" b="1" dirty="0">
                <a:solidFill>
                  <a:schemeClr val="tx2"/>
                </a:solidFill>
                <a:effectLst>
                  <a:outerShdw blurRad="38100" dist="38100" dir="2700000" algn="tl">
                    <a:srgbClr val="000000">
                      <a:alpha val="43137"/>
                    </a:srgbClr>
                  </a:outerShdw>
                </a:effectLst>
                <a:cs typeface="MV Boli" pitchFamily="2" charset="0"/>
              </a:rPr>
              <a:t>Therapy</a:t>
            </a:r>
            <a:endParaRPr kumimoji="1" lang="en-US" altLang="zh-TW"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323528" y="1430867"/>
            <a:ext cx="8820473" cy="5427133"/>
          </a:xfrm>
        </p:spPr>
        <p:txBody>
          <a:bodyPr rtlCol="0">
            <a:noAutofit/>
          </a:bodyPr>
          <a:lstStyle/>
          <a:p>
            <a:pPr marL="0" indent="0" defTabSz="457161" fontAlgn="auto">
              <a:lnSpc>
                <a:spcPct val="150000"/>
              </a:lnSpc>
              <a:spcAft>
                <a:spcPts val="0"/>
              </a:spcAft>
              <a:buFont typeface="Wingdings 3" charset="2"/>
              <a:buNone/>
              <a:defRPr/>
            </a:pPr>
            <a:r>
              <a:rPr lang="en-US" altLang="zh-TW" sz="3000" b="1" u="sng" dirty="0" err="1" smtClean="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anose="02000500030200090000" pitchFamily="2" charset="0"/>
              </a:rPr>
              <a:t>Nonsalicylate</a:t>
            </a:r>
            <a:r>
              <a:rPr lang="en-US" altLang="zh-TW" sz="3000" b="1" u="sng" dirty="0" smtClean="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anose="02000500030200090000" pitchFamily="2" charset="0"/>
              </a:rPr>
              <a:t> NSAIDs</a:t>
            </a:r>
            <a:r>
              <a:rPr lang="en-US" altLang="zh-TW" sz="3000" b="1" dirty="0" smtClean="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anose="02000500030200090000" pitchFamily="2" charset="0"/>
              </a:rPr>
              <a:t> : Ibuprofen &amp; Naproxen </a:t>
            </a:r>
          </a:p>
          <a:p>
            <a:pPr marL="342871" indent="-342871" defTabSz="457161" fontAlgn="auto">
              <a:spcAft>
                <a:spcPts val="0"/>
              </a:spcAft>
              <a:buFont typeface="Wingdings 3" charset="2"/>
              <a:buChar char=""/>
              <a:defRPr/>
            </a:pPr>
            <a:r>
              <a:rPr lang="en-US" altLang="zh-TW" sz="2400" b="1" dirty="0" smtClean="0">
                <a:solidFill>
                  <a:srgbClr val="FF0000"/>
                </a:solidFill>
                <a:latin typeface="微軟正黑體" panose="020B0604030504040204" pitchFamily="34" charset="-120"/>
                <a:ea typeface="微軟正黑體" panose="020B0604030504040204" pitchFamily="34" charset="-120"/>
                <a:cs typeface="MV Boli" panose="02000500030200090000" pitchFamily="2" charset="0"/>
              </a:rPr>
              <a:t>First line therapy</a:t>
            </a:r>
            <a:endParaRPr lang="en-US" altLang="zh-TW" sz="2400" b="1" dirty="0">
              <a:solidFill>
                <a:srgbClr val="FF0000"/>
              </a:solidFill>
              <a:latin typeface="微軟正黑體" panose="020B0604030504040204" pitchFamily="34" charset="-120"/>
              <a:ea typeface="微軟正黑體" panose="020B0604030504040204" pitchFamily="34" charset="-120"/>
              <a:cs typeface="MV Boli" panose="02000500030200090000" pitchFamily="2" charset="0"/>
            </a:endParaRPr>
          </a:p>
          <a:p>
            <a:pPr marL="342871" indent="-342871" defTabSz="457161" fontAlgn="auto">
              <a:spcAft>
                <a:spcPts val="0"/>
              </a:spcAft>
              <a:buFont typeface="Wingdings 3" charset="2"/>
              <a:buChar char=""/>
              <a:defRPr/>
            </a:pPr>
            <a:r>
              <a:rPr lang="en-US" altLang="zh-TW" sz="2400" b="1" dirty="0" smtClean="0">
                <a:solidFill>
                  <a:schemeClr val="accent1">
                    <a:lumMod val="50000"/>
                  </a:schemeClr>
                </a:solidFill>
                <a:latin typeface="微軟正黑體" panose="020B0604030504040204" pitchFamily="34" charset="-120"/>
                <a:ea typeface="微軟正黑體" panose="020B0604030504040204" pitchFamily="34" charset="-120"/>
                <a:cs typeface="MV Boli" panose="02000500030200090000" pitchFamily="2" charset="0"/>
              </a:rPr>
              <a:t>Usage</a:t>
            </a:r>
          </a:p>
          <a:p>
            <a:pPr marL="742886" lvl="1" indent="-285725" defTabSz="457161" fontAlgn="auto">
              <a:spcAft>
                <a:spcPts val="0"/>
              </a:spcAft>
              <a:buFont typeface="Wingdings" panose="05000000000000000000" pitchFamily="2" charset="2"/>
              <a:buChar char="ü"/>
              <a:defRPr/>
            </a:pPr>
            <a:r>
              <a:rPr lang="en-US" altLang="zh-TW" sz="2400" dirty="0" smtClean="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Begin </a:t>
            </a:r>
            <a:r>
              <a:rPr lang="en-US" altLang="zh-TW" sz="2400" b="1" dirty="0">
                <a:solidFill>
                  <a:srgbClr val="00B050"/>
                </a:solidFill>
                <a:latin typeface="微軟正黑體" panose="020B0604030504040204" pitchFamily="34" charset="-120"/>
                <a:ea typeface="微軟正黑體" panose="020B0604030504040204" pitchFamily="34" charset="-120"/>
                <a:cs typeface="MV Boli" panose="02000500030200090000" pitchFamily="2" charset="0"/>
              </a:rPr>
              <a:t>1-2 days before </a:t>
            </a:r>
            <a:r>
              <a:rPr lang="en-US" altLang="zh-TW" sz="2400" dirty="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expected menses </a:t>
            </a:r>
            <a:endParaRPr lang="en-US" altLang="zh-TW" sz="2400" dirty="0" smtClean="0">
              <a:solidFill>
                <a:schemeClr val="tx2"/>
              </a:solidFill>
              <a:latin typeface="微軟正黑體" panose="020B0604030504040204" pitchFamily="34" charset="-120"/>
              <a:ea typeface="微軟正黑體" panose="020B0604030504040204" pitchFamily="34" charset="-120"/>
              <a:cs typeface="MV Boli" panose="02000500030200090000" pitchFamily="2" charset="0"/>
            </a:endParaRPr>
          </a:p>
          <a:p>
            <a:pPr marL="742886" lvl="1" indent="-285725" defTabSz="457161" fontAlgn="auto">
              <a:spcAft>
                <a:spcPts val="0"/>
              </a:spcAft>
              <a:buFont typeface="Wingdings" panose="05000000000000000000" pitchFamily="2" charset="2"/>
              <a:buChar char="ü"/>
              <a:defRPr/>
            </a:pPr>
            <a:r>
              <a:rPr lang="en-US" altLang="zh-TW" sz="2400" dirty="0" smtClean="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Take for 2-3 days</a:t>
            </a:r>
            <a:endParaRPr lang="en-US" altLang="zh-TW" sz="2400" dirty="0">
              <a:solidFill>
                <a:schemeClr val="tx2"/>
              </a:solidFill>
              <a:latin typeface="微軟正黑體" panose="020B0604030504040204" pitchFamily="34" charset="-120"/>
              <a:ea typeface="微軟正黑體" panose="020B0604030504040204" pitchFamily="34" charset="-120"/>
              <a:cs typeface="MV Boli" panose="02000500030200090000" pitchFamily="2" charset="0"/>
            </a:endParaRPr>
          </a:p>
          <a:p>
            <a:pPr marL="742886" lvl="1" indent="-285725" defTabSz="457161" fontAlgn="auto">
              <a:spcAft>
                <a:spcPts val="0"/>
              </a:spcAft>
              <a:buFont typeface="Wingdings" panose="05000000000000000000" pitchFamily="2" charset="2"/>
              <a:buChar char="ü"/>
              <a:defRPr/>
            </a:pPr>
            <a:r>
              <a:rPr lang="en-US" altLang="zh-TW" sz="2400" dirty="0" smtClean="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Take </a:t>
            </a:r>
            <a:r>
              <a:rPr lang="en-US" altLang="zh-TW" sz="2400" b="1" dirty="0">
                <a:solidFill>
                  <a:srgbClr val="00B050"/>
                </a:solidFill>
                <a:latin typeface="微軟正黑體" panose="020B0604030504040204" pitchFamily="34" charset="-120"/>
                <a:ea typeface="微軟正黑體" panose="020B0604030504040204" pitchFamily="34" charset="-120"/>
                <a:cs typeface="MV Boli" panose="02000500030200090000" pitchFamily="2" charset="0"/>
              </a:rPr>
              <a:t>on a scheduled </a:t>
            </a:r>
            <a:r>
              <a:rPr lang="en-US" altLang="zh-TW" sz="2400" dirty="0" smtClean="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(not as needed)</a:t>
            </a:r>
            <a:endParaRPr lang="en-US" altLang="zh-TW" sz="2400" dirty="0">
              <a:solidFill>
                <a:schemeClr val="tx2"/>
              </a:solidFill>
              <a:latin typeface="微軟正黑體" panose="020B0604030504040204" pitchFamily="34" charset="-120"/>
              <a:ea typeface="微軟正黑體" panose="020B0604030504040204" pitchFamily="34" charset="-120"/>
              <a:cs typeface="MV Boli" panose="02000500030200090000" pitchFamily="2" charset="0"/>
            </a:endParaRPr>
          </a:p>
          <a:p>
            <a:pPr marL="342871" indent="-342871" defTabSz="457161" fontAlgn="auto">
              <a:spcAft>
                <a:spcPts val="0"/>
              </a:spcAft>
              <a:buFont typeface="Wingdings 3" charset="2"/>
              <a:buChar char=""/>
              <a:defRPr/>
            </a:pP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cs typeface="MV Boli" panose="02000500030200090000" pitchFamily="2" charset="0"/>
              </a:rPr>
              <a:t>Side </a:t>
            </a:r>
            <a:r>
              <a:rPr lang="en-US" altLang="zh-TW" sz="2400" b="1" dirty="0" smtClean="0">
                <a:solidFill>
                  <a:schemeClr val="accent1">
                    <a:lumMod val="50000"/>
                  </a:schemeClr>
                </a:solidFill>
                <a:latin typeface="微軟正黑體" panose="020B0604030504040204" pitchFamily="34" charset="-120"/>
                <a:ea typeface="微軟正黑體" panose="020B0604030504040204" pitchFamily="34" charset="-120"/>
                <a:cs typeface="MV Boli" panose="02000500030200090000" pitchFamily="2" charset="0"/>
              </a:rPr>
              <a:t>effects</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cs typeface="MV Boli" panose="02000500030200090000" pitchFamily="2" charset="0"/>
            </a:endParaRPr>
          </a:p>
          <a:p>
            <a:pPr marL="742886" lvl="1" indent="-285725" defTabSz="457161" fontAlgn="auto">
              <a:spcAft>
                <a:spcPts val="0"/>
              </a:spcAft>
              <a:buFont typeface="Wingdings" panose="05000000000000000000" pitchFamily="2" charset="2"/>
              <a:buChar char="ü"/>
              <a:defRPr/>
            </a:pPr>
            <a:r>
              <a:rPr lang="en-US" altLang="zh-TW" sz="2400" b="1" dirty="0">
                <a:solidFill>
                  <a:srgbClr val="00B050"/>
                </a:solidFill>
                <a:latin typeface="微軟正黑體" panose="020B0604030504040204" pitchFamily="34" charset="-120"/>
                <a:ea typeface="微軟正黑體" panose="020B0604030504040204" pitchFamily="34" charset="-120"/>
                <a:cs typeface="MV Boli" panose="02000500030200090000" pitchFamily="2" charset="0"/>
              </a:rPr>
              <a:t>GI symptoms </a:t>
            </a:r>
          </a:p>
          <a:p>
            <a:pPr marL="1142902" lvl="2" indent="-228581" defTabSz="457161" fontAlgn="auto">
              <a:spcAft>
                <a:spcPts val="0"/>
              </a:spcAft>
              <a:buFont typeface="Arial" panose="020B0604020202020204" pitchFamily="34" charset="0"/>
              <a:buChar char="•"/>
              <a:defRPr/>
            </a:pPr>
            <a:r>
              <a:rPr lang="en-US" altLang="zh-TW" dirty="0">
                <a:solidFill>
                  <a:schemeClr val="tx2"/>
                </a:solidFill>
                <a:latin typeface="微軟正黑體" panose="020B0604030504040204" pitchFamily="34" charset="-120"/>
                <a:ea typeface="微軟正黑體" panose="020B0604030504040204" pitchFamily="34" charset="-120"/>
                <a:cs typeface="+mn-cs"/>
              </a:rPr>
              <a:t>decreased by taking drugs </a:t>
            </a:r>
            <a:r>
              <a:rPr lang="en-US" altLang="zh-TW" b="1" dirty="0">
                <a:solidFill>
                  <a:srgbClr val="00B050"/>
                </a:solidFill>
                <a:latin typeface="微軟正黑體" panose="020B0604030504040204" pitchFamily="34" charset="-120"/>
                <a:ea typeface="微軟正黑體" panose="020B0604030504040204" pitchFamily="34" charset="-120"/>
                <a:cs typeface="+mn-cs"/>
              </a:rPr>
              <a:t>with food</a:t>
            </a:r>
            <a:endParaRPr lang="zh-TW" altLang="en-US" b="1" dirty="0">
              <a:solidFill>
                <a:srgbClr val="00B050"/>
              </a:solidFill>
              <a:latin typeface="微軟正黑體" panose="020B0604030504040204" pitchFamily="34" charset="-120"/>
              <a:ea typeface="微軟正黑體" panose="020B0604030504040204" pitchFamily="34" charset="-120"/>
              <a:cs typeface="+mn-cs"/>
            </a:endParaRPr>
          </a:p>
        </p:txBody>
      </p:sp>
      <p:sp>
        <p:nvSpPr>
          <p:cNvPr id="96259"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637DF87-D077-4ABC-B1F9-33865DCE77CF}" type="slidenum">
              <a:rPr lang="zh-TW" altLang="en-US">
                <a:latin typeface="MV Boli" pitchFamily="2"/>
                <a:cs typeface="MV Boli" pitchFamily="2"/>
              </a:rPr>
              <a:pPr defTabSz="912813" fontAlgn="base">
                <a:spcBef>
                  <a:spcPct val="0"/>
                </a:spcBef>
                <a:spcAft>
                  <a:spcPct val="0"/>
                </a:spcAft>
              </a:pPr>
              <a:t>26</a:t>
            </a:fld>
            <a:endParaRPr lang="en-US" altLang="zh-TW">
              <a:latin typeface="MV Boli" pitchFamily="2"/>
              <a:cs typeface="MV Boli" pitchFamily="2"/>
            </a:endParaRP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128556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7782"/>
            <a:ext cx="9144000" cy="1282700"/>
          </a:xfrm>
        </p:spPr>
        <p:txBody>
          <a:bodyPr rtlCol="0">
            <a:normAutofit/>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P</a:t>
            </a:r>
            <a:r>
              <a:rPr lang="en-US" altLang="zh-TW" b="1" dirty="0" smtClean="0">
                <a:solidFill>
                  <a:schemeClr val="tx2"/>
                </a:solidFill>
                <a:effectLst>
                  <a:outerShdw blurRad="38100" dist="38100" dir="2700000" algn="tl">
                    <a:srgbClr val="000000">
                      <a:alpha val="43137"/>
                    </a:srgbClr>
                  </a:outerShdw>
                </a:effectLst>
                <a:cs typeface="MV Boli" pitchFamily="2" charset="0"/>
              </a:rPr>
              <a:t>harmacologic </a:t>
            </a:r>
            <a:r>
              <a:rPr lang="en-US" altLang="zh-TW" b="1" dirty="0">
                <a:solidFill>
                  <a:schemeClr val="tx2"/>
                </a:solidFill>
                <a:effectLst>
                  <a:outerShdw blurRad="38100" dist="38100" dir="2700000" algn="tl">
                    <a:srgbClr val="000000">
                      <a:alpha val="43137"/>
                    </a:srgbClr>
                  </a:outerShdw>
                </a:effectLst>
                <a:cs typeface="MV Boli" pitchFamily="2" charset="0"/>
              </a:rPr>
              <a:t>Therapy</a:t>
            </a:r>
            <a:endParaRPr kumimoji="1" lang="en-US" altLang="zh-TW"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611560" y="1430867"/>
            <a:ext cx="8392741" cy="4836584"/>
          </a:xfrm>
        </p:spPr>
        <p:txBody>
          <a:bodyPr rtlCol="0">
            <a:normAutofit/>
          </a:bodyPr>
          <a:lstStyle/>
          <a:p>
            <a:pPr marL="0" indent="0" defTabSz="457161" fontAlgn="auto">
              <a:lnSpc>
                <a:spcPct val="150000"/>
              </a:lnSpc>
              <a:spcAft>
                <a:spcPts val="0"/>
              </a:spcAft>
              <a:buFont typeface="Wingdings 3" charset="2"/>
              <a:buNone/>
              <a:defRPr/>
            </a:pPr>
            <a:r>
              <a:rPr lang="en-US" altLang="zh-TW" sz="3200" b="1" u="sng" dirty="0" smtClean="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anose="02000500030200090000" pitchFamily="2" charset="0"/>
              </a:rPr>
              <a:t>Acetaminophen</a:t>
            </a:r>
            <a:endParaRPr lang="en-US" altLang="zh-TW" sz="3200" b="1" u="sng" dirty="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anose="02000500030200090000" pitchFamily="2" charset="0"/>
            </a:endParaRPr>
          </a:p>
          <a:p>
            <a:pPr marL="342871" indent="-342871" defTabSz="457161" fontAlgn="auto">
              <a:lnSpc>
                <a:spcPct val="150000"/>
              </a:lnSpc>
              <a:spcAft>
                <a:spcPts val="0"/>
              </a:spcAft>
              <a:buFont typeface="Wingdings 3" charset="2"/>
              <a:buChar char=""/>
              <a:defRPr/>
            </a:pPr>
            <a:r>
              <a:rPr lang="en-US" altLang="zh-TW" sz="2600" dirty="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Treating only </a:t>
            </a:r>
            <a:r>
              <a:rPr lang="en-US" altLang="zh-TW" sz="2200" b="1" dirty="0">
                <a:solidFill>
                  <a:srgbClr val="00B050"/>
                </a:solidFill>
                <a:latin typeface="微軟正黑體" panose="020B0604030504040204" pitchFamily="34" charset="-120"/>
                <a:ea typeface="微軟正黑體" panose="020B0604030504040204" pitchFamily="34" charset="-120"/>
                <a:cs typeface="MV Boli" panose="02000500030200090000" pitchFamily="2" charset="0"/>
              </a:rPr>
              <a:t>mild symptoms </a:t>
            </a:r>
            <a:r>
              <a:rPr lang="en-US" altLang="zh-TW" sz="2600" dirty="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of dysmenorrhea</a:t>
            </a:r>
          </a:p>
          <a:p>
            <a:pPr marL="342871" indent="-342871" defTabSz="457161" fontAlgn="auto">
              <a:lnSpc>
                <a:spcPct val="150000"/>
              </a:lnSpc>
              <a:spcAft>
                <a:spcPts val="0"/>
              </a:spcAft>
              <a:buFont typeface="Wingdings 3" charset="2"/>
              <a:buChar char=""/>
              <a:defRPr/>
            </a:pPr>
            <a:r>
              <a:rPr lang="en-US" altLang="zh-TW" sz="2600" dirty="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A weak inhibitor of </a:t>
            </a:r>
            <a:r>
              <a:rPr lang="en-US" altLang="zh-TW" sz="2200" b="1" dirty="0">
                <a:solidFill>
                  <a:srgbClr val="00B050"/>
                </a:solidFill>
                <a:latin typeface="微軟正黑體" panose="020B0604030504040204" pitchFamily="34" charset="-120"/>
                <a:ea typeface="微軟正黑體" panose="020B0604030504040204" pitchFamily="34" charset="-120"/>
                <a:cs typeface="MV Boli" panose="02000500030200090000" pitchFamily="2" charset="0"/>
              </a:rPr>
              <a:t>prostaglandin synthesis</a:t>
            </a:r>
          </a:p>
          <a:p>
            <a:pPr marL="342871" indent="-342871" defTabSz="457161" fontAlgn="auto">
              <a:lnSpc>
                <a:spcPct val="150000"/>
              </a:lnSpc>
              <a:spcAft>
                <a:spcPts val="0"/>
              </a:spcAft>
              <a:buFont typeface="Wingdings 3" charset="2"/>
              <a:buChar char=""/>
              <a:defRPr/>
            </a:pPr>
            <a:r>
              <a:rPr lang="en-US" altLang="zh-TW" sz="2600" b="1" dirty="0" smtClean="0">
                <a:solidFill>
                  <a:srgbClr val="FF0000"/>
                </a:solidFill>
                <a:latin typeface="微軟正黑體" panose="020B0604030504040204" pitchFamily="34" charset="-120"/>
                <a:ea typeface="微軟正黑體" panose="020B0604030504040204" pitchFamily="34" charset="-120"/>
                <a:cs typeface="MV Boli" panose="02000500030200090000" pitchFamily="2" charset="0"/>
              </a:rPr>
              <a:t>4g/day</a:t>
            </a:r>
            <a:endParaRPr lang="en-US" altLang="zh-TW" sz="2600" b="1" dirty="0">
              <a:solidFill>
                <a:srgbClr val="FF0000"/>
              </a:solidFill>
              <a:latin typeface="微軟正黑體" panose="020B0604030504040204" pitchFamily="34" charset="-120"/>
              <a:ea typeface="微軟正黑體" panose="020B0604030504040204" pitchFamily="34" charset="-120"/>
              <a:cs typeface="MV Boli" panose="02000500030200090000" pitchFamily="2" charset="0"/>
            </a:endParaRPr>
          </a:p>
          <a:p>
            <a:pPr marL="0" indent="0" defTabSz="457161" fontAlgn="auto">
              <a:lnSpc>
                <a:spcPct val="150000"/>
              </a:lnSpc>
              <a:spcAft>
                <a:spcPts val="0"/>
              </a:spcAft>
              <a:buFont typeface="Wingdings 3" charset="2"/>
              <a:buNone/>
              <a:defRPr/>
            </a:pPr>
            <a:endParaRPr lang="en-US" altLang="zh-TW" sz="2800" b="1" dirty="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anose="02000500030200090000" pitchFamily="2" charset="0"/>
            </a:endParaRPr>
          </a:p>
          <a:p>
            <a:pPr marL="0" indent="0" defTabSz="457161" fontAlgn="auto">
              <a:lnSpc>
                <a:spcPct val="150000"/>
              </a:lnSpc>
              <a:spcAft>
                <a:spcPts val="0"/>
              </a:spcAft>
              <a:buFont typeface="Wingdings 3" charset="2"/>
              <a:buNone/>
              <a:defRPr/>
            </a:pPr>
            <a:endParaRPr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cs typeface="+mn-cs"/>
            </a:endParaRPr>
          </a:p>
        </p:txBody>
      </p:sp>
      <p:sp>
        <p:nvSpPr>
          <p:cNvPr id="94211"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425D655-2D7E-4351-8FC6-1CEB66F9905A}" type="slidenum">
              <a:rPr lang="zh-TW" altLang="en-US">
                <a:latin typeface="MV Boli" pitchFamily="2"/>
                <a:cs typeface="MV Boli" pitchFamily="2"/>
              </a:rPr>
              <a:pPr defTabSz="912813" fontAlgn="base">
                <a:spcBef>
                  <a:spcPct val="0"/>
                </a:spcBef>
                <a:spcAft>
                  <a:spcPct val="0"/>
                </a:spcAft>
              </a:pPr>
              <a:t>27</a:t>
            </a:fld>
            <a:endParaRPr lang="en-US" altLang="zh-TW">
              <a:latin typeface="MV Boli" pitchFamily="2"/>
              <a:cs typeface="MV Boli" pitchFamily="2"/>
            </a:endParaRP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3501425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496" y="58068"/>
            <a:ext cx="9118713" cy="1282700"/>
          </a:xfrm>
        </p:spPr>
        <p:txBody>
          <a:bodyPr rtlCol="0">
            <a:normAutofit/>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P</a:t>
            </a:r>
            <a:r>
              <a:rPr lang="en-US" altLang="zh-TW" b="1" dirty="0" smtClean="0">
                <a:solidFill>
                  <a:schemeClr val="tx2"/>
                </a:solidFill>
                <a:effectLst>
                  <a:outerShdw blurRad="38100" dist="38100" dir="2700000" algn="tl">
                    <a:srgbClr val="000000">
                      <a:alpha val="43137"/>
                    </a:srgbClr>
                  </a:outerShdw>
                </a:effectLst>
                <a:cs typeface="MV Boli" pitchFamily="2" charset="0"/>
              </a:rPr>
              <a:t>harmacologic </a:t>
            </a:r>
            <a:r>
              <a:rPr lang="en-US" altLang="zh-TW" b="1" dirty="0">
                <a:solidFill>
                  <a:schemeClr val="tx2"/>
                </a:solidFill>
                <a:effectLst>
                  <a:outerShdw blurRad="38100" dist="38100" dir="2700000" algn="tl">
                    <a:srgbClr val="000000">
                      <a:alpha val="43137"/>
                    </a:srgbClr>
                  </a:outerShdw>
                </a:effectLst>
                <a:cs typeface="MV Boli" pitchFamily="2" charset="0"/>
              </a:rPr>
              <a:t>Therapy</a:t>
            </a:r>
            <a:endParaRPr kumimoji="1" lang="en-US" altLang="zh-TW"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467544" y="1430867"/>
            <a:ext cx="8676457" cy="4836584"/>
          </a:xfrm>
        </p:spPr>
        <p:txBody>
          <a:bodyPr rtlCol="0">
            <a:normAutofit lnSpcReduction="10000"/>
          </a:bodyPr>
          <a:lstStyle/>
          <a:p>
            <a:pPr marL="0" indent="0" defTabSz="457161" fontAlgn="auto">
              <a:lnSpc>
                <a:spcPct val="150000"/>
              </a:lnSpc>
              <a:spcAft>
                <a:spcPts val="0"/>
              </a:spcAft>
              <a:buFont typeface="Wingdings 3" charset="2"/>
              <a:buNone/>
              <a:defRPr/>
            </a:pPr>
            <a:r>
              <a:rPr lang="en-US" altLang="zh-TW" sz="3200" b="1" u="sng" dirty="0" smtClean="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anose="02000500030200090000" pitchFamily="2" charset="0"/>
              </a:rPr>
              <a:t>Aspirin</a:t>
            </a:r>
          </a:p>
          <a:p>
            <a:pPr defTabSz="457161" fontAlgn="auto">
              <a:lnSpc>
                <a:spcPct val="150000"/>
              </a:lnSpc>
              <a:spcAft>
                <a:spcPts val="0"/>
              </a:spcAft>
              <a:buClr>
                <a:schemeClr val="tx2"/>
              </a:buClr>
              <a:buFont typeface="Wingdings" panose="05000000000000000000" pitchFamily="2" charset="2"/>
              <a:buChar char="n"/>
              <a:defRPr/>
            </a:pPr>
            <a:r>
              <a:rPr lang="en-US" altLang="zh-TW" sz="2200" dirty="0" smtClean="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Treating </a:t>
            </a:r>
            <a:r>
              <a:rPr lang="en-US" altLang="zh-TW" sz="2200" b="1" dirty="0">
                <a:solidFill>
                  <a:srgbClr val="00B050"/>
                </a:solidFill>
                <a:latin typeface="微軟正黑體" panose="020B0604030504040204" pitchFamily="34" charset="-120"/>
                <a:ea typeface="微軟正黑體" panose="020B0604030504040204" pitchFamily="34" charset="-120"/>
                <a:cs typeface="MV Boli" panose="02000500030200090000" pitchFamily="2" charset="0"/>
              </a:rPr>
              <a:t>mild symptoms </a:t>
            </a:r>
            <a:r>
              <a:rPr lang="en-US" altLang="zh-TW" sz="2200" dirty="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of dysmenorrhea</a:t>
            </a:r>
          </a:p>
          <a:p>
            <a:pPr defTabSz="457161" fontAlgn="auto">
              <a:lnSpc>
                <a:spcPct val="150000"/>
              </a:lnSpc>
              <a:spcAft>
                <a:spcPts val="0"/>
              </a:spcAft>
              <a:buClr>
                <a:schemeClr val="tx2"/>
              </a:buClr>
              <a:buFont typeface="Wingdings" panose="05000000000000000000" pitchFamily="2" charset="2"/>
              <a:buChar char="n"/>
              <a:defRPr/>
            </a:pPr>
            <a:r>
              <a:rPr lang="en-US" altLang="zh-TW" sz="2200" dirty="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In </a:t>
            </a:r>
            <a:r>
              <a:rPr lang="en-US" altLang="zh-TW" sz="2200" b="1" dirty="0">
                <a:solidFill>
                  <a:srgbClr val="FF0000"/>
                </a:solidFill>
                <a:latin typeface="微軟正黑體" panose="020B0604030504040204" pitchFamily="34" charset="-120"/>
                <a:ea typeface="微軟正黑體" panose="020B0604030504040204" pitchFamily="34" charset="-120"/>
                <a:cs typeface="MV Boli" panose="02000500030200090000" pitchFamily="2" charset="0"/>
              </a:rPr>
              <a:t>low dose</a:t>
            </a:r>
            <a:r>
              <a:rPr lang="en-US" altLang="zh-TW" sz="2200" dirty="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 </a:t>
            </a:r>
            <a:r>
              <a:rPr lang="en-US" altLang="zh-TW" sz="2200" dirty="0" smtClean="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
            </a:r>
            <a:br>
              <a:rPr lang="en-US" altLang="zh-TW" sz="2200" dirty="0" smtClean="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br>
            <a:r>
              <a:rPr lang="en-US" altLang="zh-TW" sz="2200" dirty="0" smtClean="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aspirin </a:t>
            </a:r>
            <a:r>
              <a:rPr lang="en-US" altLang="zh-TW" sz="2200" dirty="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has only a limited effect on </a:t>
            </a:r>
            <a:r>
              <a:rPr lang="en-US" altLang="zh-TW" sz="2200" b="1" dirty="0">
                <a:solidFill>
                  <a:srgbClr val="00B050"/>
                </a:solidFill>
                <a:latin typeface="微軟正黑體" panose="020B0604030504040204" pitchFamily="34" charset="-120"/>
                <a:ea typeface="微軟正黑體" panose="020B0604030504040204" pitchFamily="34" charset="-120"/>
                <a:cs typeface="MV Boli" panose="02000500030200090000" pitchFamily="2" charset="0"/>
              </a:rPr>
              <a:t>prostaglandin synthesis </a:t>
            </a:r>
            <a:r>
              <a:rPr lang="en-US" altLang="zh-TW" sz="2200" dirty="0" smtClean="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
            </a:r>
            <a:br>
              <a:rPr lang="en-US" altLang="zh-TW" sz="2200" dirty="0" smtClean="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br>
            <a:r>
              <a:rPr lang="zh-TW" altLang="en-US" sz="2200" dirty="0" smtClean="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 </a:t>
            </a:r>
            <a:r>
              <a:rPr lang="en-US" altLang="zh-TW" sz="2200" dirty="0" smtClean="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moderately </a:t>
            </a:r>
            <a:r>
              <a:rPr lang="en-US" altLang="zh-TW" sz="2200" dirty="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effective in treating with minimal symptoms</a:t>
            </a:r>
          </a:p>
          <a:p>
            <a:pPr defTabSz="457161" fontAlgn="auto">
              <a:lnSpc>
                <a:spcPct val="150000"/>
              </a:lnSpc>
              <a:spcAft>
                <a:spcPts val="0"/>
              </a:spcAft>
              <a:buClr>
                <a:schemeClr val="tx2"/>
              </a:buClr>
              <a:buFont typeface="Wingdings" panose="05000000000000000000" pitchFamily="2" charset="2"/>
              <a:buChar char="n"/>
              <a:defRPr/>
            </a:pPr>
            <a:r>
              <a:rPr lang="en-US" altLang="zh-TW" sz="2200" b="1" dirty="0">
                <a:solidFill>
                  <a:srgbClr val="00B050"/>
                </a:solidFill>
                <a:latin typeface="微軟正黑體" panose="020B0604030504040204" pitchFamily="34" charset="-120"/>
                <a:ea typeface="微軟正黑體" panose="020B0604030504040204" pitchFamily="34" charset="-120"/>
                <a:cs typeface="MV Boli" panose="02000500030200090000" pitchFamily="2" charset="0"/>
              </a:rPr>
              <a:t>May increase menstrual flow</a:t>
            </a:r>
          </a:p>
          <a:p>
            <a:pPr defTabSz="457161" fontAlgn="auto">
              <a:lnSpc>
                <a:spcPct val="150000"/>
              </a:lnSpc>
              <a:spcAft>
                <a:spcPts val="0"/>
              </a:spcAft>
              <a:buClr>
                <a:schemeClr val="tx2"/>
              </a:buClr>
              <a:buFont typeface="Wingdings" panose="05000000000000000000" pitchFamily="2" charset="2"/>
              <a:buChar char="n"/>
              <a:defRPr/>
            </a:pPr>
            <a:r>
              <a:rPr lang="en-US" altLang="zh-TW" sz="2200" b="1" dirty="0">
                <a:solidFill>
                  <a:srgbClr val="00B050"/>
                </a:solidFill>
                <a:latin typeface="微軟正黑體" panose="020B0604030504040204" pitchFamily="34" charset="-120"/>
                <a:ea typeface="微軟正黑體" panose="020B0604030504040204" pitchFamily="34" charset="-120"/>
                <a:cs typeface="MV Boli" panose="02000500030200090000" pitchFamily="2" charset="0"/>
              </a:rPr>
              <a:t>Adolescent should not </a:t>
            </a:r>
            <a:r>
              <a:rPr lang="en-US" altLang="zh-TW" sz="2200" b="1" dirty="0" smtClean="0">
                <a:solidFill>
                  <a:srgbClr val="00B050"/>
                </a:solidFill>
                <a:latin typeface="微軟正黑體" panose="020B0604030504040204" pitchFamily="34" charset="-120"/>
                <a:ea typeface="微軟正黑體" panose="020B0604030504040204" pitchFamily="34" charset="-120"/>
                <a:cs typeface="MV Boli" panose="02000500030200090000" pitchFamily="2" charset="0"/>
              </a:rPr>
              <a:t>use</a:t>
            </a:r>
            <a:r>
              <a:rPr lang="zh-TW" altLang="en-US" sz="2200" b="1" dirty="0" smtClean="0">
                <a:solidFill>
                  <a:srgbClr val="00B050"/>
                </a:solidFill>
                <a:latin typeface="微軟正黑體" panose="020B0604030504040204" pitchFamily="34" charset="-120"/>
                <a:ea typeface="微軟正黑體" panose="020B0604030504040204" pitchFamily="34" charset="-120"/>
                <a:cs typeface="MV Boli" panose="02000500030200090000" pitchFamily="2" charset="0"/>
              </a:rPr>
              <a:t>　</a:t>
            </a:r>
            <a:r>
              <a:rPr lang="zh-TW" altLang="en-US" sz="2200" dirty="0" smtClean="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　</a:t>
            </a:r>
            <a:r>
              <a:rPr lang="en-US" altLang="zh-TW" sz="2200" b="1" dirty="0" smtClean="0">
                <a:solidFill>
                  <a:srgbClr val="FF0000"/>
                </a:solidFill>
                <a:latin typeface="微軟正黑體" panose="020B0604030504040204" pitchFamily="34" charset="-120"/>
                <a:ea typeface="微軟正黑體" panose="020B0604030504040204" pitchFamily="34" charset="-120"/>
                <a:cs typeface="MV Boli" panose="02000500030200090000" pitchFamily="2" charset="0"/>
              </a:rPr>
              <a:t>Reye’s syndrome</a:t>
            </a:r>
            <a:endParaRPr lang="en-US" altLang="zh-TW" sz="2200" b="1" dirty="0">
              <a:solidFill>
                <a:srgbClr val="FF0000"/>
              </a:solidFill>
              <a:latin typeface="微軟正黑體" panose="020B0604030504040204" pitchFamily="34" charset="-120"/>
              <a:ea typeface="微軟正黑體" panose="020B0604030504040204" pitchFamily="34" charset="-120"/>
              <a:cs typeface="MV Boli" panose="02000500030200090000" pitchFamily="2" charset="0"/>
            </a:endParaRPr>
          </a:p>
          <a:p>
            <a:pPr marL="0" indent="0" defTabSz="457161" fontAlgn="auto">
              <a:lnSpc>
                <a:spcPct val="150000"/>
              </a:lnSpc>
              <a:spcAft>
                <a:spcPts val="0"/>
              </a:spcAft>
              <a:buFont typeface="Wingdings 3" charset="2"/>
              <a:buNone/>
              <a:defRPr/>
            </a:pPr>
            <a:endParaRPr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cs typeface="+mn-cs"/>
            </a:endParaRPr>
          </a:p>
        </p:txBody>
      </p:sp>
      <p:sp>
        <p:nvSpPr>
          <p:cNvPr id="92163"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333E2BC-D74F-4E53-B797-5114DB0F1B4A}" type="slidenum">
              <a:rPr lang="zh-TW" altLang="en-US">
                <a:latin typeface="MV Boli" pitchFamily="2"/>
                <a:cs typeface="MV Boli" pitchFamily="2"/>
              </a:rPr>
              <a:pPr defTabSz="912813" fontAlgn="base">
                <a:spcBef>
                  <a:spcPct val="0"/>
                </a:spcBef>
                <a:spcAft>
                  <a:spcPct val="0"/>
                </a:spcAft>
              </a:pPr>
              <a:t>28</a:t>
            </a:fld>
            <a:endParaRPr lang="en-US" altLang="zh-TW">
              <a:latin typeface="MV Boli" pitchFamily="2"/>
              <a:cs typeface="MV Boli" pitchFamily="2"/>
            </a:endParaRP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2822666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7782"/>
            <a:ext cx="9144000" cy="1250978"/>
          </a:xfrm>
        </p:spPr>
        <p:txBody>
          <a:bodyPr rtlCol="0">
            <a:normAutofit/>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P</a:t>
            </a:r>
            <a:r>
              <a:rPr lang="en-US" altLang="zh-TW" b="1" dirty="0" smtClean="0">
                <a:solidFill>
                  <a:schemeClr val="tx2"/>
                </a:solidFill>
                <a:effectLst>
                  <a:outerShdw blurRad="38100" dist="38100" dir="2700000" algn="tl">
                    <a:srgbClr val="000000">
                      <a:alpha val="43137"/>
                    </a:srgbClr>
                  </a:outerShdw>
                </a:effectLst>
                <a:cs typeface="MV Boli" pitchFamily="2" charset="0"/>
              </a:rPr>
              <a:t>harmacologic </a:t>
            </a:r>
            <a:r>
              <a:rPr lang="en-US" altLang="zh-TW" b="1" dirty="0">
                <a:solidFill>
                  <a:schemeClr val="tx2"/>
                </a:solidFill>
                <a:effectLst>
                  <a:outerShdw blurRad="38100" dist="38100" dir="2700000" algn="tl">
                    <a:srgbClr val="000000">
                      <a:alpha val="43137"/>
                    </a:srgbClr>
                  </a:outerShdw>
                </a:effectLst>
                <a:cs typeface="MV Boli" pitchFamily="2" charset="0"/>
              </a:rPr>
              <a:t>Therapy</a:t>
            </a:r>
            <a:endParaRPr kumimoji="1" lang="en-US" altLang="zh-TW"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611560" y="1628800"/>
            <a:ext cx="7851775" cy="5260302"/>
          </a:xfrm>
        </p:spPr>
        <p:txBody>
          <a:bodyPr rtlCol="0">
            <a:normAutofit/>
          </a:bodyPr>
          <a:lstStyle/>
          <a:p>
            <a:pPr marL="0" indent="0" algn="ctr" defTabSz="457161" fontAlgn="auto">
              <a:spcAft>
                <a:spcPts val="0"/>
              </a:spcAft>
              <a:buNone/>
              <a:defRPr/>
            </a:pPr>
            <a:r>
              <a:rPr lang="en-US" altLang="zh-TW" b="1" dirty="0" smtClean="0">
                <a:solidFill>
                  <a:schemeClr val="accent1">
                    <a:lumMod val="50000"/>
                  </a:schemeClr>
                </a:solidFill>
                <a:ea typeface="MS PGothic" pitchFamily="34" charset="-128"/>
                <a:cs typeface="+mn-cs"/>
              </a:rPr>
              <a:t>Recommended dosage</a:t>
            </a:r>
            <a:endParaRPr lang="en-US" altLang="zh-TW" b="1" dirty="0">
              <a:solidFill>
                <a:schemeClr val="accent1">
                  <a:lumMod val="50000"/>
                </a:schemeClr>
              </a:solidFill>
              <a:ea typeface="MS PGothic" pitchFamily="34" charset="-128"/>
              <a:cs typeface="+mn-cs"/>
            </a:endParaRPr>
          </a:p>
          <a:p>
            <a:pPr marL="342871" indent="-342871" algn="ctr" defTabSz="457161" fontAlgn="auto">
              <a:spcAft>
                <a:spcPts val="0"/>
              </a:spcAft>
              <a:buFont typeface="Wingdings 3" charset="2"/>
              <a:buChar char=""/>
              <a:defRPr/>
            </a:pPr>
            <a:endParaRPr lang="zh-TW" altLang="en-US" sz="2400" b="1" dirty="0">
              <a:solidFill>
                <a:schemeClr val="accent2"/>
              </a:solidFill>
              <a:ea typeface="MS PGothic" pitchFamily="34" charset="-128"/>
              <a:cs typeface="+mn-cs"/>
            </a:endParaRPr>
          </a:p>
        </p:txBody>
      </p:sp>
      <p:sp>
        <p:nvSpPr>
          <p:cNvPr id="100355"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EA1B5626-22A8-4271-86EB-7EB7C4C2A2D5}" type="slidenum">
              <a:rPr lang="zh-TW" altLang="en-US">
                <a:latin typeface="MV Boli" pitchFamily="2"/>
                <a:cs typeface="MV Boli" pitchFamily="2"/>
              </a:rPr>
              <a:pPr defTabSz="912813" fontAlgn="base">
                <a:spcBef>
                  <a:spcPct val="0"/>
                </a:spcBef>
                <a:spcAft>
                  <a:spcPct val="0"/>
                </a:spcAft>
              </a:pPr>
              <a:t>29</a:t>
            </a:fld>
            <a:endParaRPr lang="en-US" altLang="zh-TW">
              <a:latin typeface="MV Boli" pitchFamily="2"/>
              <a:cs typeface="MV Boli" pitchFamily="2"/>
            </a:endParaRPr>
          </a:p>
        </p:txBody>
      </p:sp>
      <p:graphicFrame>
        <p:nvGraphicFramePr>
          <p:cNvPr id="5" name="表格 4"/>
          <p:cNvGraphicFramePr>
            <a:graphicFrameLocks noGrp="1"/>
          </p:cNvGraphicFramePr>
          <p:nvPr>
            <p:extLst>
              <p:ext uri="{D42A27DB-BD31-4B8C-83A1-F6EECF244321}">
                <p14:modId xmlns:p14="http://schemas.microsoft.com/office/powerpoint/2010/main" val="2445968517"/>
              </p:ext>
            </p:extLst>
          </p:nvPr>
        </p:nvGraphicFramePr>
        <p:xfrm>
          <a:off x="0" y="2276871"/>
          <a:ext cx="9143999" cy="3816425"/>
        </p:xfrm>
        <a:graphic>
          <a:graphicData uri="http://schemas.openxmlformats.org/drawingml/2006/table">
            <a:tbl>
              <a:tblPr firstRow="1" firstCol="1" bandRow="1">
                <a:tableStyleId>{93296810-A885-4BE3-A3E7-6D5BEEA58F35}</a:tableStyleId>
              </a:tblPr>
              <a:tblGrid>
                <a:gridCol w="1929473"/>
                <a:gridCol w="4502684"/>
                <a:gridCol w="2711842"/>
              </a:tblGrid>
              <a:tr h="763285">
                <a:tc>
                  <a:txBody>
                    <a:bodyPr/>
                    <a:lstStyle/>
                    <a:p>
                      <a:pPr algn="ctr"/>
                      <a:r>
                        <a:rPr lang="en-US" altLang="zh-TW" sz="1900" dirty="0" smtClean="0"/>
                        <a:t>Agent</a:t>
                      </a:r>
                      <a:endParaRPr lang="zh-TW" altLang="en-US" sz="1900" dirty="0"/>
                    </a:p>
                  </a:txBody>
                  <a:tcPr anchor="ctr">
                    <a:solidFill>
                      <a:schemeClr val="tx2"/>
                    </a:solidFill>
                  </a:tcPr>
                </a:tc>
                <a:tc>
                  <a:txBody>
                    <a:bodyPr/>
                    <a:lstStyle/>
                    <a:p>
                      <a:pPr algn="ctr"/>
                      <a:r>
                        <a:rPr lang="en-US" altLang="zh-TW" sz="1900" dirty="0" smtClean="0"/>
                        <a:t>Recommended Nonprescription dosage</a:t>
                      </a:r>
                      <a:endParaRPr lang="zh-TW" altLang="en-US" sz="1900" dirty="0"/>
                    </a:p>
                  </a:txBody>
                  <a:tcPr anchor="ctr">
                    <a:solidFill>
                      <a:schemeClr val="tx2"/>
                    </a:solidFill>
                  </a:tcPr>
                </a:tc>
                <a:tc>
                  <a:txBody>
                    <a:bodyPr/>
                    <a:lstStyle/>
                    <a:p>
                      <a:pPr algn="ctr"/>
                      <a:r>
                        <a:rPr lang="en-US" altLang="zh-TW" sz="1900" dirty="0" smtClean="0"/>
                        <a:t>Maximum daily</a:t>
                      </a:r>
                      <a:r>
                        <a:rPr lang="en-US" altLang="zh-TW" sz="1900" baseline="0" dirty="0" smtClean="0"/>
                        <a:t> dosage</a:t>
                      </a:r>
                      <a:endParaRPr lang="zh-TW" altLang="en-US" sz="1900" dirty="0"/>
                    </a:p>
                  </a:txBody>
                  <a:tcPr anchor="ctr">
                    <a:solidFill>
                      <a:schemeClr val="tx2"/>
                    </a:solidFill>
                  </a:tcPr>
                </a:tc>
              </a:tr>
              <a:tr h="763285">
                <a:tc>
                  <a:txBody>
                    <a:bodyPr/>
                    <a:lstStyle/>
                    <a:p>
                      <a:r>
                        <a:rPr lang="en-US" altLang="zh-TW" sz="1900" dirty="0" smtClean="0"/>
                        <a:t>Ibuprofen</a:t>
                      </a:r>
                    </a:p>
                  </a:txBody>
                  <a:tcPr anchor="ctr">
                    <a:solidFill>
                      <a:schemeClr val="tx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900" kern="100" dirty="0" smtClean="0">
                          <a:solidFill>
                            <a:schemeClr val="tx2"/>
                          </a:solidFill>
                        </a:rPr>
                        <a:t>200 - 400mg </a:t>
                      </a:r>
                    </a:p>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900" dirty="0" smtClean="0">
                          <a:solidFill>
                            <a:schemeClr val="tx2"/>
                          </a:solidFill>
                        </a:rPr>
                        <a:t>every 4-6 hours</a:t>
                      </a:r>
                      <a:endParaRPr lang="en-US" altLang="zh-TW" sz="1900" kern="100" dirty="0" smtClean="0">
                        <a:solidFill>
                          <a:schemeClr val="tx2"/>
                        </a:solidFill>
                        <a:latin typeface="+mn-lt"/>
                        <a:ea typeface="標楷體" pitchFamily="65" charset="-120"/>
                        <a:cs typeface="Times New Roman"/>
                      </a:endParaRPr>
                    </a:p>
                  </a:txBody>
                  <a:tcPr anchor="ctr"/>
                </a:tc>
                <a:tc>
                  <a:txBody>
                    <a:bodyPr/>
                    <a:lstStyle/>
                    <a:p>
                      <a:pPr algn="ctr"/>
                      <a:r>
                        <a:rPr lang="en-US" altLang="zh-TW" sz="1900" dirty="0" smtClean="0">
                          <a:solidFill>
                            <a:schemeClr val="tx2"/>
                          </a:solidFill>
                        </a:rPr>
                        <a:t>1200mg</a:t>
                      </a:r>
                      <a:endParaRPr lang="zh-TW" altLang="en-US" sz="1900" dirty="0">
                        <a:solidFill>
                          <a:schemeClr val="tx2"/>
                        </a:solidFill>
                      </a:endParaRPr>
                    </a:p>
                  </a:txBody>
                  <a:tcPr anchor="ctr"/>
                </a:tc>
              </a:tr>
              <a:tr h="763285">
                <a:tc>
                  <a:txBody>
                    <a:bodyPr/>
                    <a:lstStyle/>
                    <a:p>
                      <a:r>
                        <a:rPr lang="en-US" altLang="zh-TW" sz="1900" dirty="0" smtClean="0"/>
                        <a:t>Naproxen</a:t>
                      </a:r>
                      <a:endParaRPr lang="zh-TW" altLang="en-US" sz="1900" dirty="0"/>
                    </a:p>
                  </a:txBody>
                  <a:tcPr anchor="ctr">
                    <a:solidFill>
                      <a:schemeClr val="tx2"/>
                    </a:solidFill>
                  </a:tcPr>
                </a:tc>
                <a:tc>
                  <a:txBody>
                    <a:bodyPr/>
                    <a:lstStyle/>
                    <a:p>
                      <a:pPr algn="ctr"/>
                      <a:r>
                        <a:rPr lang="en-US" altLang="zh-TW" sz="1900" dirty="0" smtClean="0">
                          <a:solidFill>
                            <a:schemeClr val="tx2"/>
                          </a:solidFill>
                        </a:rPr>
                        <a:t>220 - 400mg initially</a:t>
                      </a:r>
                    </a:p>
                    <a:p>
                      <a:pPr algn="ctr"/>
                      <a:r>
                        <a:rPr lang="en-US" altLang="zh-TW" sz="1900" dirty="0" smtClean="0">
                          <a:solidFill>
                            <a:schemeClr val="tx2"/>
                          </a:solidFill>
                        </a:rPr>
                        <a:t>then 220mg every 8-12 hours</a:t>
                      </a:r>
                      <a:endParaRPr lang="zh-TW" altLang="en-US" sz="1900" dirty="0">
                        <a:solidFill>
                          <a:schemeClr val="tx2"/>
                        </a:solidFill>
                      </a:endParaRPr>
                    </a:p>
                  </a:txBody>
                  <a:tcPr anchor="ctr"/>
                </a:tc>
                <a:tc>
                  <a:txBody>
                    <a:bodyPr/>
                    <a:lstStyle/>
                    <a:p>
                      <a:pPr algn="ctr"/>
                      <a:r>
                        <a:rPr lang="en-US" altLang="zh-TW" sz="1900" dirty="0" smtClean="0">
                          <a:solidFill>
                            <a:schemeClr val="tx2"/>
                          </a:solidFill>
                        </a:rPr>
                        <a:t>660mg</a:t>
                      </a:r>
                      <a:endParaRPr lang="zh-TW" altLang="en-US" sz="1900" dirty="0">
                        <a:solidFill>
                          <a:schemeClr val="tx2"/>
                        </a:solidFill>
                      </a:endParaRPr>
                    </a:p>
                  </a:txBody>
                  <a:tcPr anchor="ctr"/>
                </a:tc>
              </a:tr>
              <a:tr h="763285">
                <a:tc>
                  <a:txBody>
                    <a:bodyPr/>
                    <a:lstStyle/>
                    <a:p>
                      <a:r>
                        <a:rPr lang="en-US" altLang="zh-TW" sz="1900" dirty="0" smtClean="0"/>
                        <a:t>Acetaminophen</a:t>
                      </a:r>
                      <a:endParaRPr lang="zh-TW" altLang="en-US" sz="1900" dirty="0"/>
                    </a:p>
                  </a:txBody>
                  <a:tcPr anchor="ctr">
                    <a:solidFill>
                      <a:schemeClr val="tx2"/>
                    </a:solidFill>
                  </a:tcPr>
                </a:tc>
                <a:tc>
                  <a:txBody>
                    <a:bodyPr/>
                    <a:lstStyle/>
                    <a:p>
                      <a:pPr algn="ctr"/>
                      <a:r>
                        <a:rPr lang="en-US" altLang="zh-TW" sz="1900" dirty="0" smtClean="0">
                          <a:solidFill>
                            <a:schemeClr val="tx2"/>
                          </a:solidFill>
                        </a:rPr>
                        <a:t>650 -1000mg </a:t>
                      </a:r>
                    </a:p>
                    <a:p>
                      <a:pPr algn="ctr"/>
                      <a:r>
                        <a:rPr lang="en-US" altLang="zh-TW" sz="1900" dirty="0" smtClean="0">
                          <a:solidFill>
                            <a:schemeClr val="tx2"/>
                          </a:solidFill>
                        </a:rPr>
                        <a:t>every 4-6 hours</a:t>
                      </a:r>
                      <a:endParaRPr lang="zh-TW" altLang="en-US" sz="1900" dirty="0">
                        <a:solidFill>
                          <a:schemeClr val="tx2"/>
                        </a:solidFill>
                      </a:endParaRPr>
                    </a:p>
                  </a:txBody>
                  <a:tcPr anchor="ctr"/>
                </a:tc>
                <a:tc>
                  <a:txBody>
                    <a:bodyPr/>
                    <a:lstStyle/>
                    <a:p>
                      <a:pPr algn="ctr"/>
                      <a:r>
                        <a:rPr lang="en-US" altLang="zh-TW" sz="1900" dirty="0" smtClean="0">
                          <a:solidFill>
                            <a:schemeClr val="tx2"/>
                          </a:solidFill>
                        </a:rPr>
                        <a:t>4000mg</a:t>
                      </a:r>
                      <a:endParaRPr lang="zh-TW" altLang="en-US" sz="1900" dirty="0">
                        <a:solidFill>
                          <a:schemeClr val="tx2"/>
                        </a:solidFill>
                      </a:endParaRPr>
                    </a:p>
                  </a:txBody>
                  <a:tcPr anchor="ctr"/>
                </a:tc>
              </a:tr>
              <a:tr h="763285">
                <a:tc>
                  <a:txBody>
                    <a:bodyPr/>
                    <a:lstStyle/>
                    <a:p>
                      <a:r>
                        <a:rPr lang="en-US" altLang="zh-TW" sz="1900" dirty="0" smtClean="0"/>
                        <a:t>Aspirin</a:t>
                      </a:r>
                      <a:endParaRPr lang="zh-TW" altLang="en-US" sz="1900" dirty="0"/>
                    </a:p>
                  </a:txBody>
                  <a:tcPr anchor="ctr">
                    <a:solidFill>
                      <a:schemeClr val="tx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900" dirty="0" smtClean="0">
                          <a:solidFill>
                            <a:schemeClr val="tx2"/>
                          </a:solidFill>
                        </a:rPr>
                        <a:t>650 -1000mg </a:t>
                      </a:r>
                    </a:p>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900" dirty="0" smtClean="0">
                          <a:solidFill>
                            <a:schemeClr val="tx2"/>
                          </a:solidFill>
                        </a:rPr>
                        <a:t>every 4-6 hours</a:t>
                      </a:r>
                      <a:endParaRPr lang="zh-TW" altLang="en-US" sz="1900" dirty="0" smtClean="0">
                        <a:solidFill>
                          <a:schemeClr val="tx2"/>
                        </a:solidFill>
                      </a:endParaRPr>
                    </a:p>
                  </a:txBody>
                  <a:tcPr anchor="ctr"/>
                </a:tc>
                <a:tc>
                  <a:txBody>
                    <a:bodyPr/>
                    <a:lstStyle/>
                    <a:p>
                      <a:pPr algn="ctr"/>
                      <a:r>
                        <a:rPr lang="en-US" altLang="zh-TW" sz="1900" dirty="0" smtClean="0">
                          <a:solidFill>
                            <a:schemeClr val="tx2"/>
                          </a:solidFill>
                        </a:rPr>
                        <a:t>4000mg</a:t>
                      </a:r>
                      <a:endParaRPr lang="zh-TW" altLang="en-US" sz="1900" dirty="0">
                        <a:solidFill>
                          <a:schemeClr val="tx2"/>
                        </a:solidFill>
                      </a:endParaRPr>
                    </a:p>
                  </a:txBody>
                  <a:tcPr anchor="ctr"/>
                </a:tc>
              </a:tr>
            </a:tbl>
          </a:graphicData>
        </a:graphic>
      </p:graphicFrame>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1971414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252728"/>
          </a:xfrm>
        </p:spPr>
        <p:txBody>
          <a:bodyPr/>
          <a:lstStyle/>
          <a:p>
            <a:pPr fontAlgn="auto">
              <a:spcAft>
                <a:spcPts val="0"/>
              </a:spcAft>
              <a:defRPr/>
            </a:pPr>
            <a:r>
              <a:rPr lang="en-US" altLang="zh-TW" sz="5400" b="1" dirty="0" smtClean="0"/>
              <a:t>Course</a:t>
            </a:r>
            <a:r>
              <a:rPr lang="zh-TW" altLang="en-US" sz="5400" b="1" dirty="0"/>
              <a:t> </a:t>
            </a:r>
            <a:r>
              <a:rPr lang="en-US" altLang="zh-TW" sz="5400" b="1" dirty="0" smtClean="0"/>
              <a:t>Overview</a:t>
            </a:r>
            <a:endParaRPr lang="zh-TW" altLang="en-US" sz="5400" b="1" dirty="0"/>
          </a:p>
        </p:txBody>
      </p:sp>
      <p:sp>
        <p:nvSpPr>
          <p:cNvPr id="15362" name="內容版面配置區 2"/>
          <p:cNvSpPr>
            <a:spLocks noGrp="1"/>
          </p:cNvSpPr>
          <p:nvPr>
            <p:ph idx="1"/>
          </p:nvPr>
        </p:nvSpPr>
        <p:spPr>
          <a:xfrm>
            <a:off x="323528" y="1762125"/>
            <a:ext cx="8496943" cy="4289425"/>
          </a:xfrm>
        </p:spPr>
        <p:txBody>
          <a:bodyPr/>
          <a:lstStyle/>
          <a:p>
            <a:pPr marL="860425" indent="-742950">
              <a:buClr>
                <a:schemeClr val="tx2"/>
              </a:buClr>
              <a:buFont typeface="+mj-lt"/>
              <a:buAutoNum type="arabicPeriod"/>
            </a:pPr>
            <a:r>
              <a:rPr lang="en-US" altLang="zh-TW" sz="3200" b="1" dirty="0" smtClean="0"/>
              <a:t>Introduction of the </a:t>
            </a:r>
            <a:r>
              <a:rPr lang="en-US" altLang="zh-TW" sz="3200" b="1" dirty="0"/>
              <a:t>menstrual </a:t>
            </a:r>
            <a:r>
              <a:rPr lang="en-US" altLang="zh-TW" sz="3200" b="1" dirty="0" smtClean="0"/>
              <a:t>cycle</a:t>
            </a:r>
            <a:endParaRPr lang="en-US" altLang="zh-TW" sz="3200" b="1" dirty="0"/>
          </a:p>
          <a:p>
            <a:pPr marL="860425" indent="-742950">
              <a:buClr>
                <a:schemeClr val="bg1">
                  <a:lumMod val="85000"/>
                </a:schemeClr>
              </a:buClr>
              <a:buFont typeface="+mj-lt"/>
              <a:buAutoNum type="arabicPeriod"/>
            </a:pPr>
            <a:r>
              <a:rPr lang="en-US" altLang="zh-TW" sz="3200" dirty="0" smtClean="0">
                <a:solidFill>
                  <a:schemeClr val="bg1">
                    <a:lumMod val="75000"/>
                  </a:schemeClr>
                </a:solidFill>
              </a:rPr>
              <a:t>Dysmenorrhea</a:t>
            </a:r>
            <a:endParaRPr lang="en-US" altLang="zh-TW" sz="3200" dirty="0">
              <a:solidFill>
                <a:schemeClr val="bg1">
                  <a:lumMod val="75000"/>
                </a:schemeClr>
              </a:solidFill>
            </a:endParaRPr>
          </a:p>
          <a:p>
            <a:pPr marL="860425" indent="-742950">
              <a:buClr>
                <a:schemeClr val="bg1">
                  <a:lumMod val="85000"/>
                </a:schemeClr>
              </a:buClr>
              <a:buFont typeface="+mj-lt"/>
              <a:buAutoNum type="arabicPeriod"/>
            </a:pPr>
            <a:r>
              <a:rPr lang="en-US" altLang="zh-TW" sz="3200" dirty="0" smtClean="0">
                <a:solidFill>
                  <a:schemeClr val="bg1">
                    <a:lumMod val="75000"/>
                  </a:schemeClr>
                </a:solidFill>
              </a:rPr>
              <a:t>Premenstrual syndrome(PMS)</a:t>
            </a:r>
            <a:endParaRPr lang="en-US" altLang="zh-TW" sz="3200" dirty="0">
              <a:solidFill>
                <a:schemeClr val="bg1">
                  <a:lumMod val="75000"/>
                </a:schemeClr>
              </a:solidFill>
            </a:endParaRPr>
          </a:p>
          <a:p>
            <a:pPr marL="860425" indent="-742950">
              <a:buClr>
                <a:schemeClr val="bg1">
                  <a:lumMod val="85000"/>
                </a:schemeClr>
              </a:buClr>
              <a:buFont typeface="+mj-lt"/>
              <a:buAutoNum type="arabicPeriod"/>
            </a:pPr>
            <a:r>
              <a:rPr lang="en-US" altLang="zh-TW" sz="3200" dirty="0" smtClean="0">
                <a:solidFill>
                  <a:schemeClr val="bg1">
                    <a:lumMod val="75000"/>
                  </a:schemeClr>
                </a:solidFill>
              </a:rPr>
              <a:t>Toxic shock syndrome(TSS)</a:t>
            </a:r>
          </a:p>
          <a:p>
            <a:pPr marL="860425" indent="-742950">
              <a:buClr>
                <a:schemeClr val="bg1">
                  <a:lumMod val="85000"/>
                </a:schemeClr>
              </a:buClr>
              <a:buFont typeface="+mj-lt"/>
              <a:buAutoNum type="arabicPeriod"/>
            </a:pPr>
            <a:r>
              <a:rPr lang="en-US" altLang="zh-TW" sz="3200" dirty="0">
                <a:solidFill>
                  <a:schemeClr val="bg1">
                    <a:lumMod val="75000"/>
                  </a:schemeClr>
                </a:solidFill>
              </a:rPr>
              <a:t>Other disorders</a:t>
            </a:r>
          </a:p>
          <a:p>
            <a:pPr marL="860425" indent="-742950">
              <a:buClr>
                <a:schemeClr val="bg1">
                  <a:lumMod val="85000"/>
                </a:schemeClr>
              </a:buClr>
              <a:buFont typeface="+mj-lt"/>
              <a:buAutoNum type="arabicPeriod"/>
            </a:pPr>
            <a:endParaRPr lang="zh-TW" altLang="en-US" sz="3200" dirty="0" smtClean="0">
              <a:solidFill>
                <a:schemeClr val="bg1">
                  <a:lumMod val="75000"/>
                </a:schemeClr>
              </a:solidFill>
            </a:endParaRPr>
          </a:p>
        </p:txBody>
      </p:sp>
      <p:sp>
        <p:nvSpPr>
          <p:cNvPr id="3" name="日期版面配置區 2"/>
          <p:cNvSpPr>
            <a:spLocks noGrp="1"/>
          </p:cNvSpPr>
          <p:nvPr>
            <p:ph type="dt" sz="half" idx="10"/>
          </p:nvPr>
        </p:nvSpPr>
        <p:spPr/>
        <p:txBody>
          <a:bodyPr/>
          <a:lstStyle/>
          <a:p>
            <a:pPr>
              <a:defRPr/>
            </a:pPr>
            <a:r>
              <a:rPr lang="en-US" altLang="zh-TW" smtClean="0"/>
              <a:t>2015/7/25</a:t>
            </a:r>
            <a:endParaRPr lang="zh-TW" altLang="en-US"/>
          </a:p>
        </p:txBody>
      </p:sp>
      <p:sp>
        <p:nvSpPr>
          <p:cNvPr id="4" name="投影片編號版面配置區 3"/>
          <p:cNvSpPr>
            <a:spLocks noGrp="1"/>
          </p:cNvSpPr>
          <p:nvPr>
            <p:ph type="sldNum" sz="quarter" idx="12"/>
          </p:nvPr>
        </p:nvSpPr>
        <p:spPr/>
        <p:txBody>
          <a:bodyPr/>
          <a:lstStyle/>
          <a:p>
            <a:pPr>
              <a:defRPr/>
            </a:pPr>
            <a:fld id="{236B14C3-229E-494B-B7E6-27E96FDCD046}" type="slidenum">
              <a:rPr lang="zh-TW" altLang="en-US" smtClean="0"/>
              <a:pPr>
                <a:defRPr/>
              </a:pPr>
              <a:t>3</a:t>
            </a:fld>
            <a:endParaRPr lang="zh-TW" altLang="en-US"/>
          </a:p>
        </p:txBody>
      </p:sp>
    </p:spTree>
    <p:extLst>
      <p:ext uri="{BB962C8B-B14F-4D97-AF65-F5344CB8AC3E}">
        <p14:creationId xmlns:p14="http://schemas.microsoft.com/office/powerpoint/2010/main" val="367453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58068"/>
            <a:ext cx="9144000" cy="1282700"/>
          </a:xfrm>
        </p:spPr>
        <p:txBody>
          <a:bodyPr rtlCol="0">
            <a:normAutofit/>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P</a:t>
            </a:r>
            <a:r>
              <a:rPr lang="en-US" altLang="zh-TW" b="1" dirty="0" smtClean="0">
                <a:solidFill>
                  <a:schemeClr val="tx2"/>
                </a:solidFill>
                <a:effectLst>
                  <a:outerShdw blurRad="38100" dist="38100" dir="2700000" algn="tl">
                    <a:srgbClr val="000000">
                      <a:alpha val="43137"/>
                    </a:srgbClr>
                  </a:outerShdw>
                </a:effectLst>
                <a:cs typeface="MV Boli" pitchFamily="2" charset="0"/>
              </a:rPr>
              <a:t>harmacologic </a:t>
            </a:r>
            <a:r>
              <a:rPr lang="en-US" altLang="zh-TW" b="1" dirty="0">
                <a:solidFill>
                  <a:schemeClr val="tx2"/>
                </a:solidFill>
                <a:effectLst>
                  <a:outerShdw blurRad="38100" dist="38100" dir="2700000" algn="tl">
                    <a:srgbClr val="000000">
                      <a:alpha val="43137"/>
                    </a:srgbClr>
                  </a:outerShdw>
                </a:effectLst>
                <a:cs typeface="MV Boli" pitchFamily="2" charset="0"/>
              </a:rPr>
              <a:t>Therapy</a:t>
            </a:r>
            <a:endParaRPr kumimoji="1" lang="en-US" altLang="zh-TW"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539552" y="1430867"/>
            <a:ext cx="8464749" cy="4836584"/>
          </a:xfrm>
        </p:spPr>
        <p:txBody>
          <a:bodyPr>
            <a:normAutofit/>
          </a:bodyPr>
          <a:lstStyle/>
          <a:p>
            <a:pPr marL="0" indent="0" defTabSz="457161" fontAlgn="auto">
              <a:lnSpc>
                <a:spcPct val="150000"/>
              </a:lnSpc>
              <a:spcAft>
                <a:spcPts val="0"/>
              </a:spcAft>
              <a:buNone/>
              <a:defRPr/>
            </a:pPr>
            <a:r>
              <a:rPr lang="en-US" altLang="zh-TW" sz="3200" b="1" u="sng" dirty="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anose="02000500030200090000" pitchFamily="2" charset="0"/>
              </a:rPr>
              <a:t>Oral Contraceptives</a:t>
            </a:r>
          </a:p>
          <a:p>
            <a:pPr>
              <a:lnSpc>
                <a:spcPct val="190000"/>
              </a:lnSpc>
              <a:buClr>
                <a:schemeClr val="tx2"/>
              </a:buClr>
              <a:buFont typeface="Wingdings" panose="05000000000000000000" pitchFamily="2" charset="2"/>
              <a:buChar char="n"/>
            </a:pPr>
            <a:r>
              <a:rPr lang="zh-TW" altLang="en-US" sz="2400" dirty="0" smtClean="0">
                <a:solidFill>
                  <a:schemeClr val="tx2"/>
                </a:solidFill>
                <a:latin typeface="微軟正黑體" panose="020B0604030504040204" pitchFamily="34" charset="-120"/>
                <a:ea typeface="微軟正黑體" panose="020B0604030504040204" pitchFamily="34" charset="-120"/>
                <a:cs typeface="MV Boli" pitchFamily="2"/>
              </a:rPr>
              <a:t>排卵時前列腺素會上升，因此用避孕藥</a:t>
            </a:r>
            <a:r>
              <a:rPr lang="zh-TW" altLang="en-US" sz="2400" b="1" dirty="0">
                <a:solidFill>
                  <a:srgbClr val="00B050"/>
                </a:solidFill>
                <a:latin typeface="微軟正黑體" panose="020B0604030504040204" pitchFamily="34" charset="-120"/>
                <a:ea typeface="微軟正黑體" panose="020B0604030504040204" pitchFamily="34" charset="-120"/>
                <a:cs typeface="MV Boli" pitchFamily="2"/>
              </a:rPr>
              <a:t>抑制排卵</a:t>
            </a:r>
            <a:r>
              <a:rPr lang="zh-TW" altLang="en-US" sz="2400" dirty="0" smtClean="0">
                <a:solidFill>
                  <a:schemeClr val="tx2"/>
                </a:solidFill>
                <a:latin typeface="微軟正黑體" panose="020B0604030504040204" pitchFamily="34" charset="-120"/>
                <a:ea typeface="微軟正黑體" panose="020B0604030504040204" pitchFamily="34" charset="-120"/>
                <a:cs typeface="MV Boli" pitchFamily="2"/>
              </a:rPr>
              <a:t>，</a:t>
            </a:r>
            <a:endParaRPr lang="en-US" altLang="zh-TW" sz="2400" dirty="0" smtClean="0">
              <a:solidFill>
                <a:schemeClr val="tx2"/>
              </a:solidFill>
              <a:latin typeface="微軟正黑體" panose="020B0604030504040204" pitchFamily="34" charset="-120"/>
              <a:ea typeface="微軟正黑體" panose="020B0604030504040204" pitchFamily="34" charset="-120"/>
              <a:cs typeface="MV Boli" pitchFamily="2"/>
            </a:endParaRPr>
          </a:p>
          <a:p>
            <a:pPr marL="0" indent="0">
              <a:lnSpc>
                <a:spcPct val="190000"/>
              </a:lnSpc>
              <a:buClr>
                <a:schemeClr val="tx2"/>
              </a:buClr>
              <a:buNone/>
            </a:pPr>
            <a:r>
              <a:rPr lang="en-US" altLang="zh-TW" sz="2400" dirty="0">
                <a:latin typeface="微軟正黑體" panose="020B0604030504040204" pitchFamily="34" charset="-120"/>
                <a:ea typeface="微軟正黑體" panose="020B0604030504040204" pitchFamily="34" charset="-120"/>
                <a:cs typeface="MV Boli" pitchFamily="2"/>
              </a:rPr>
              <a:t> </a:t>
            </a:r>
            <a:r>
              <a:rPr lang="en-US" altLang="zh-TW" sz="2400" dirty="0" smtClean="0">
                <a:latin typeface="微軟正黑體" panose="020B0604030504040204" pitchFamily="34" charset="-120"/>
                <a:ea typeface="微軟正黑體" panose="020B0604030504040204" pitchFamily="34" charset="-120"/>
                <a:cs typeface="MV Boli" pitchFamily="2"/>
              </a:rPr>
              <a:t>   </a:t>
            </a:r>
            <a:r>
              <a:rPr lang="zh-TW" altLang="en-US" sz="2400" dirty="0" smtClean="0">
                <a:solidFill>
                  <a:schemeClr val="tx2"/>
                </a:solidFill>
                <a:latin typeface="微軟正黑體" panose="020B0604030504040204" pitchFamily="34" charset="-120"/>
                <a:ea typeface="微軟正黑體" panose="020B0604030504040204" pitchFamily="34" charset="-120"/>
                <a:cs typeface="MV Boli" pitchFamily="2"/>
              </a:rPr>
              <a:t>讓</a:t>
            </a:r>
            <a:r>
              <a:rPr lang="zh-TW" altLang="en-US" sz="2400" b="1" dirty="0" smtClean="0">
                <a:solidFill>
                  <a:srgbClr val="00B050"/>
                </a:solidFill>
                <a:latin typeface="微軟正黑體" panose="020B0604030504040204" pitchFamily="34" charset="-120"/>
                <a:ea typeface="微軟正黑體" panose="020B0604030504040204" pitchFamily="34" charset="-120"/>
                <a:cs typeface="MV Boli" pitchFamily="2"/>
              </a:rPr>
              <a:t>前列腺素的分泌下降</a:t>
            </a:r>
            <a:r>
              <a:rPr lang="zh-TW" altLang="en-US" sz="2400" dirty="0" smtClean="0">
                <a:solidFill>
                  <a:schemeClr val="tx2"/>
                </a:solidFill>
                <a:latin typeface="微軟正黑體" panose="020B0604030504040204" pitchFamily="34" charset="-120"/>
                <a:ea typeface="微軟正黑體" panose="020B0604030504040204" pitchFamily="34" charset="-120"/>
                <a:cs typeface="MV Boli" pitchFamily="2"/>
              </a:rPr>
              <a:t>，</a:t>
            </a:r>
            <a:r>
              <a:rPr lang="zh-TW" altLang="en-US" sz="2400" b="1" dirty="0">
                <a:solidFill>
                  <a:srgbClr val="00B050"/>
                </a:solidFill>
                <a:latin typeface="微軟正黑體" panose="020B0604030504040204" pitchFamily="34" charset="-120"/>
                <a:ea typeface="微軟正黑體" panose="020B0604030504040204" pitchFamily="34" charset="-120"/>
                <a:cs typeface="MV Boli" pitchFamily="2"/>
              </a:rPr>
              <a:t>減少子宮收縮</a:t>
            </a:r>
            <a:r>
              <a:rPr lang="zh-TW" altLang="en-US" sz="2400" dirty="0" smtClean="0">
                <a:solidFill>
                  <a:schemeClr val="tx2"/>
                </a:solidFill>
                <a:latin typeface="微軟正黑體" panose="020B0604030504040204" pitchFamily="34" charset="-120"/>
                <a:ea typeface="微軟正黑體" panose="020B0604030504040204" pitchFamily="34" charset="-120"/>
                <a:cs typeface="MV Boli" pitchFamily="2"/>
              </a:rPr>
              <a:t>，減輕疼痛。</a:t>
            </a:r>
          </a:p>
          <a:p>
            <a:pPr marL="0" indent="0">
              <a:lnSpc>
                <a:spcPct val="90000"/>
              </a:lnSpc>
              <a:buFont typeface="Wingdings 3" pitchFamily="18" charset="2"/>
              <a:buNone/>
            </a:pPr>
            <a:endParaRPr lang="en-US" altLang="zh-TW" sz="2800" b="1" dirty="0" smtClean="0">
              <a:solidFill>
                <a:srgbClr val="BA8F2D"/>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cs typeface="MV Boli" pitchFamily="2"/>
            </a:endParaRPr>
          </a:p>
          <a:p>
            <a:pPr marL="0" indent="0">
              <a:lnSpc>
                <a:spcPct val="90000"/>
              </a:lnSpc>
              <a:buFont typeface="Wingdings 3" pitchFamily="18" charset="2"/>
              <a:buNone/>
            </a:pPr>
            <a:endParaRPr lang="zh-TW" altLang="en-US" sz="2400" dirty="0" smtClean="0">
              <a:latin typeface="微軟正黑體" panose="020B0604030504040204" pitchFamily="34" charset="-120"/>
              <a:ea typeface="微軟正黑體" panose="020B0604030504040204" pitchFamily="34" charset="-120"/>
              <a:cs typeface="MV Boli" pitchFamily="2"/>
            </a:endParaRPr>
          </a:p>
        </p:txBody>
      </p:sp>
      <p:sp>
        <p:nvSpPr>
          <p:cNvPr id="102403"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B45E44D-07F0-493B-AC7B-B35992922435}" type="slidenum">
              <a:rPr lang="zh-TW" altLang="en-US">
                <a:latin typeface="MV Boli" pitchFamily="2"/>
                <a:cs typeface="MV Boli" pitchFamily="2"/>
              </a:rPr>
              <a:pPr defTabSz="912813" fontAlgn="base">
                <a:spcBef>
                  <a:spcPct val="0"/>
                </a:spcBef>
                <a:spcAft>
                  <a:spcPct val="0"/>
                </a:spcAft>
              </a:pPr>
              <a:t>30</a:t>
            </a:fld>
            <a:endParaRPr lang="en-US" altLang="zh-TW">
              <a:latin typeface="MV Boli" pitchFamily="2"/>
              <a:cs typeface="MV Boli" pitchFamily="2"/>
            </a:endParaRP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3991995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74" y="-25761"/>
            <a:ext cx="8954414" cy="1282700"/>
          </a:xfrm>
        </p:spPr>
        <p:txBody>
          <a:bodyPr rtlCol="0">
            <a:normAutofit/>
          </a:bodyPr>
          <a:lstStyle/>
          <a:p>
            <a:pPr defTabSz="457161" fontAlgn="auto">
              <a:spcAft>
                <a:spcPts val="0"/>
              </a:spcAft>
              <a:defRPr/>
            </a:pPr>
            <a:r>
              <a:rPr lang="en-US" altLang="zh-TW" b="1" dirty="0" smtClean="0">
                <a:solidFill>
                  <a:schemeClr val="tx2"/>
                </a:solidFill>
                <a:effectLst>
                  <a:outerShdw blurRad="38100" dist="38100" dir="2700000" algn="tl">
                    <a:srgbClr val="000000">
                      <a:alpha val="43137"/>
                    </a:srgbClr>
                  </a:outerShdw>
                </a:effectLst>
                <a:cs typeface="MV Boli" pitchFamily="2" charset="0"/>
              </a:rPr>
              <a:t>Drug Selection</a:t>
            </a:r>
            <a:endParaRPr lang="zh-TW" altLang="en-US"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462607" y="1700808"/>
            <a:ext cx="8676457" cy="5184576"/>
          </a:xfrm>
        </p:spPr>
        <p:txBody>
          <a:bodyPr>
            <a:noAutofit/>
          </a:bodyPr>
          <a:lstStyle/>
          <a:p>
            <a:pPr>
              <a:buClr>
                <a:schemeClr val="accent1"/>
              </a:buClr>
              <a:buFont typeface="Wingdings" panose="05000000000000000000" pitchFamily="2" charset="2"/>
              <a:buChar char="n"/>
            </a:pPr>
            <a:r>
              <a:rPr lang="en-US" altLang="zh-TW" sz="2400" b="1" dirty="0" smtClean="0">
                <a:solidFill>
                  <a:srgbClr val="0070C0"/>
                </a:solidFill>
                <a:latin typeface="微軟正黑體" panose="020B0604030504040204" pitchFamily="34" charset="-120"/>
                <a:ea typeface="微軟正黑體" panose="020B0604030504040204" pitchFamily="34" charset="-120"/>
              </a:rPr>
              <a:t>Adolescents</a:t>
            </a:r>
          </a:p>
          <a:p>
            <a:pPr marL="455613" lvl="1" indent="0">
              <a:buNone/>
            </a:pPr>
            <a:r>
              <a:rPr lang="en-US" altLang="zh-TW" sz="2400" b="1" dirty="0">
                <a:solidFill>
                  <a:srgbClr val="00B050"/>
                </a:solidFill>
                <a:latin typeface="微軟正黑體" panose="020B0604030504040204" pitchFamily="34" charset="-120"/>
                <a:ea typeface="微軟正黑體" panose="020B0604030504040204" pitchFamily="34" charset="-120"/>
                <a:cs typeface="azukifontP"/>
                <a:sym typeface="Wingdings" pitchFamily="2" charset="2"/>
              </a:rPr>
              <a:t></a:t>
            </a:r>
            <a:r>
              <a:rPr lang="en-US" altLang="zh-TW" sz="2400" dirty="0">
                <a:latin typeface="微軟正黑體" panose="020B0604030504040204" pitchFamily="34" charset="-120"/>
                <a:ea typeface="微軟正黑體" panose="020B0604030504040204" pitchFamily="34" charset="-120"/>
                <a:sym typeface="Wingdings" pitchFamily="2" charset="2"/>
              </a:rPr>
              <a:t> </a:t>
            </a:r>
            <a:r>
              <a:rPr lang="en-US" altLang="zh-TW" sz="2400" b="1" dirty="0">
                <a:solidFill>
                  <a:srgbClr val="00B050"/>
                </a:solidFill>
                <a:latin typeface="微軟正黑體" panose="020B0604030504040204" pitchFamily="34" charset="-120"/>
                <a:ea typeface="微軟正黑體" panose="020B0604030504040204" pitchFamily="34" charset="-120"/>
              </a:rPr>
              <a:t>Acetaminophen</a:t>
            </a:r>
            <a:r>
              <a:rPr lang="en-US" altLang="zh-TW" sz="2400" dirty="0">
                <a:solidFill>
                  <a:srgbClr val="00B050"/>
                </a:solidFill>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&amp; </a:t>
            </a:r>
            <a:r>
              <a:rPr lang="en-US" altLang="zh-TW" sz="2400" b="1" dirty="0">
                <a:solidFill>
                  <a:srgbClr val="00B050"/>
                </a:solidFill>
                <a:latin typeface="微軟正黑體" panose="020B0604030504040204" pitchFamily="34" charset="-120"/>
                <a:ea typeface="微軟正黑體" panose="020B0604030504040204" pitchFamily="34" charset="-120"/>
              </a:rPr>
              <a:t>Ibuprofen</a:t>
            </a:r>
          </a:p>
          <a:p>
            <a:pPr marL="455613" lvl="1" indent="0">
              <a:buFont typeface="Wingdings 3" pitchFamily="18" charset="2"/>
              <a:buNone/>
            </a:pPr>
            <a:r>
              <a:rPr lang="en-US" altLang="zh-TW" sz="2400" b="1" dirty="0" smtClean="0">
                <a:solidFill>
                  <a:srgbClr val="FF0000"/>
                </a:solidFill>
                <a:latin typeface="微軟正黑體" panose="020B0604030504040204" pitchFamily="34" charset="-120"/>
                <a:ea typeface="微軟正黑體" panose="020B0604030504040204" pitchFamily="34" charset="-120"/>
                <a:cs typeface="MV Boli" pitchFamily="2"/>
                <a:sym typeface="Wingdings" pitchFamily="2" charset="2"/>
              </a:rPr>
              <a:t></a:t>
            </a:r>
            <a:r>
              <a:rPr lang="en-US" altLang="zh-TW" sz="2400" dirty="0" smtClean="0">
                <a:latin typeface="微軟正黑體" panose="020B0604030504040204" pitchFamily="34" charset="-120"/>
                <a:ea typeface="微軟正黑體" panose="020B0604030504040204" pitchFamily="34" charset="-120"/>
                <a:cs typeface="MV Boli" pitchFamily="2"/>
                <a:sym typeface="Wingdings 2" pitchFamily="18" charset="2"/>
              </a:rPr>
              <a:t> </a:t>
            </a:r>
            <a:r>
              <a:rPr lang="en-US" altLang="zh-TW" sz="2400" b="1" dirty="0" smtClean="0">
                <a:solidFill>
                  <a:srgbClr val="FF3300"/>
                </a:solidFill>
                <a:latin typeface="微軟正黑體" panose="020B0604030504040204" pitchFamily="34" charset="-120"/>
                <a:ea typeface="微軟正黑體" panose="020B0604030504040204" pitchFamily="34" charset="-120"/>
                <a:cs typeface="MV Boli" pitchFamily="2"/>
              </a:rPr>
              <a:t>Aspirin</a:t>
            </a:r>
            <a:r>
              <a:rPr lang="zh-TW" altLang="en-US" sz="2400" dirty="0" smtClean="0">
                <a:solidFill>
                  <a:schemeClr val="tx2"/>
                </a:solidFill>
                <a:latin typeface="微軟正黑體" panose="020B0604030504040204" pitchFamily="34" charset="-120"/>
                <a:ea typeface="微軟正黑體" panose="020B0604030504040204" pitchFamily="34" charset="-120"/>
                <a:cs typeface="MV Boli" pitchFamily="2"/>
              </a:rPr>
              <a:t>：</a:t>
            </a:r>
            <a:r>
              <a:rPr lang="en-US" altLang="zh-TW" sz="2400" dirty="0" smtClean="0">
                <a:solidFill>
                  <a:schemeClr val="tx2"/>
                </a:solidFill>
                <a:latin typeface="微軟正黑體" panose="020B0604030504040204" pitchFamily="34" charset="-120"/>
                <a:ea typeface="微軟正黑體" panose="020B0604030504040204" pitchFamily="34" charset="-120"/>
                <a:cs typeface="MV Boli" pitchFamily="2"/>
              </a:rPr>
              <a:t>may cause Reye’s syndrome</a:t>
            </a:r>
          </a:p>
          <a:p>
            <a:pPr>
              <a:buClr>
                <a:schemeClr val="accent1"/>
              </a:buClr>
              <a:buFont typeface="Wingdings" panose="05000000000000000000" pitchFamily="2" charset="2"/>
              <a:buChar char="n"/>
            </a:pPr>
            <a:r>
              <a:rPr lang="en-US" altLang="zh-TW" sz="2400" b="1" dirty="0">
                <a:solidFill>
                  <a:srgbClr val="0070C0"/>
                </a:solidFill>
                <a:latin typeface="微軟正黑體" panose="020B0604030504040204" pitchFamily="34" charset="-120"/>
                <a:ea typeface="微軟正黑體" panose="020B0604030504040204" pitchFamily="34" charset="-120"/>
              </a:rPr>
              <a:t>Breast-feeding</a:t>
            </a:r>
          </a:p>
          <a:p>
            <a:pPr marL="455613" lvl="1" indent="0">
              <a:buFont typeface="Wingdings 3" pitchFamily="18" charset="2"/>
              <a:buNone/>
            </a:pPr>
            <a:r>
              <a:rPr lang="en-US" altLang="zh-TW" sz="2400" b="1" dirty="0" smtClean="0">
                <a:solidFill>
                  <a:srgbClr val="00B050"/>
                </a:solidFill>
                <a:latin typeface="微軟正黑體" panose="020B0604030504040204" pitchFamily="34" charset="-120"/>
                <a:ea typeface="微軟正黑體" panose="020B0604030504040204" pitchFamily="34" charset="-120"/>
                <a:cs typeface="azukifontP"/>
                <a:sym typeface="Wingdings" pitchFamily="2" charset="2"/>
              </a:rPr>
              <a:t></a:t>
            </a:r>
            <a:r>
              <a:rPr lang="en-US" altLang="zh-TW" sz="2400" dirty="0" smtClean="0">
                <a:latin typeface="微軟正黑體" panose="020B0604030504040204" pitchFamily="34" charset="-120"/>
                <a:ea typeface="微軟正黑體" panose="020B0604030504040204" pitchFamily="34" charset="-120"/>
                <a:sym typeface="Wingdings" pitchFamily="2" charset="2"/>
              </a:rPr>
              <a:t> </a:t>
            </a:r>
            <a:r>
              <a:rPr lang="en-US" altLang="zh-TW" sz="2400" b="1" dirty="0">
                <a:solidFill>
                  <a:srgbClr val="00B050"/>
                </a:solidFill>
                <a:latin typeface="微軟正黑體" panose="020B0604030504040204" pitchFamily="34" charset="-120"/>
                <a:ea typeface="微軟正黑體" panose="020B0604030504040204" pitchFamily="34" charset="-120"/>
              </a:rPr>
              <a:t>Acetaminophen</a:t>
            </a:r>
            <a:r>
              <a:rPr lang="en-US" altLang="zh-TW" sz="2400" dirty="0" smtClean="0">
                <a:latin typeface="微軟正黑體" panose="020B0604030504040204" pitchFamily="34" charset="-120"/>
                <a:ea typeface="微軟正黑體" panose="020B0604030504040204" pitchFamily="34" charset="-120"/>
              </a:rPr>
              <a:t> </a:t>
            </a:r>
            <a:r>
              <a:rPr lang="en-US" altLang="zh-TW" sz="2400" dirty="0" smtClean="0">
                <a:solidFill>
                  <a:schemeClr val="tx2"/>
                </a:solidFill>
                <a:latin typeface="微軟正黑體" panose="020B0604030504040204" pitchFamily="34" charset="-120"/>
                <a:ea typeface="微軟正黑體" panose="020B0604030504040204" pitchFamily="34" charset="-120"/>
              </a:rPr>
              <a:t>&amp;</a:t>
            </a:r>
            <a:r>
              <a:rPr lang="en-US" altLang="zh-TW" sz="2400" dirty="0" smtClean="0">
                <a:latin typeface="微軟正黑體" panose="020B0604030504040204" pitchFamily="34" charset="-120"/>
                <a:ea typeface="微軟正黑體" panose="020B0604030504040204" pitchFamily="34" charset="-120"/>
              </a:rPr>
              <a:t> </a:t>
            </a:r>
            <a:r>
              <a:rPr lang="en-US" altLang="zh-TW" sz="2400" b="1" dirty="0">
                <a:solidFill>
                  <a:srgbClr val="00B050"/>
                </a:solidFill>
                <a:latin typeface="微軟正黑體" panose="020B0604030504040204" pitchFamily="34" charset="-120"/>
                <a:ea typeface="微軟正黑體" panose="020B0604030504040204" pitchFamily="34" charset="-120"/>
              </a:rPr>
              <a:t>Ibuprofen</a:t>
            </a:r>
          </a:p>
          <a:p>
            <a:pPr marL="455613" lvl="1" indent="0">
              <a:buFont typeface="Wingdings 3" pitchFamily="18" charset="2"/>
              <a:buNone/>
            </a:pPr>
            <a:r>
              <a:rPr lang="en-US" altLang="zh-TW" sz="2400" b="1" dirty="0" smtClean="0">
                <a:solidFill>
                  <a:srgbClr val="FF0000"/>
                </a:solidFill>
                <a:latin typeface="微軟正黑體" panose="020B0604030504040204" pitchFamily="34" charset="-120"/>
                <a:ea typeface="微軟正黑體" panose="020B0604030504040204" pitchFamily="34" charset="-120"/>
                <a:cs typeface="azukifontP"/>
                <a:sym typeface="Wingdings" pitchFamily="2" charset="2"/>
              </a:rPr>
              <a:t></a:t>
            </a:r>
            <a:r>
              <a:rPr lang="zh-TW" altLang="en-US" sz="2400" b="1" dirty="0">
                <a:solidFill>
                  <a:srgbClr val="FF0000"/>
                </a:solidFill>
                <a:latin typeface="微軟正黑體" panose="020B0604030504040204" pitchFamily="34" charset="-120"/>
                <a:ea typeface="微軟正黑體" panose="020B0604030504040204" pitchFamily="34" charset="-120"/>
                <a:cs typeface="azukifontP"/>
                <a:sym typeface="Wingdings" pitchFamily="2" charset="2"/>
              </a:rPr>
              <a:t> </a:t>
            </a:r>
            <a:r>
              <a:rPr lang="en-US" altLang="zh-TW" sz="2400" b="1" dirty="0" smtClean="0">
                <a:solidFill>
                  <a:srgbClr val="FF3300"/>
                </a:solidFill>
                <a:latin typeface="微軟正黑體" panose="020B0604030504040204" pitchFamily="34" charset="-120"/>
                <a:ea typeface="微軟正黑體" panose="020B0604030504040204" pitchFamily="34" charset="-120"/>
                <a:cs typeface="MV Boli" pitchFamily="2"/>
              </a:rPr>
              <a:t>Aspirin</a:t>
            </a:r>
            <a:r>
              <a:rPr lang="en-US" altLang="zh-TW" sz="2400" dirty="0" smtClean="0">
                <a:latin typeface="微軟正黑體" panose="020B0604030504040204" pitchFamily="34" charset="-120"/>
                <a:ea typeface="微軟正黑體" panose="020B0604030504040204" pitchFamily="34" charset="-120"/>
              </a:rPr>
              <a:t> </a:t>
            </a:r>
            <a:r>
              <a:rPr lang="en-US" altLang="zh-TW" sz="2400" dirty="0" smtClean="0">
                <a:solidFill>
                  <a:schemeClr val="tx2"/>
                </a:solidFill>
                <a:latin typeface="微軟正黑體" panose="020B0604030504040204" pitchFamily="34" charset="-120"/>
                <a:ea typeface="微軟正黑體" panose="020B0604030504040204" pitchFamily="34" charset="-120"/>
              </a:rPr>
              <a:t>&amp;</a:t>
            </a:r>
            <a:r>
              <a:rPr lang="en-US" altLang="zh-TW" sz="2400" dirty="0" smtClean="0">
                <a:latin typeface="微軟正黑體" panose="020B0604030504040204" pitchFamily="34" charset="-120"/>
                <a:ea typeface="微軟正黑體" panose="020B0604030504040204" pitchFamily="34" charset="-120"/>
              </a:rPr>
              <a:t> </a:t>
            </a:r>
            <a:r>
              <a:rPr lang="en-US" altLang="zh-TW" sz="2400" b="1" dirty="0">
                <a:solidFill>
                  <a:srgbClr val="FF3300"/>
                </a:solidFill>
                <a:latin typeface="微軟正黑體" panose="020B0604030504040204" pitchFamily="34" charset="-120"/>
                <a:ea typeface="微軟正黑體" panose="020B0604030504040204" pitchFamily="34" charset="-120"/>
                <a:cs typeface="MV Boli" pitchFamily="2"/>
              </a:rPr>
              <a:t>Naproxen</a:t>
            </a:r>
            <a:r>
              <a:rPr lang="zh-TW" altLang="en-US" sz="2400" dirty="0" smtClean="0">
                <a:solidFill>
                  <a:schemeClr val="tx2"/>
                </a:solidFill>
                <a:latin typeface="微軟正黑體" panose="020B0604030504040204" pitchFamily="34" charset="-120"/>
                <a:ea typeface="微軟正黑體" panose="020B0604030504040204" pitchFamily="34" charset="-120"/>
              </a:rPr>
              <a:t>：</a:t>
            </a:r>
            <a:r>
              <a:rPr lang="en-US" altLang="zh-TW" sz="2400" dirty="0" smtClean="0">
                <a:solidFill>
                  <a:schemeClr val="tx2"/>
                </a:solidFill>
                <a:latin typeface="微軟正黑體" panose="020B0604030504040204" pitchFamily="34" charset="-120"/>
                <a:ea typeface="微軟正黑體" panose="020B0604030504040204" pitchFamily="34" charset="-120"/>
              </a:rPr>
              <a:t>infect on baby cardiovascular system</a:t>
            </a:r>
          </a:p>
          <a:p>
            <a:pPr marL="342900" lvl="1" indent="-342900">
              <a:spcBef>
                <a:spcPts val="2400"/>
              </a:spcBef>
              <a:buClr>
                <a:schemeClr val="accent1"/>
              </a:buClr>
              <a:buFont typeface="Wingdings" panose="05000000000000000000" pitchFamily="2" charset="2"/>
              <a:buChar char="n"/>
            </a:pPr>
            <a:r>
              <a:rPr lang="en-US" altLang="zh-TW" sz="2400" b="1" dirty="0">
                <a:solidFill>
                  <a:srgbClr val="0070C0"/>
                </a:solidFill>
                <a:latin typeface="微軟正黑體" panose="020B0604030504040204" pitchFamily="34" charset="-120"/>
                <a:ea typeface="微軟正黑體" panose="020B0604030504040204" pitchFamily="34" charset="-120"/>
              </a:rPr>
              <a:t>Peptic ulcer</a:t>
            </a:r>
          </a:p>
          <a:p>
            <a:pPr marL="455613" lvl="1" indent="0">
              <a:buFont typeface="Wingdings 3" pitchFamily="18" charset="2"/>
              <a:buNone/>
            </a:pPr>
            <a:r>
              <a:rPr lang="en-US" altLang="zh-TW" sz="2400" b="1" dirty="0" smtClean="0">
                <a:solidFill>
                  <a:srgbClr val="00B050"/>
                </a:solidFill>
                <a:latin typeface="微軟正黑體" panose="020B0604030504040204" pitchFamily="34" charset="-120"/>
                <a:ea typeface="微軟正黑體" panose="020B0604030504040204" pitchFamily="34" charset="-120"/>
                <a:cs typeface="azukifontP"/>
                <a:sym typeface="Wingdings" pitchFamily="2" charset="2"/>
              </a:rPr>
              <a:t></a:t>
            </a:r>
            <a:r>
              <a:rPr lang="en-US" altLang="zh-TW" sz="2400" dirty="0" smtClean="0">
                <a:latin typeface="微軟正黑體" panose="020B0604030504040204" pitchFamily="34" charset="-120"/>
                <a:ea typeface="微軟正黑體" panose="020B0604030504040204" pitchFamily="34" charset="-120"/>
                <a:sym typeface="Wingdings" pitchFamily="2" charset="2"/>
              </a:rPr>
              <a:t> </a:t>
            </a:r>
            <a:r>
              <a:rPr lang="en-US" altLang="zh-TW" sz="2400" b="1" dirty="0">
                <a:solidFill>
                  <a:srgbClr val="00B050"/>
                </a:solidFill>
                <a:latin typeface="微軟正黑體" panose="020B0604030504040204" pitchFamily="34" charset="-120"/>
                <a:ea typeface="微軟正黑體" panose="020B0604030504040204" pitchFamily="34" charset="-120"/>
              </a:rPr>
              <a:t>Acetaminophen</a:t>
            </a:r>
            <a:r>
              <a:rPr lang="en-US" altLang="zh-TW" sz="2400" dirty="0" smtClean="0">
                <a:latin typeface="微軟正黑體" panose="020B0604030504040204" pitchFamily="34" charset="-120"/>
                <a:ea typeface="微軟正黑體" panose="020B0604030504040204" pitchFamily="34" charset="-120"/>
              </a:rPr>
              <a:t> </a:t>
            </a:r>
            <a:r>
              <a:rPr lang="en-US" altLang="zh-TW" sz="2400" dirty="0" smtClean="0">
                <a:solidFill>
                  <a:schemeClr val="tx2"/>
                </a:solidFill>
                <a:latin typeface="微軟正黑體" panose="020B0604030504040204" pitchFamily="34" charset="-120"/>
                <a:ea typeface="微軟正黑體" panose="020B0604030504040204" pitchFamily="34" charset="-120"/>
              </a:rPr>
              <a:t>&amp;</a:t>
            </a:r>
            <a:r>
              <a:rPr lang="en-US" altLang="zh-TW" sz="2400" dirty="0" smtClean="0">
                <a:latin typeface="微軟正黑體" panose="020B0604030504040204" pitchFamily="34" charset="-120"/>
                <a:ea typeface="微軟正黑體" panose="020B0604030504040204" pitchFamily="34" charset="-120"/>
              </a:rPr>
              <a:t> </a:t>
            </a:r>
            <a:r>
              <a:rPr lang="en-US" altLang="zh-TW" sz="2400" b="1" dirty="0">
                <a:solidFill>
                  <a:srgbClr val="00B050"/>
                </a:solidFill>
                <a:latin typeface="微軟正黑體" panose="020B0604030504040204" pitchFamily="34" charset="-120"/>
                <a:ea typeface="微軟正黑體" panose="020B0604030504040204" pitchFamily="34" charset="-120"/>
              </a:rPr>
              <a:t>Oral contraceptive</a:t>
            </a:r>
          </a:p>
          <a:p>
            <a:pPr marL="455613" lvl="1" indent="0">
              <a:buFont typeface="Wingdings 3" pitchFamily="18" charset="2"/>
              <a:buNone/>
            </a:pPr>
            <a:r>
              <a:rPr lang="en-US" altLang="zh-TW" sz="2400" b="1" dirty="0" smtClean="0">
                <a:solidFill>
                  <a:srgbClr val="FF0000"/>
                </a:solidFill>
                <a:latin typeface="微軟正黑體" panose="020B0604030504040204" pitchFamily="34" charset="-120"/>
                <a:ea typeface="微軟正黑體" panose="020B0604030504040204" pitchFamily="34" charset="-120"/>
                <a:cs typeface="azukifontP"/>
                <a:sym typeface="Wingdings" pitchFamily="2" charset="2"/>
              </a:rPr>
              <a:t></a:t>
            </a:r>
            <a:r>
              <a:rPr lang="en-US" altLang="zh-TW" sz="2400" b="1" dirty="0" smtClean="0">
                <a:solidFill>
                  <a:srgbClr val="578279"/>
                </a:solidFill>
                <a:latin typeface="微軟正黑體" panose="020B0604030504040204" pitchFamily="34" charset="-120"/>
                <a:ea typeface="微軟正黑體" panose="020B0604030504040204" pitchFamily="34" charset="-120"/>
                <a:sym typeface="Wingdings" pitchFamily="2" charset="2"/>
              </a:rPr>
              <a:t> </a:t>
            </a:r>
            <a:r>
              <a:rPr lang="en-US" altLang="zh-TW" sz="2400" b="1" dirty="0">
                <a:solidFill>
                  <a:srgbClr val="FF3300"/>
                </a:solidFill>
                <a:latin typeface="微軟正黑體" panose="020B0604030504040204" pitchFamily="34" charset="-120"/>
                <a:ea typeface="微軟正黑體" panose="020B0604030504040204" pitchFamily="34" charset="-120"/>
                <a:cs typeface="MV Boli" pitchFamily="2"/>
              </a:rPr>
              <a:t>NSAIDs</a:t>
            </a:r>
            <a:r>
              <a:rPr lang="zh-TW" altLang="en-US" sz="2400" dirty="0" smtClean="0">
                <a:solidFill>
                  <a:schemeClr val="tx2"/>
                </a:solidFill>
                <a:latin typeface="微軟正黑體" panose="020B0604030504040204" pitchFamily="34" charset="-120"/>
                <a:ea typeface="微軟正黑體" panose="020B0604030504040204" pitchFamily="34" charset="-120"/>
              </a:rPr>
              <a:t>：</a:t>
            </a:r>
            <a:r>
              <a:rPr lang="en-US" altLang="zh-TW" sz="2400" dirty="0" smtClean="0">
                <a:solidFill>
                  <a:schemeClr val="tx2"/>
                </a:solidFill>
                <a:latin typeface="微軟正黑體" panose="020B0604030504040204" pitchFamily="34" charset="-120"/>
                <a:ea typeface="微軟正黑體" panose="020B0604030504040204" pitchFamily="34" charset="-120"/>
              </a:rPr>
              <a:t>may worsen GI syndrome</a:t>
            </a:r>
          </a:p>
          <a:p>
            <a:pPr marL="455613" lvl="1" indent="0">
              <a:buFont typeface="Wingdings" pitchFamily="2" charset="2"/>
              <a:buChar char="L"/>
            </a:pPr>
            <a:endParaRPr lang="en-US" altLang="zh-TW" sz="2400" dirty="0" smtClean="0">
              <a:latin typeface="微軟正黑體" panose="020B0604030504040204" pitchFamily="34" charset="-120"/>
              <a:ea typeface="微軟正黑體" panose="020B0604030504040204" pitchFamily="34" charset="-120"/>
            </a:endParaRPr>
          </a:p>
          <a:p>
            <a:pPr>
              <a:buFont typeface="Wingdings" pitchFamily="2" charset="2"/>
              <a:buChar char="ü"/>
            </a:pPr>
            <a:endParaRPr lang="en-US" altLang="zh-TW" sz="2400" dirty="0" smtClean="0">
              <a:latin typeface="微軟正黑體" panose="020B0604030504040204" pitchFamily="34" charset="-120"/>
              <a:ea typeface="微軟正黑體" panose="020B0604030504040204" pitchFamily="34" charset="-120"/>
            </a:endParaRPr>
          </a:p>
        </p:txBody>
      </p:sp>
      <p:sp>
        <p:nvSpPr>
          <p:cNvPr id="104451"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E47AD22-1A5D-49F3-8006-F67FE1DA9AF0}" type="slidenum">
              <a:rPr lang="zh-TW" altLang="en-US">
                <a:latin typeface="MV Boli" pitchFamily="2"/>
                <a:cs typeface="MV Boli" pitchFamily="2"/>
              </a:rPr>
              <a:pPr defTabSz="912813" fontAlgn="base">
                <a:spcBef>
                  <a:spcPct val="0"/>
                </a:spcBef>
                <a:spcAft>
                  <a:spcPct val="0"/>
                </a:spcAft>
              </a:pPr>
              <a:t>31</a:t>
            </a:fld>
            <a:endParaRPr lang="en-US" altLang="zh-TW">
              <a:latin typeface="MV Boli" pitchFamily="2"/>
              <a:cs typeface="MV Boli" pitchFamily="2"/>
            </a:endParaRP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3797642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1282700"/>
          </a:xfrm>
        </p:spPr>
        <p:txBody>
          <a:bodyPr rtlCol="0">
            <a:normAutofit/>
          </a:bodyPr>
          <a:lstStyle/>
          <a:p>
            <a:pPr defTabSz="457161" fontAlgn="auto">
              <a:spcAft>
                <a:spcPts val="0"/>
              </a:spcAft>
              <a:defRPr/>
            </a:pPr>
            <a:r>
              <a:rPr lang="en-US" altLang="zh-TW" b="1" dirty="0" smtClean="0">
                <a:solidFill>
                  <a:schemeClr val="tx2"/>
                </a:solidFill>
                <a:effectLst>
                  <a:outerShdw blurRad="38100" dist="38100" dir="2700000" algn="tl">
                    <a:srgbClr val="000000">
                      <a:alpha val="43137"/>
                    </a:srgbClr>
                  </a:outerShdw>
                </a:effectLst>
                <a:cs typeface="MV Boli" pitchFamily="2" charset="0"/>
              </a:rPr>
              <a:t>Drug Selection</a:t>
            </a:r>
            <a:endParaRPr lang="zh-TW" altLang="en-US"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539552" y="1556792"/>
            <a:ext cx="8352928" cy="5301208"/>
          </a:xfrm>
        </p:spPr>
        <p:txBody>
          <a:bodyPr rtlCol="0">
            <a:normAutofit/>
          </a:bodyPr>
          <a:lstStyle/>
          <a:p>
            <a:pPr marL="342900" lvl="1" indent="-342900" defTabSz="457161">
              <a:lnSpc>
                <a:spcPct val="120000"/>
              </a:lnSpc>
              <a:spcBef>
                <a:spcPts val="2400"/>
              </a:spcBef>
              <a:buClr>
                <a:schemeClr val="accent1"/>
              </a:buClr>
              <a:buFont typeface="Wingdings" panose="05000000000000000000" pitchFamily="2" charset="2"/>
              <a:buChar char="n"/>
              <a:defRPr/>
            </a:pPr>
            <a:r>
              <a:rPr lang="en-US" altLang="zh-TW" sz="2600" b="1" dirty="0" smtClean="0">
                <a:solidFill>
                  <a:schemeClr val="accent5">
                    <a:lumMod val="50000"/>
                  </a:schemeClr>
                </a:solidFill>
                <a:ea typeface="MS PGothic" pitchFamily="34" charset="-128"/>
                <a:cs typeface="+mn-cs"/>
              </a:rPr>
              <a:t>Hy</a:t>
            </a:r>
            <a:r>
              <a:rPr lang="en-US" altLang="zh-TW" sz="2400" b="1" dirty="0">
                <a:solidFill>
                  <a:srgbClr val="0070C0"/>
                </a:solidFill>
                <a:latin typeface="微軟正黑體" panose="020B0604030504040204" pitchFamily="34" charset="-120"/>
                <a:ea typeface="微軟正黑體" panose="020B0604030504040204" pitchFamily="34" charset="-120"/>
              </a:rPr>
              <a:t>pertension / Asthma / CHF</a:t>
            </a:r>
          </a:p>
          <a:p>
            <a:pPr marL="400016" lvl="2" indent="0" defTabSz="457161" fontAlgn="auto">
              <a:lnSpc>
                <a:spcPct val="120000"/>
              </a:lnSpc>
              <a:spcAft>
                <a:spcPts val="0"/>
              </a:spcAft>
              <a:buFont typeface="Wingdings 3" charset="2"/>
              <a:buNone/>
              <a:defRPr/>
            </a:pPr>
            <a:r>
              <a:rPr lang="en-US" altLang="zh-TW" sz="2200" b="1" dirty="0">
                <a:solidFill>
                  <a:schemeClr val="accent4">
                    <a:lumMod val="75000"/>
                  </a:schemeClr>
                </a:solidFill>
                <a:ea typeface="MS PGothic" pitchFamily="34" charset="-128"/>
                <a:cs typeface="+mn-cs"/>
                <a:sym typeface="Wingdings"/>
              </a:rPr>
              <a:t> </a:t>
            </a:r>
            <a:r>
              <a:rPr lang="en-US" altLang="zh-TW" sz="2200" b="1" dirty="0">
                <a:solidFill>
                  <a:srgbClr val="FF0000"/>
                </a:solidFill>
                <a:latin typeface="azukifontP" panose="02000600000000000000" pitchFamily="2" charset="-128"/>
                <a:ea typeface="azukifontP" panose="02000600000000000000" pitchFamily="2" charset="-128"/>
                <a:cs typeface="MV Boli" panose="02000500030200090000" pitchFamily="2" charset="0"/>
                <a:sym typeface="Wingdings"/>
              </a:rPr>
              <a:t></a:t>
            </a:r>
            <a:r>
              <a:rPr lang="en-US" altLang="zh-TW" sz="2200" b="1" dirty="0">
                <a:solidFill>
                  <a:schemeClr val="accent2"/>
                </a:solidFill>
                <a:ea typeface="MS PGothic" pitchFamily="34" charset="-128"/>
                <a:cs typeface="+mn-cs"/>
                <a:sym typeface="Wingdings"/>
              </a:rPr>
              <a:t> </a:t>
            </a:r>
            <a:r>
              <a:rPr lang="en-US" altLang="zh-TW" sz="2200" b="1" dirty="0" smtClean="0">
                <a:solidFill>
                  <a:srgbClr val="FF0000"/>
                </a:solidFill>
                <a:ea typeface="MS PGothic" pitchFamily="34" charset="-128"/>
                <a:cs typeface="+mn-cs"/>
              </a:rPr>
              <a:t>NSAIDs</a:t>
            </a:r>
            <a:r>
              <a:rPr lang="zh-TW" altLang="en-US" sz="2200" dirty="0" smtClean="0">
                <a:solidFill>
                  <a:schemeClr val="tx2"/>
                </a:solidFill>
                <a:latin typeface="+mn-ea"/>
                <a:cs typeface="+mn-cs"/>
              </a:rPr>
              <a:t>：</a:t>
            </a:r>
            <a:r>
              <a:rPr lang="en-US" altLang="zh-TW" sz="2200" dirty="0" smtClean="0">
                <a:solidFill>
                  <a:schemeClr val="tx2"/>
                </a:solidFill>
                <a:ea typeface="MS PGothic" pitchFamily="34" charset="-128"/>
                <a:cs typeface="+mn-cs"/>
              </a:rPr>
              <a:t>may cause fluid retention</a:t>
            </a:r>
            <a:endParaRPr lang="en-US" altLang="zh-TW" sz="2200" b="1" dirty="0" smtClean="0">
              <a:solidFill>
                <a:schemeClr val="tx2"/>
              </a:solidFill>
              <a:ea typeface="MS PGothic" pitchFamily="34" charset="-128"/>
              <a:cs typeface="+mn-cs"/>
            </a:endParaRPr>
          </a:p>
          <a:p>
            <a:pPr marL="342900" lvl="1" indent="-342900" defTabSz="457161">
              <a:lnSpc>
                <a:spcPct val="120000"/>
              </a:lnSpc>
              <a:spcBef>
                <a:spcPts val="2400"/>
              </a:spcBef>
              <a:buClr>
                <a:schemeClr val="accent1"/>
              </a:buClr>
              <a:buFont typeface="Wingdings" panose="05000000000000000000" pitchFamily="2" charset="2"/>
              <a:buChar char="n"/>
              <a:defRPr/>
            </a:pPr>
            <a:r>
              <a:rPr lang="en-US" altLang="zh-TW" sz="2400" b="1" dirty="0">
                <a:solidFill>
                  <a:srgbClr val="0070C0"/>
                </a:solidFill>
                <a:latin typeface="微軟正黑體" panose="020B0604030504040204" pitchFamily="34" charset="-120"/>
                <a:ea typeface="微軟正黑體" panose="020B0604030504040204" pitchFamily="34" charset="-120"/>
              </a:rPr>
              <a:t>Anticoagulants / Drugs may increase bleeding</a:t>
            </a:r>
          </a:p>
          <a:p>
            <a:pPr marL="457161" lvl="1" indent="0" defTabSz="457161" fontAlgn="auto">
              <a:lnSpc>
                <a:spcPct val="120000"/>
              </a:lnSpc>
              <a:spcAft>
                <a:spcPts val="0"/>
              </a:spcAft>
              <a:buFont typeface="Wingdings 3" charset="2"/>
              <a:buNone/>
              <a:defRPr/>
            </a:pPr>
            <a:r>
              <a:rPr lang="en-US" altLang="zh-TW" sz="2200" b="1" dirty="0">
                <a:solidFill>
                  <a:srgbClr val="FF0000"/>
                </a:solidFill>
                <a:latin typeface="azukifontP" panose="02000600000000000000" pitchFamily="2" charset="-128"/>
                <a:ea typeface="azukifontP" panose="02000600000000000000" pitchFamily="2" charset="-128"/>
                <a:cs typeface="MV Boli" panose="02000500030200090000" pitchFamily="2" charset="0"/>
                <a:sym typeface="Wingdings"/>
              </a:rPr>
              <a:t></a:t>
            </a:r>
            <a:r>
              <a:rPr lang="en-US" altLang="zh-TW" sz="2200" b="1" dirty="0">
                <a:solidFill>
                  <a:srgbClr val="FF0000"/>
                </a:solidFill>
                <a:ea typeface="MS PGothic" pitchFamily="34" charset="-128"/>
                <a:cs typeface="+mn-cs"/>
                <a:sym typeface="Wingdings"/>
              </a:rPr>
              <a:t> </a:t>
            </a:r>
            <a:r>
              <a:rPr lang="en-US" altLang="zh-TW" sz="2200" b="1" dirty="0">
                <a:solidFill>
                  <a:srgbClr val="FF0000"/>
                </a:solidFill>
                <a:ea typeface="MS PGothic" pitchFamily="34" charset="-128"/>
                <a:cs typeface="+mn-cs"/>
              </a:rPr>
              <a:t>NSAIDs</a:t>
            </a:r>
            <a:r>
              <a:rPr lang="zh-TW" altLang="en-US" sz="2200" dirty="0">
                <a:solidFill>
                  <a:schemeClr val="tx2"/>
                </a:solidFill>
                <a:latin typeface="+mn-ea"/>
                <a:cs typeface="+mn-cs"/>
              </a:rPr>
              <a:t>：</a:t>
            </a:r>
            <a:r>
              <a:rPr lang="en-US" altLang="zh-TW" sz="2200" dirty="0">
                <a:solidFill>
                  <a:schemeClr val="tx2"/>
                </a:solidFill>
                <a:ea typeface="MS PGothic" pitchFamily="34" charset="-128"/>
                <a:cs typeface="+mn-cs"/>
              </a:rPr>
              <a:t>may cause </a:t>
            </a:r>
            <a:r>
              <a:rPr lang="en-US" altLang="zh-TW" sz="2200" dirty="0" smtClean="0">
                <a:solidFill>
                  <a:schemeClr val="tx2"/>
                </a:solidFill>
                <a:ea typeface="MS PGothic" pitchFamily="34" charset="-128"/>
                <a:cs typeface="+mn-cs"/>
              </a:rPr>
              <a:t>bleeding</a:t>
            </a:r>
          </a:p>
          <a:p>
            <a:pPr marL="342900" lvl="1" indent="-342900" defTabSz="457161">
              <a:lnSpc>
                <a:spcPct val="120000"/>
              </a:lnSpc>
              <a:spcBef>
                <a:spcPts val="2400"/>
              </a:spcBef>
              <a:buClr>
                <a:schemeClr val="accent1"/>
              </a:buClr>
              <a:buFont typeface="Wingdings" panose="05000000000000000000" pitchFamily="2" charset="2"/>
              <a:buChar char="n"/>
              <a:defRPr/>
            </a:pPr>
            <a:r>
              <a:rPr lang="en-US" altLang="zh-TW" sz="2400" b="1" dirty="0">
                <a:solidFill>
                  <a:srgbClr val="0070C0"/>
                </a:solidFill>
                <a:latin typeface="微軟正黑體" panose="020B0604030504040204" pitchFamily="34" charset="-120"/>
                <a:ea typeface="微軟正黑體" panose="020B0604030504040204" pitchFamily="34" charset="-120"/>
              </a:rPr>
              <a:t>Lithium</a:t>
            </a:r>
          </a:p>
          <a:p>
            <a:pPr marL="400016" lvl="2" indent="0" defTabSz="457161" fontAlgn="auto">
              <a:lnSpc>
                <a:spcPct val="120000"/>
              </a:lnSpc>
              <a:spcAft>
                <a:spcPts val="0"/>
              </a:spcAft>
              <a:buNone/>
              <a:defRPr/>
            </a:pPr>
            <a:r>
              <a:rPr lang="en-US" altLang="zh-TW" sz="2200" b="1" dirty="0">
                <a:solidFill>
                  <a:schemeClr val="accent2"/>
                </a:solidFill>
                <a:ea typeface="MS PGothic" pitchFamily="34" charset="-128"/>
                <a:cs typeface="+mn-cs"/>
                <a:sym typeface="Wingdings"/>
              </a:rPr>
              <a:t> </a:t>
            </a:r>
            <a:r>
              <a:rPr lang="en-US" altLang="zh-TW" sz="2200" b="1" dirty="0">
                <a:solidFill>
                  <a:srgbClr val="FF0000"/>
                </a:solidFill>
                <a:latin typeface="azukifontP" panose="02000600000000000000" pitchFamily="2" charset="-128"/>
                <a:ea typeface="azukifontP" panose="02000600000000000000" pitchFamily="2" charset="-128"/>
                <a:cs typeface="MV Boli" panose="02000500030200090000" pitchFamily="2" charset="0"/>
                <a:sym typeface="Wingdings"/>
              </a:rPr>
              <a:t></a:t>
            </a:r>
            <a:r>
              <a:rPr lang="en-US" altLang="zh-TW" sz="2200" b="1" dirty="0">
                <a:solidFill>
                  <a:schemeClr val="accent2"/>
                </a:solidFill>
                <a:ea typeface="MS PGothic" pitchFamily="34" charset="-128"/>
                <a:cs typeface="+mn-cs"/>
                <a:sym typeface="Wingdings"/>
              </a:rPr>
              <a:t> </a:t>
            </a:r>
            <a:r>
              <a:rPr lang="en-US" altLang="zh-TW" sz="2200" b="1" dirty="0" smtClean="0">
                <a:solidFill>
                  <a:srgbClr val="FF0000"/>
                </a:solidFill>
                <a:ea typeface="MS PGothic" pitchFamily="34" charset="-128"/>
                <a:cs typeface="+mn-cs"/>
              </a:rPr>
              <a:t>NSAIDs</a:t>
            </a:r>
            <a:r>
              <a:rPr lang="zh-TW" altLang="en-US" sz="2200" dirty="0" smtClean="0">
                <a:latin typeface="+mn-ea"/>
              </a:rPr>
              <a:t>：</a:t>
            </a:r>
            <a:r>
              <a:rPr lang="en-US" altLang="zh-TW" sz="2200" dirty="0" smtClean="0">
                <a:ea typeface="MS PGothic" pitchFamily="34" charset="-128"/>
              </a:rPr>
              <a:t>moderate risk of lithium toxicity</a:t>
            </a:r>
            <a:endParaRPr lang="en-US" altLang="zh-TW" sz="2200" b="1" dirty="0">
              <a:solidFill>
                <a:srgbClr val="FF0000"/>
              </a:solidFill>
              <a:ea typeface="MS PGothic" pitchFamily="34" charset="-128"/>
              <a:cs typeface="+mn-cs"/>
            </a:endParaRPr>
          </a:p>
          <a:p>
            <a:pPr marL="342900" lvl="1" indent="-342900" defTabSz="457161">
              <a:lnSpc>
                <a:spcPct val="120000"/>
              </a:lnSpc>
              <a:spcBef>
                <a:spcPts val="2400"/>
              </a:spcBef>
              <a:buClr>
                <a:schemeClr val="accent1"/>
              </a:buClr>
              <a:buFont typeface="Wingdings" panose="05000000000000000000" pitchFamily="2" charset="2"/>
              <a:buChar char="n"/>
              <a:defRPr/>
            </a:pPr>
            <a:r>
              <a:rPr lang="en-US" altLang="zh-TW" sz="2400" b="1" dirty="0">
                <a:solidFill>
                  <a:srgbClr val="0070C0"/>
                </a:solidFill>
                <a:latin typeface="微軟正黑體" panose="020B0604030504040204" pitchFamily="34" charset="-120"/>
                <a:ea typeface="微軟正黑體" panose="020B0604030504040204" pitchFamily="34" charset="-120"/>
              </a:rPr>
              <a:t>Alcohol</a:t>
            </a:r>
          </a:p>
          <a:p>
            <a:pPr marL="457161" lvl="1" indent="0" defTabSz="457161" fontAlgn="auto">
              <a:lnSpc>
                <a:spcPct val="120000"/>
              </a:lnSpc>
              <a:spcAft>
                <a:spcPts val="0"/>
              </a:spcAft>
              <a:buFont typeface="Wingdings 3" charset="2"/>
              <a:buNone/>
              <a:defRPr/>
            </a:pPr>
            <a:r>
              <a:rPr lang="en-US" altLang="zh-TW" sz="2200" b="1" dirty="0">
                <a:solidFill>
                  <a:srgbClr val="FF0000"/>
                </a:solidFill>
                <a:latin typeface="azukifontP" panose="02000600000000000000" pitchFamily="2" charset="-128"/>
                <a:ea typeface="azukifontP" panose="02000600000000000000" pitchFamily="2" charset="-128"/>
                <a:cs typeface="MV Boli" panose="02000500030200090000" pitchFamily="2" charset="0"/>
                <a:sym typeface="Wingdings"/>
              </a:rPr>
              <a:t></a:t>
            </a:r>
            <a:r>
              <a:rPr lang="en-US" altLang="zh-TW" sz="2200" b="1" dirty="0" smtClean="0">
                <a:solidFill>
                  <a:schemeClr val="accent2"/>
                </a:solidFill>
                <a:ea typeface="MS PGothic" pitchFamily="34" charset="-128"/>
                <a:cs typeface="+mn-cs"/>
                <a:sym typeface="Wingdings"/>
              </a:rPr>
              <a:t> </a:t>
            </a:r>
            <a:r>
              <a:rPr lang="en-US" altLang="zh-TW" sz="2200" b="1" dirty="0">
                <a:solidFill>
                  <a:srgbClr val="FF0000"/>
                </a:solidFill>
                <a:ea typeface="MS PGothic" pitchFamily="34" charset="-128"/>
                <a:cs typeface="+mn-cs"/>
              </a:rPr>
              <a:t>Acetaminophen</a:t>
            </a:r>
            <a:r>
              <a:rPr lang="zh-TW" altLang="en-US" sz="2200" dirty="0">
                <a:solidFill>
                  <a:schemeClr val="tx2"/>
                </a:solidFill>
                <a:latin typeface="+mn-ea"/>
                <a:cs typeface="+mn-cs"/>
              </a:rPr>
              <a:t>：</a:t>
            </a:r>
            <a:r>
              <a:rPr lang="en-US" altLang="zh-TW" sz="2200" dirty="0">
                <a:solidFill>
                  <a:schemeClr val="tx2"/>
                </a:solidFill>
                <a:ea typeface="MS PGothic" pitchFamily="34" charset="-128"/>
                <a:cs typeface="+mn-cs"/>
              </a:rPr>
              <a:t>liver toxicity</a:t>
            </a:r>
            <a:endParaRPr lang="en-US" altLang="zh-TW" sz="2200" dirty="0">
              <a:solidFill>
                <a:schemeClr val="tx2"/>
              </a:solidFill>
              <a:ea typeface="MS PGothic" pitchFamily="34" charset="-128"/>
              <a:cs typeface="+mn-cs"/>
              <a:sym typeface="Wingdings"/>
            </a:endParaRPr>
          </a:p>
          <a:p>
            <a:pPr marL="457161" lvl="1" indent="0" defTabSz="457161" fontAlgn="auto">
              <a:lnSpc>
                <a:spcPct val="120000"/>
              </a:lnSpc>
              <a:spcAft>
                <a:spcPts val="0"/>
              </a:spcAft>
              <a:buFont typeface="Wingdings 3" charset="2"/>
              <a:buNone/>
              <a:defRPr/>
            </a:pPr>
            <a:r>
              <a:rPr lang="en-US" altLang="zh-TW" sz="2200" b="1" dirty="0" smtClean="0">
                <a:solidFill>
                  <a:srgbClr val="FF0000"/>
                </a:solidFill>
                <a:latin typeface="azukifontP" panose="02000600000000000000" pitchFamily="2" charset="-128"/>
                <a:ea typeface="azukifontP" panose="02000600000000000000" pitchFamily="2" charset="-128"/>
                <a:cs typeface="MV Boli" panose="02000500030200090000" pitchFamily="2" charset="0"/>
                <a:sym typeface="Wingdings"/>
              </a:rPr>
              <a:t></a:t>
            </a:r>
            <a:r>
              <a:rPr lang="en-US" altLang="zh-TW" sz="2200" b="1" dirty="0">
                <a:solidFill>
                  <a:schemeClr val="accent2"/>
                </a:solidFill>
                <a:ea typeface="MS PGothic" pitchFamily="34" charset="-128"/>
                <a:cs typeface="+mn-cs"/>
                <a:sym typeface="Wingdings"/>
              </a:rPr>
              <a:t> </a:t>
            </a:r>
            <a:r>
              <a:rPr lang="en-US" altLang="zh-TW" sz="2200" b="1" dirty="0">
                <a:solidFill>
                  <a:srgbClr val="FF0000"/>
                </a:solidFill>
                <a:ea typeface="MS PGothic" pitchFamily="34" charset="-128"/>
                <a:cs typeface="+mn-cs"/>
                <a:sym typeface="Wingdings"/>
              </a:rPr>
              <a:t>Aspirin</a:t>
            </a:r>
            <a:r>
              <a:rPr lang="zh-TW" altLang="en-US" sz="2200" dirty="0">
                <a:solidFill>
                  <a:schemeClr val="tx2"/>
                </a:solidFill>
                <a:latin typeface="+mn-ea"/>
                <a:cs typeface="+mn-cs"/>
                <a:sym typeface="Wingdings"/>
              </a:rPr>
              <a:t>：</a:t>
            </a:r>
            <a:r>
              <a:rPr lang="en-US" altLang="zh-TW" sz="2200" dirty="0">
                <a:solidFill>
                  <a:schemeClr val="tx2"/>
                </a:solidFill>
                <a:ea typeface="MS PGothic" pitchFamily="34" charset="-128"/>
                <a:cs typeface="+mn-cs"/>
                <a:sym typeface="Wingdings"/>
              </a:rPr>
              <a:t>GI </a:t>
            </a:r>
            <a:r>
              <a:rPr lang="en-US" altLang="zh-TW" sz="2200" dirty="0" smtClean="0">
                <a:solidFill>
                  <a:schemeClr val="tx2"/>
                </a:solidFill>
                <a:ea typeface="MS PGothic" pitchFamily="34" charset="-128"/>
                <a:cs typeface="+mn-cs"/>
                <a:sym typeface="Wingdings"/>
              </a:rPr>
              <a:t>toxicity</a:t>
            </a:r>
          </a:p>
          <a:p>
            <a:pPr marL="342871" indent="-342871" defTabSz="457161" fontAlgn="auto">
              <a:lnSpc>
                <a:spcPct val="120000"/>
              </a:lnSpc>
              <a:spcAft>
                <a:spcPts val="0"/>
              </a:spcAft>
              <a:buFont typeface="Wingdings" panose="05000000000000000000" pitchFamily="2" charset="2"/>
              <a:buChar char="ü"/>
              <a:defRPr/>
            </a:pPr>
            <a:endParaRPr lang="en-US" altLang="zh-TW" sz="2800" dirty="0" smtClean="0">
              <a:solidFill>
                <a:schemeClr val="tx1">
                  <a:lumMod val="75000"/>
                  <a:lumOff val="25000"/>
                </a:schemeClr>
              </a:solidFill>
              <a:ea typeface="MS PGothic" pitchFamily="34" charset="-128"/>
              <a:cs typeface="+mn-cs"/>
            </a:endParaRPr>
          </a:p>
        </p:txBody>
      </p:sp>
      <p:sp>
        <p:nvSpPr>
          <p:cNvPr id="106499"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6B22CFD-48D3-44E6-961A-1F66125F56FD}" type="slidenum">
              <a:rPr lang="zh-TW" altLang="en-US">
                <a:latin typeface="MV Boli" pitchFamily="2"/>
                <a:cs typeface="MV Boli" pitchFamily="2"/>
              </a:rPr>
              <a:pPr defTabSz="912813" fontAlgn="base">
                <a:spcBef>
                  <a:spcPct val="0"/>
                </a:spcBef>
                <a:spcAft>
                  <a:spcPct val="0"/>
                </a:spcAft>
              </a:pPr>
              <a:t>32</a:t>
            </a:fld>
            <a:endParaRPr lang="en-US" altLang="zh-TW">
              <a:latin typeface="MV Boli" pitchFamily="2"/>
              <a:cs typeface="MV Boli" pitchFamily="2"/>
            </a:endParaRP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4259033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16632"/>
            <a:ext cx="9144000" cy="1282700"/>
          </a:xfrm>
        </p:spPr>
        <p:txBody>
          <a:bodyPr rtlCol="0">
            <a:normAutofit/>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Complementary </a:t>
            </a:r>
            <a:r>
              <a:rPr lang="en-US" altLang="zh-TW" b="1" dirty="0" smtClean="0">
                <a:solidFill>
                  <a:schemeClr val="tx2"/>
                </a:solidFill>
                <a:effectLst>
                  <a:outerShdw blurRad="38100" dist="38100" dir="2700000" algn="tl">
                    <a:srgbClr val="000000">
                      <a:alpha val="43137"/>
                    </a:srgbClr>
                  </a:outerShdw>
                </a:effectLst>
                <a:cs typeface="MV Boli" pitchFamily="2" charset="0"/>
              </a:rPr>
              <a:t>Therapy</a:t>
            </a:r>
            <a:endParaRPr lang="zh-TW" altLang="en-US"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179512" y="1700808"/>
            <a:ext cx="8964489" cy="4752528"/>
          </a:xfrm>
        </p:spPr>
        <p:txBody>
          <a:bodyPr rtlCol="0">
            <a:noAutofit/>
          </a:bodyPr>
          <a:lstStyle/>
          <a:p>
            <a:pPr marL="0" indent="0" defTabSz="457161" fontAlgn="auto">
              <a:lnSpc>
                <a:spcPct val="150000"/>
              </a:lnSpc>
              <a:spcAft>
                <a:spcPts val="0"/>
              </a:spcAft>
              <a:buFont typeface="Wingdings 3" charset="2"/>
              <a:buNone/>
              <a:defRPr/>
            </a:pPr>
            <a:r>
              <a:rPr lang="en-US" altLang="zh-TW" sz="2800" b="1" u="sng" dirty="0" smtClean="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anose="02000500030200090000" pitchFamily="2" charset="0"/>
              </a:rPr>
              <a:t>Vitamin B1 : </a:t>
            </a:r>
            <a:r>
              <a:rPr lang="zh-TW" altLang="en-US" sz="2400" dirty="0" smtClean="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緩和</a:t>
            </a:r>
            <a:r>
              <a:rPr lang="zh-TW" altLang="en-US" sz="2400" dirty="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子宮肌肉</a:t>
            </a:r>
            <a:r>
              <a:rPr lang="zh-TW" altLang="en-US" sz="2400" dirty="0" smtClean="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痛</a:t>
            </a:r>
            <a:endParaRPr lang="en-US" altLang="zh-TW" sz="2400" dirty="0" smtClean="0">
              <a:solidFill>
                <a:schemeClr val="tx2"/>
              </a:solidFill>
              <a:latin typeface="微軟正黑體" panose="020B0604030504040204" pitchFamily="34" charset="-120"/>
              <a:ea typeface="微軟正黑體" panose="020B0604030504040204" pitchFamily="34" charset="-120"/>
              <a:cs typeface="MV Boli" panose="02000500030200090000" pitchFamily="2" charset="0"/>
            </a:endParaRPr>
          </a:p>
          <a:p>
            <a:pPr marL="0" indent="0" defTabSz="457161" fontAlgn="auto">
              <a:lnSpc>
                <a:spcPct val="200000"/>
              </a:lnSpc>
              <a:spcAft>
                <a:spcPts val="0"/>
              </a:spcAft>
              <a:buFont typeface="Wingdings 3" charset="2"/>
              <a:buNone/>
              <a:defRPr/>
            </a:pPr>
            <a:r>
              <a:rPr lang="en-US" altLang="zh-TW" sz="2800" b="1" u="sng" dirty="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anose="02000500030200090000" pitchFamily="2" charset="0"/>
              </a:rPr>
              <a:t>Vitamin </a:t>
            </a:r>
            <a:r>
              <a:rPr lang="en-US" altLang="zh-TW" sz="2800" b="1" u="sng" dirty="0" smtClean="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anose="02000500030200090000" pitchFamily="2" charset="0"/>
              </a:rPr>
              <a:t>B6 : </a:t>
            </a:r>
            <a:r>
              <a:rPr lang="zh-TW" altLang="en-US" sz="2400" dirty="0" smtClean="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舒緩</a:t>
            </a:r>
            <a:r>
              <a:rPr lang="zh-TW" altLang="en-US" sz="2400" dirty="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經痛、頭痛的不適，可以鎮定</a:t>
            </a:r>
            <a:r>
              <a:rPr lang="zh-TW" altLang="en-US" sz="2400" dirty="0" smtClean="0">
                <a:solidFill>
                  <a:schemeClr val="tx2"/>
                </a:solidFill>
                <a:latin typeface="微軟正黑體" panose="020B0604030504040204" pitchFamily="34" charset="-120"/>
                <a:ea typeface="微軟正黑體" panose="020B0604030504040204" pitchFamily="34" charset="-120"/>
                <a:cs typeface="MV Boli" panose="02000500030200090000" pitchFamily="2" charset="0"/>
              </a:rPr>
              <a:t>情緒</a:t>
            </a:r>
            <a:endParaRPr lang="en-US" altLang="zh-TW" sz="2400" dirty="0" smtClean="0">
              <a:solidFill>
                <a:schemeClr val="tx2"/>
              </a:solidFill>
              <a:latin typeface="微軟正黑體" panose="020B0604030504040204" pitchFamily="34" charset="-120"/>
              <a:ea typeface="微軟正黑體" panose="020B0604030504040204" pitchFamily="34" charset="-120"/>
              <a:cs typeface="MV Boli" panose="02000500030200090000" pitchFamily="2" charset="0"/>
            </a:endParaRPr>
          </a:p>
          <a:p>
            <a:pPr marL="0" indent="0" defTabSz="457161" fontAlgn="auto">
              <a:lnSpc>
                <a:spcPct val="200000"/>
              </a:lnSpc>
              <a:spcAft>
                <a:spcPts val="0"/>
              </a:spcAft>
              <a:buFont typeface="Wingdings 3" charset="2"/>
              <a:buNone/>
              <a:defRPr/>
            </a:pPr>
            <a:r>
              <a:rPr lang="en-US" altLang="zh-TW" sz="2800" b="1" u="sng" dirty="0" smtClean="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anose="02000500030200090000" pitchFamily="2" charset="0"/>
              </a:rPr>
              <a:t>Sweet fennel extract </a:t>
            </a:r>
            <a:r>
              <a:rPr lang="zh-TW" altLang="en-US" sz="2400" dirty="0">
                <a:latin typeface="微軟正黑體" panose="020B0604030504040204" pitchFamily="34" charset="-120"/>
                <a:ea typeface="微軟正黑體" panose="020B0604030504040204" pitchFamily="34" charset="-120"/>
                <a:cs typeface="MV Boli" panose="02000500030200090000" pitchFamily="2" charset="0"/>
              </a:rPr>
              <a:t>甜茴香萃取物</a:t>
            </a:r>
            <a:r>
              <a:rPr lang="en-US" altLang="zh-TW" sz="2400" dirty="0" smtClean="0">
                <a:latin typeface="微軟正黑體" panose="020B0604030504040204" pitchFamily="34" charset="-120"/>
                <a:ea typeface="微軟正黑體" panose="020B0604030504040204" pitchFamily="34" charset="-120"/>
                <a:cs typeface="MV Boli" panose="02000500030200090000" pitchFamily="2" charset="0"/>
              </a:rPr>
              <a:t>:  </a:t>
            </a:r>
            <a:r>
              <a:rPr lang="zh-TW" altLang="zh-TW" sz="2400" dirty="0" smtClean="0">
                <a:latin typeface="微軟正黑體" panose="020B0604030504040204" pitchFamily="34" charset="-120"/>
                <a:ea typeface="微軟正黑體" panose="020B0604030504040204" pitchFamily="34" charset="-120"/>
                <a:cs typeface="MV Boli" panose="02000500030200090000" pitchFamily="2" charset="0"/>
              </a:rPr>
              <a:t>減緩</a:t>
            </a:r>
            <a:r>
              <a:rPr lang="zh-TW" altLang="zh-TW" sz="2400" dirty="0">
                <a:latin typeface="微軟正黑體" panose="020B0604030504040204" pitchFamily="34" charset="-120"/>
                <a:ea typeface="微軟正黑體" panose="020B0604030504040204" pitchFamily="34" charset="-120"/>
                <a:cs typeface="MV Boli" panose="02000500030200090000" pitchFamily="2" charset="0"/>
              </a:rPr>
              <a:t>經痛，但不適用於嚴重症狀時，</a:t>
            </a:r>
            <a:r>
              <a:rPr lang="zh-TW" altLang="en-US" sz="2400" dirty="0">
                <a:latin typeface="微軟正黑體" panose="020B0604030504040204" pitchFamily="34" charset="-120"/>
                <a:ea typeface="微軟正黑體" panose="020B0604030504040204" pitchFamily="34" charset="-120"/>
                <a:cs typeface="MV Boli" panose="02000500030200090000" pitchFamily="2" charset="0"/>
              </a:rPr>
              <a:t>因為</a:t>
            </a:r>
            <a:r>
              <a:rPr lang="zh-TW" altLang="zh-TW" sz="2400" dirty="0">
                <a:latin typeface="微軟正黑體" panose="020B0604030504040204" pitchFamily="34" charset="-120"/>
                <a:ea typeface="微軟正黑體" panose="020B0604030504040204" pitchFamily="34" charset="-120"/>
                <a:cs typeface="MV Boli" panose="02000500030200090000" pitchFamily="2" charset="0"/>
              </a:rPr>
              <a:t>會減少血液</a:t>
            </a:r>
            <a:r>
              <a:rPr lang="zh-TW" altLang="zh-TW" sz="2400" dirty="0" smtClean="0">
                <a:latin typeface="微軟正黑體" panose="020B0604030504040204" pitchFamily="34" charset="-120"/>
                <a:ea typeface="微軟正黑體" panose="020B0604030504040204" pitchFamily="34" charset="-120"/>
                <a:cs typeface="MV Boli" panose="02000500030200090000" pitchFamily="2" charset="0"/>
              </a:rPr>
              <a:t>凝結</a:t>
            </a:r>
            <a:endParaRPr lang="en-US" altLang="zh-TW" sz="2400" dirty="0" smtClean="0">
              <a:latin typeface="微軟正黑體" panose="020B0604030504040204" pitchFamily="34" charset="-120"/>
              <a:ea typeface="微軟正黑體" panose="020B0604030504040204" pitchFamily="34" charset="-120"/>
              <a:cs typeface="MV Boli" panose="02000500030200090000" pitchFamily="2" charset="0"/>
            </a:endParaRPr>
          </a:p>
          <a:p>
            <a:pPr marL="0" indent="0" defTabSz="457161" fontAlgn="auto">
              <a:lnSpc>
                <a:spcPct val="150000"/>
              </a:lnSpc>
              <a:spcAft>
                <a:spcPts val="0"/>
              </a:spcAft>
              <a:buNone/>
              <a:defRPr/>
            </a:pPr>
            <a:r>
              <a:rPr lang="en-US" altLang="zh-TW" b="1" u="sng" dirty="0" smtClean="0">
                <a:solidFill>
                  <a:schemeClr val="accent4">
                    <a:lumMod val="75000"/>
                  </a:schemeClr>
                </a:solidFill>
                <a:effectLst>
                  <a:outerShdw blurRad="38100" dist="38100" dir="2700000" algn="tl">
                    <a:srgbClr val="000000">
                      <a:alpha val="43137"/>
                    </a:srgbClr>
                  </a:outerShdw>
                </a:effectLst>
                <a:cs typeface="MV Boli" panose="02000500030200090000" pitchFamily="2" charset="0"/>
              </a:rPr>
              <a:t>Magnesium : </a:t>
            </a:r>
            <a:r>
              <a:rPr lang="zh-TW" altLang="en-US" sz="2400" dirty="0" smtClean="0">
                <a:cs typeface="MV Boli" panose="02000500030200090000" pitchFamily="2" charset="0"/>
              </a:rPr>
              <a:t>具</a:t>
            </a:r>
            <a:r>
              <a:rPr lang="zh-TW" altLang="en-US" sz="2400" dirty="0">
                <a:latin typeface="微軟正黑體" panose="020B0604030504040204" pitchFamily="34" charset="-120"/>
                <a:ea typeface="微軟正黑體" panose="020B0604030504040204" pitchFamily="34" charset="-120"/>
                <a:cs typeface="MV Boli" panose="02000500030200090000" pitchFamily="2" charset="0"/>
              </a:rPr>
              <a:t>有調節神經細胞</a:t>
            </a:r>
            <a:r>
              <a:rPr lang="zh-TW" altLang="en-US" sz="2400" dirty="0">
                <a:cs typeface="MV Boli" panose="02000500030200090000" pitchFamily="2" charset="0"/>
              </a:rPr>
              <a:t>的</a:t>
            </a:r>
            <a:r>
              <a:rPr lang="zh-TW" altLang="en-US" sz="2400" dirty="0">
                <a:latin typeface="微軟正黑體" panose="020B0604030504040204" pitchFamily="34" charset="-120"/>
                <a:ea typeface="微軟正黑體" panose="020B0604030504040204" pitchFamily="34" charset="-120"/>
                <a:cs typeface="MV Boli" panose="02000500030200090000" pitchFamily="2" charset="0"/>
              </a:rPr>
              <a:t>功能</a:t>
            </a:r>
            <a:r>
              <a:rPr lang="zh-TW" altLang="en-US" sz="2400" dirty="0" smtClean="0">
                <a:latin typeface="微軟正黑體" panose="020B0604030504040204" pitchFamily="34" charset="-120"/>
                <a:ea typeface="微軟正黑體" panose="020B0604030504040204" pitchFamily="34" charset="-120"/>
                <a:cs typeface="MV Boli" panose="02000500030200090000" pitchFamily="2" charset="0"/>
              </a:rPr>
              <a:t>，舒緩情緒及肌肉緊繃</a:t>
            </a:r>
            <a:endParaRPr lang="en-US" altLang="zh-TW" sz="2400" dirty="0">
              <a:latin typeface="微軟正黑體" panose="020B0604030504040204" pitchFamily="34" charset="-120"/>
              <a:ea typeface="微軟正黑體" panose="020B0604030504040204" pitchFamily="34" charset="-120"/>
              <a:cs typeface="MV Boli" panose="02000500030200090000" pitchFamily="2" charset="0"/>
            </a:endParaRPr>
          </a:p>
          <a:p>
            <a:pPr marL="0" indent="0" defTabSz="457161" fontAlgn="auto">
              <a:lnSpc>
                <a:spcPct val="200000"/>
              </a:lnSpc>
              <a:spcAft>
                <a:spcPts val="0"/>
              </a:spcAft>
              <a:buFont typeface="Wingdings 3" charset="2"/>
              <a:buNone/>
              <a:defRPr/>
            </a:pPr>
            <a:endParaRPr lang="en-US" altLang="zh-TW" sz="2400" dirty="0">
              <a:latin typeface="微軟正黑體" panose="020B0604030504040204" pitchFamily="34" charset="-120"/>
              <a:ea typeface="微軟正黑體" panose="020B0604030504040204" pitchFamily="34" charset="-120"/>
              <a:cs typeface="MV Boli" panose="02000500030200090000" pitchFamily="2" charset="0"/>
            </a:endParaRPr>
          </a:p>
        </p:txBody>
      </p:sp>
      <p:sp>
        <p:nvSpPr>
          <p:cNvPr id="108547"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459A787-AE02-4758-9251-B5409DCAEB22}" type="slidenum">
              <a:rPr lang="zh-TW" altLang="en-US">
                <a:latin typeface="MV Boli" pitchFamily="2"/>
                <a:cs typeface="MV Boli" pitchFamily="2"/>
              </a:rPr>
              <a:pPr defTabSz="912813" fontAlgn="base">
                <a:spcBef>
                  <a:spcPct val="0"/>
                </a:spcBef>
                <a:spcAft>
                  <a:spcPct val="0"/>
                </a:spcAft>
              </a:pPr>
              <a:t>33</a:t>
            </a:fld>
            <a:endParaRPr lang="en-US" altLang="zh-TW">
              <a:latin typeface="MV Boli" pitchFamily="2"/>
              <a:cs typeface="MV Boli" pitchFamily="2"/>
            </a:endParaRP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300128798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內容版面配置區 2"/>
          <p:cNvSpPr>
            <a:spLocks noGrp="1"/>
          </p:cNvSpPr>
          <p:nvPr>
            <p:ph idx="1"/>
          </p:nvPr>
        </p:nvSpPr>
        <p:spPr>
          <a:xfrm>
            <a:off x="467544" y="1412875"/>
            <a:ext cx="8352928" cy="5445125"/>
          </a:xfrm>
        </p:spPr>
        <p:txBody>
          <a:bodyPr/>
          <a:lstStyle/>
          <a:p>
            <a:pPr marL="0" indent="0">
              <a:buNone/>
            </a:pPr>
            <a:r>
              <a:rPr lang="en-US" altLang="zh-TW" sz="3600" b="1" u="sng" dirty="0" smtClean="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anose="02000500030200090000" pitchFamily="2" charset="0"/>
              </a:rPr>
              <a:t>Fish oil</a:t>
            </a:r>
          </a:p>
          <a:p>
            <a:pPr>
              <a:buFont typeface="Wingdings" panose="05000000000000000000" pitchFamily="2" charset="2"/>
              <a:buChar char="n"/>
            </a:pPr>
            <a:r>
              <a:rPr lang="zh-TW" altLang="zh-TW" sz="2400" dirty="0" smtClean="0">
                <a:ea typeface="標楷體" pitchFamily="65" charset="-120"/>
              </a:rPr>
              <a:t>主成分有</a:t>
            </a:r>
            <a:r>
              <a:rPr lang="en-US" altLang="zh-TW" sz="2400" dirty="0" smtClean="0">
                <a:ea typeface="標楷體" pitchFamily="65" charset="-120"/>
              </a:rPr>
              <a:t>omega-3 fatty acids </a:t>
            </a:r>
            <a:r>
              <a:rPr lang="zh-TW" altLang="en-US" sz="2400" dirty="0" smtClean="0">
                <a:ea typeface="標楷體" pitchFamily="65" charset="-120"/>
              </a:rPr>
              <a:t>裡</a:t>
            </a:r>
            <a:r>
              <a:rPr lang="zh-TW" altLang="zh-TW" sz="2400" dirty="0" smtClean="0">
                <a:ea typeface="標楷體" pitchFamily="65" charset="-120"/>
              </a:rPr>
              <a:t>面含</a:t>
            </a:r>
            <a:r>
              <a:rPr lang="en-US" altLang="zh-TW" sz="2400" dirty="0" smtClean="0">
                <a:ea typeface="標楷體" pitchFamily="65" charset="-120"/>
              </a:rPr>
              <a:t>DHA(</a:t>
            </a:r>
            <a:r>
              <a:rPr lang="en-US" altLang="zh-TW" sz="2400" dirty="0" err="1" smtClean="0">
                <a:ea typeface="標楷體" pitchFamily="65" charset="-120"/>
              </a:rPr>
              <a:t>Docosahexanoic</a:t>
            </a:r>
            <a:r>
              <a:rPr lang="en-US" altLang="zh-TW" sz="2400" dirty="0" smtClean="0">
                <a:ea typeface="標楷體" pitchFamily="65" charset="-120"/>
              </a:rPr>
              <a:t> acid)</a:t>
            </a:r>
            <a:r>
              <a:rPr lang="zh-TW" altLang="zh-TW" sz="2400" dirty="0" smtClean="0">
                <a:ea typeface="標楷體" pitchFamily="65" charset="-120"/>
              </a:rPr>
              <a:t>、</a:t>
            </a:r>
            <a:r>
              <a:rPr lang="en-US" altLang="zh-TW" sz="2400" dirty="0" smtClean="0">
                <a:ea typeface="標楷體" pitchFamily="65" charset="-120"/>
              </a:rPr>
              <a:t>EPA(</a:t>
            </a:r>
            <a:r>
              <a:rPr lang="en-US" altLang="zh-TW" sz="2400" dirty="0" err="1" smtClean="0">
                <a:ea typeface="標楷體" pitchFamily="65" charset="-120"/>
              </a:rPr>
              <a:t>Eicosapenteanoic</a:t>
            </a:r>
            <a:r>
              <a:rPr lang="en-US" altLang="zh-TW" sz="2400" dirty="0" smtClean="0">
                <a:ea typeface="標楷體" pitchFamily="65" charset="-120"/>
              </a:rPr>
              <a:t> acid)</a:t>
            </a:r>
            <a:endParaRPr lang="en-US" altLang="zh-TW" sz="2400" dirty="0">
              <a:ea typeface="標楷體" pitchFamily="65" charset="-120"/>
            </a:endParaRPr>
          </a:p>
          <a:p>
            <a:pPr>
              <a:buFont typeface="Wingdings" panose="05000000000000000000" pitchFamily="2" charset="2"/>
              <a:buChar char="n"/>
            </a:pPr>
            <a:r>
              <a:rPr lang="zh-TW" altLang="zh-TW" sz="2400" dirty="0" smtClean="0">
                <a:ea typeface="標楷體" pitchFamily="65" charset="-120"/>
              </a:rPr>
              <a:t>增加</a:t>
            </a:r>
            <a:r>
              <a:rPr lang="zh-TW" altLang="zh-TW" sz="2400" b="1" u="sng" dirty="0" smtClean="0">
                <a:solidFill>
                  <a:srgbClr val="00B050"/>
                </a:solidFill>
                <a:ea typeface="標楷體" pitchFamily="65" charset="-120"/>
              </a:rPr>
              <a:t>抗發炎激素</a:t>
            </a:r>
            <a:r>
              <a:rPr lang="zh-TW" altLang="zh-TW" sz="2400" dirty="0" smtClean="0">
                <a:ea typeface="標楷體" pitchFamily="65" charset="-120"/>
              </a:rPr>
              <a:t>、減少發炎前驅激素</a:t>
            </a:r>
            <a:endParaRPr lang="en-US" altLang="zh-TW" sz="2400" dirty="0">
              <a:ea typeface="標楷體" pitchFamily="65" charset="-120"/>
            </a:endParaRPr>
          </a:p>
          <a:p>
            <a:pPr lvl="1">
              <a:buFont typeface="Wingdings" panose="05000000000000000000" pitchFamily="2" charset="2"/>
              <a:buChar char="ü"/>
            </a:pPr>
            <a:r>
              <a:rPr lang="en-US" altLang="zh-TW" sz="2400" dirty="0" smtClean="0">
                <a:ea typeface="標楷體" pitchFamily="65" charset="-120"/>
              </a:rPr>
              <a:t>Omega-3 </a:t>
            </a:r>
            <a:r>
              <a:rPr lang="zh-TW" altLang="zh-TW" sz="2400" dirty="0" smtClean="0">
                <a:ea typeface="標楷體" pitchFamily="65" charset="-120"/>
              </a:rPr>
              <a:t>不飽和脂肪酸會跟花生四烯酸</a:t>
            </a:r>
            <a:r>
              <a:rPr lang="zh-TW" altLang="zh-TW" sz="2400" b="1" dirty="0">
                <a:solidFill>
                  <a:srgbClr val="00B050"/>
                </a:solidFill>
                <a:ea typeface="標楷體" pitchFamily="65" charset="-120"/>
              </a:rPr>
              <a:t>競爭生成促發炎介質</a:t>
            </a:r>
            <a:r>
              <a:rPr lang="en-US" altLang="zh-TW" sz="2400" dirty="0" smtClean="0">
                <a:ea typeface="標楷體" pitchFamily="65" charset="-120"/>
              </a:rPr>
              <a:t> (</a:t>
            </a:r>
            <a:r>
              <a:rPr lang="en-US" altLang="zh-TW" sz="2400" dirty="0" err="1" smtClean="0">
                <a:ea typeface="標楷體" pitchFamily="65" charset="-120"/>
              </a:rPr>
              <a:t>proinflammatory</a:t>
            </a:r>
            <a:r>
              <a:rPr lang="en-US" altLang="zh-TW" sz="2400" dirty="0" smtClean="0">
                <a:ea typeface="標楷體" pitchFamily="65" charset="-120"/>
              </a:rPr>
              <a:t> mediators)</a:t>
            </a:r>
            <a:r>
              <a:rPr lang="zh-TW" altLang="zh-TW" sz="2400" dirty="0" smtClean="0">
                <a:ea typeface="標楷體" pitchFamily="65" charset="-120"/>
              </a:rPr>
              <a:t>。</a:t>
            </a:r>
            <a:endParaRPr lang="en-US" altLang="zh-TW" sz="2400" dirty="0" smtClean="0">
              <a:ea typeface="標楷體" pitchFamily="65" charset="-120"/>
            </a:endParaRPr>
          </a:p>
          <a:p>
            <a:pPr lvl="1">
              <a:buFont typeface="Wingdings" panose="05000000000000000000" pitchFamily="2" charset="2"/>
              <a:buChar char="ü"/>
            </a:pPr>
            <a:r>
              <a:rPr lang="en-US" altLang="zh-TW" sz="2400" dirty="0" smtClean="0">
                <a:ea typeface="標楷體" pitchFamily="65" charset="-120"/>
              </a:rPr>
              <a:t>Omega-3 </a:t>
            </a:r>
            <a:r>
              <a:rPr lang="zh-TW" altLang="zh-TW" sz="2400" dirty="0" smtClean="0">
                <a:ea typeface="標楷體" pitchFamily="65" charset="-120"/>
              </a:rPr>
              <a:t>不飽和脂肪酸會</a:t>
            </a:r>
            <a:r>
              <a:rPr lang="zh-TW" altLang="zh-TW" sz="2400" b="1" dirty="0" smtClean="0">
                <a:solidFill>
                  <a:srgbClr val="00B050"/>
                </a:solidFill>
                <a:ea typeface="標楷體" pitchFamily="65" charset="-120"/>
              </a:rPr>
              <a:t>抑制發炎介質和纖維化因子</a:t>
            </a:r>
            <a:r>
              <a:rPr lang="en-US" altLang="zh-TW" sz="2400" b="1" dirty="0" smtClean="0">
                <a:solidFill>
                  <a:srgbClr val="00B050"/>
                </a:solidFill>
                <a:ea typeface="標楷體" pitchFamily="65" charset="-120"/>
              </a:rPr>
              <a:t> (fibrotic mediators) </a:t>
            </a:r>
            <a:r>
              <a:rPr lang="zh-TW" altLang="zh-TW" sz="2400" dirty="0" smtClean="0">
                <a:ea typeface="標楷體" pitchFamily="65" charset="-120"/>
              </a:rPr>
              <a:t>包括、白介素</a:t>
            </a:r>
            <a:r>
              <a:rPr lang="en-US" altLang="zh-TW" sz="2400" dirty="0" smtClean="0">
                <a:ea typeface="標楷體" pitchFamily="65" charset="-120"/>
              </a:rPr>
              <a:t> (interleukins)</a:t>
            </a:r>
            <a:r>
              <a:rPr lang="zh-TW" altLang="zh-TW" sz="2400" dirty="0" smtClean="0">
                <a:ea typeface="標楷體" pitchFamily="65" charset="-120"/>
              </a:rPr>
              <a:t>、腫瘤壞死因子</a:t>
            </a:r>
            <a:r>
              <a:rPr lang="en-US" altLang="zh-TW" sz="2400" dirty="0" smtClean="0">
                <a:ea typeface="標楷體" pitchFamily="65" charset="-120"/>
              </a:rPr>
              <a:t>-α (tumor necrosis factor-α</a:t>
            </a:r>
            <a:r>
              <a:rPr lang="zh-TW" altLang="zh-TW" sz="2400" dirty="0" smtClean="0">
                <a:ea typeface="標楷體" pitchFamily="65" charset="-120"/>
              </a:rPr>
              <a:t>，</a:t>
            </a:r>
            <a:r>
              <a:rPr lang="en-US" altLang="zh-TW" sz="2400" dirty="0" smtClean="0">
                <a:ea typeface="標楷體" pitchFamily="65" charset="-120"/>
              </a:rPr>
              <a:t>TNF-α)</a:t>
            </a:r>
            <a:endParaRPr lang="zh-TW" altLang="zh-TW" sz="2400" dirty="0" smtClean="0">
              <a:ea typeface="標楷體" pitchFamily="65" charset="-120"/>
            </a:endParaRPr>
          </a:p>
          <a:p>
            <a:endParaRPr lang="zh-TW" altLang="en-US" dirty="0" smtClean="0"/>
          </a:p>
        </p:txBody>
      </p:sp>
      <p:sp>
        <p:nvSpPr>
          <p:cNvPr id="5" name="標題 1"/>
          <p:cNvSpPr txBox="1">
            <a:spLocks/>
          </p:cNvSpPr>
          <p:nvPr/>
        </p:nvSpPr>
        <p:spPr bwMode="auto">
          <a:xfrm>
            <a:off x="0" y="116632"/>
            <a:ext cx="9144000" cy="12827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fontAlgn="base">
              <a:lnSpc>
                <a:spcPts val="6000"/>
              </a:lnSpc>
              <a:spcBef>
                <a:spcPct val="0"/>
              </a:spcBef>
              <a:spcAft>
                <a:spcPct val="0"/>
              </a:spcAft>
              <a:defRPr sz="5400" kern="1200">
                <a:solidFill>
                  <a:schemeClr val="tx2"/>
                </a:solidFill>
                <a:latin typeface="微軟正黑體"/>
                <a:ea typeface="微軟正黑體"/>
                <a:cs typeface="微軟正黑體"/>
              </a:defRPr>
            </a:lvl1pPr>
            <a:lvl2pPr algn="ctr" rtl="0" fontAlgn="base">
              <a:lnSpc>
                <a:spcPts val="6000"/>
              </a:lnSpc>
              <a:spcBef>
                <a:spcPct val="0"/>
              </a:spcBef>
              <a:spcAft>
                <a:spcPct val="0"/>
              </a:spcAft>
              <a:defRPr sz="5400">
                <a:solidFill>
                  <a:schemeClr val="tx2"/>
                </a:solidFill>
                <a:latin typeface="微軟正黑體"/>
                <a:ea typeface="微軟正黑體"/>
                <a:cs typeface="微軟正黑體"/>
              </a:defRPr>
            </a:lvl2pPr>
            <a:lvl3pPr algn="ctr" rtl="0" fontAlgn="base">
              <a:lnSpc>
                <a:spcPts val="6000"/>
              </a:lnSpc>
              <a:spcBef>
                <a:spcPct val="0"/>
              </a:spcBef>
              <a:spcAft>
                <a:spcPct val="0"/>
              </a:spcAft>
              <a:defRPr sz="5400">
                <a:solidFill>
                  <a:schemeClr val="tx2"/>
                </a:solidFill>
                <a:latin typeface="微軟正黑體"/>
                <a:ea typeface="微軟正黑體"/>
                <a:cs typeface="微軟正黑體"/>
              </a:defRPr>
            </a:lvl3pPr>
            <a:lvl4pPr algn="ctr" rtl="0" fontAlgn="base">
              <a:lnSpc>
                <a:spcPts val="6000"/>
              </a:lnSpc>
              <a:spcBef>
                <a:spcPct val="0"/>
              </a:spcBef>
              <a:spcAft>
                <a:spcPct val="0"/>
              </a:spcAft>
              <a:defRPr sz="5400">
                <a:solidFill>
                  <a:schemeClr val="tx2"/>
                </a:solidFill>
                <a:latin typeface="微軟正黑體"/>
                <a:ea typeface="微軟正黑體"/>
                <a:cs typeface="微軟正黑體"/>
              </a:defRPr>
            </a:lvl4pPr>
            <a:lvl5pPr algn="ctr" rtl="0" fontAlgn="base">
              <a:lnSpc>
                <a:spcPts val="6000"/>
              </a:lnSpc>
              <a:spcBef>
                <a:spcPct val="0"/>
              </a:spcBef>
              <a:spcAft>
                <a:spcPct val="0"/>
              </a:spcAft>
              <a:defRPr sz="5400">
                <a:solidFill>
                  <a:schemeClr val="tx2"/>
                </a:solidFill>
                <a:latin typeface="微軟正黑體"/>
                <a:ea typeface="微軟正黑體"/>
                <a:cs typeface="微軟正黑體"/>
              </a:defRPr>
            </a:lvl5pPr>
            <a:lvl6pPr marL="457200" algn="ctr" rtl="0" fontAlgn="base">
              <a:lnSpc>
                <a:spcPts val="6000"/>
              </a:lnSpc>
              <a:spcBef>
                <a:spcPct val="0"/>
              </a:spcBef>
              <a:spcAft>
                <a:spcPct val="0"/>
              </a:spcAft>
              <a:defRPr sz="5400">
                <a:solidFill>
                  <a:schemeClr val="tx2"/>
                </a:solidFill>
                <a:latin typeface="微軟正黑體"/>
                <a:ea typeface="微軟正黑體"/>
                <a:cs typeface="微軟正黑體"/>
              </a:defRPr>
            </a:lvl6pPr>
            <a:lvl7pPr marL="914400" algn="ctr" rtl="0" fontAlgn="base">
              <a:lnSpc>
                <a:spcPts val="6000"/>
              </a:lnSpc>
              <a:spcBef>
                <a:spcPct val="0"/>
              </a:spcBef>
              <a:spcAft>
                <a:spcPct val="0"/>
              </a:spcAft>
              <a:defRPr sz="5400">
                <a:solidFill>
                  <a:schemeClr val="tx2"/>
                </a:solidFill>
                <a:latin typeface="微軟正黑體"/>
                <a:ea typeface="微軟正黑體"/>
                <a:cs typeface="微軟正黑體"/>
              </a:defRPr>
            </a:lvl7pPr>
            <a:lvl8pPr marL="1371600" algn="ctr" rtl="0" fontAlgn="base">
              <a:lnSpc>
                <a:spcPts val="6000"/>
              </a:lnSpc>
              <a:spcBef>
                <a:spcPct val="0"/>
              </a:spcBef>
              <a:spcAft>
                <a:spcPct val="0"/>
              </a:spcAft>
              <a:defRPr sz="5400">
                <a:solidFill>
                  <a:schemeClr val="tx2"/>
                </a:solidFill>
                <a:latin typeface="微軟正黑體"/>
                <a:ea typeface="微軟正黑體"/>
                <a:cs typeface="微軟正黑體"/>
              </a:defRPr>
            </a:lvl8pPr>
            <a:lvl9pPr marL="1828800" algn="ctr" rtl="0" fontAlgn="base">
              <a:lnSpc>
                <a:spcPts val="6000"/>
              </a:lnSpc>
              <a:spcBef>
                <a:spcPct val="0"/>
              </a:spcBef>
              <a:spcAft>
                <a:spcPct val="0"/>
              </a:spcAft>
              <a:defRPr sz="5400">
                <a:solidFill>
                  <a:schemeClr val="tx2"/>
                </a:solidFill>
                <a:latin typeface="微軟正黑體"/>
                <a:ea typeface="微軟正黑體"/>
                <a:cs typeface="微軟正黑體"/>
              </a:defRPr>
            </a:lvl9pPr>
          </a:lstStyle>
          <a:p>
            <a:pPr defTabSz="457161" fontAlgn="auto">
              <a:spcAft>
                <a:spcPts val="0"/>
              </a:spcAft>
              <a:defRPr/>
            </a:pPr>
            <a:r>
              <a:rPr kumimoji="0" lang="en-US" altLang="zh-TW" b="1" dirty="0" smtClean="0">
                <a:effectLst>
                  <a:outerShdw blurRad="38100" dist="38100" dir="2700000" algn="tl">
                    <a:srgbClr val="000000">
                      <a:alpha val="43137"/>
                    </a:srgbClr>
                  </a:outerShdw>
                </a:effectLst>
                <a:cs typeface="MV Boli" pitchFamily="2" charset="0"/>
              </a:rPr>
              <a:t>Complementary Therapy</a:t>
            </a:r>
            <a:endParaRPr kumimoji="0" lang="zh-TW" altLang="en-US" b="1" dirty="0">
              <a:effectLst>
                <a:outerShdw blurRad="38100" dist="38100" dir="2700000" algn="tl">
                  <a:srgbClr val="000000">
                    <a:alpha val="43137"/>
                  </a:srgbClr>
                </a:outerShdw>
              </a:effectLst>
              <a:cs typeface="MV Boli" pitchFamily="2" charset="0"/>
            </a:endParaRP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
        <p:nvSpPr>
          <p:cNvPr id="6" name="投影片編號版面配置區 5"/>
          <p:cNvSpPr>
            <a:spLocks noGrp="1"/>
          </p:cNvSpPr>
          <p:nvPr>
            <p:ph type="sldNum" sz="quarter" idx="12"/>
          </p:nvPr>
        </p:nvSpPr>
        <p:spPr/>
        <p:txBody>
          <a:bodyPr/>
          <a:lstStyle/>
          <a:p>
            <a:pPr>
              <a:defRPr/>
            </a:pPr>
            <a:fld id="{236B14C3-229E-494B-B7E6-27E96FDCD046}" type="slidenum">
              <a:rPr lang="zh-TW" altLang="en-US" smtClean="0"/>
              <a:pPr>
                <a:defRPr/>
              </a:pPr>
              <a:t>34</a:t>
            </a:fld>
            <a:endParaRPr lang="zh-TW" altLang="en-US"/>
          </a:p>
        </p:txBody>
      </p:sp>
    </p:spTree>
    <p:extLst>
      <p:ext uri="{BB962C8B-B14F-4D97-AF65-F5344CB8AC3E}">
        <p14:creationId xmlns:p14="http://schemas.microsoft.com/office/powerpoint/2010/main" val="1607591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內容版面配置區 2"/>
          <p:cNvSpPr>
            <a:spLocks noGrp="1"/>
          </p:cNvSpPr>
          <p:nvPr>
            <p:ph idx="1"/>
          </p:nvPr>
        </p:nvSpPr>
        <p:spPr>
          <a:xfrm>
            <a:off x="0" y="1556792"/>
            <a:ext cx="9144000" cy="5445125"/>
          </a:xfrm>
        </p:spPr>
        <p:txBody>
          <a:bodyPr/>
          <a:lstStyle/>
          <a:p>
            <a:pPr marL="0" indent="0">
              <a:buNone/>
            </a:pPr>
            <a:r>
              <a:rPr lang="zh-TW" altLang="zh-TW" sz="3200" b="1" dirty="0" smtClean="0">
                <a:latin typeface="微軟正黑體" panose="020B0604030504040204" pitchFamily="34" charset="-120"/>
                <a:ea typeface="微軟正黑體" panose="020B0604030504040204" pitchFamily="34" charset="-120"/>
              </a:rPr>
              <a:t>給虛寒體質女性</a:t>
            </a:r>
          </a:p>
          <a:p>
            <a:pPr marL="514350" indent="-514350">
              <a:buClr>
                <a:schemeClr val="tx2"/>
              </a:buClr>
              <a:buFont typeface="Wingdings" panose="05000000000000000000" pitchFamily="2" charset="2"/>
              <a:buAutoNum type="circleNumWdWhitePlain"/>
            </a:pPr>
            <a:r>
              <a:rPr lang="zh-TW" altLang="zh-TW" b="1" u="sng" dirty="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anose="02000500030200090000" pitchFamily="2" charset="0"/>
              </a:rPr>
              <a:t>生化</a:t>
            </a:r>
            <a:r>
              <a:rPr lang="zh-TW" altLang="zh-TW" b="1" u="sng" dirty="0" smtClean="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anose="02000500030200090000" pitchFamily="2" charset="0"/>
              </a:rPr>
              <a:t>湯</a:t>
            </a:r>
            <a:endParaRPr lang="zh-TW" altLang="zh-TW" b="1" dirty="0" smtClean="0">
              <a:latin typeface="微軟正黑體" panose="020B0604030504040204" pitchFamily="34" charset="-120"/>
              <a:ea typeface="微軟正黑體" panose="020B0604030504040204" pitchFamily="34" charset="-120"/>
            </a:endParaRPr>
          </a:p>
          <a:p>
            <a:pPr lvl="2">
              <a:buFont typeface="Wingdings" panose="05000000000000000000" pitchFamily="2" charset="2"/>
              <a:buChar char="n"/>
            </a:pPr>
            <a:r>
              <a:rPr lang="zh-TW" altLang="zh-TW" dirty="0" smtClean="0">
                <a:latin typeface="微軟正黑體" panose="020B0604030504040204" pitchFamily="34" charset="-120"/>
                <a:ea typeface="微軟正黑體" panose="020B0604030504040204" pitchFamily="34" charset="-120"/>
              </a:rPr>
              <a:t>功能</a:t>
            </a:r>
            <a:r>
              <a:rPr lang="en-US" altLang="zh-TW" dirty="0" smtClean="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 </a:t>
            </a:r>
            <a:r>
              <a:rPr lang="zh-TW" altLang="zh-TW" b="1" u="sng" dirty="0">
                <a:solidFill>
                  <a:srgbClr val="00B050"/>
                </a:solidFill>
                <a:latin typeface="微軟正黑體" panose="020B0604030504040204" pitchFamily="34" charset="-120"/>
                <a:ea typeface="微軟正黑體" panose="020B0604030504040204" pitchFamily="34" charset="-120"/>
              </a:rPr>
              <a:t>排除惡露</a:t>
            </a:r>
            <a:r>
              <a:rPr lang="zh-TW" altLang="zh-TW" dirty="0" smtClean="0">
                <a:latin typeface="微軟正黑體" panose="020B0604030504040204" pitchFamily="34" charset="-120"/>
                <a:ea typeface="微軟正黑體" panose="020B0604030504040204" pitchFamily="34" charset="-120"/>
              </a:rPr>
              <a:t>、</a:t>
            </a:r>
            <a:r>
              <a:rPr lang="zh-TW" altLang="zh-TW" b="1" u="sng" dirty="0" smtClean="0">
                <a:solidFill>
                  <a:srgbClr val="00B050"/>
                </a:solidFill>
                <a:latin typeface="微軟正黑體" panose="020B0604030504040204" pitchFamily="34" charset="-120"/>
                <a:ea typeface="微軟正黑體" panose="020B0604030504040204" pitchFamily="34" charset="-120"/>
              </a:rPr>
              <a:t>調節子宮收縮</a:t>
            </a:r>
            <a:r>
              <a:rPr lang="zh-TW" altLang="zh-TW" dirty="0" smtClean="0">
                <a:latin typeface="微軟正黑體" panose="020B0604030504040204" pitchFamily="34" charset="-120"/>
                <a:ea typeface="微軟正黑體" panose="020B0604030504040204" pitchFamily="34" charset="-120"/>
              </a:rPr>
              <a:t>、幫助子宮復舊、減少宮縮腹痛等作用。</a:t>
            </a:r>
            <a:endParaRPr lang="en-US" altLang="zh-TW" dirty="0" smtClean="0">
              <a:latin typeface="微軟正黑體" panose="020B0604030504040204" pitchFamily="34" charset="-120"/>
              <a:ea typeface="微軟正黑體" panose="020B0604030504040204" pitchFamily="34" charset="-120"/>
            </a:endParaRPr>
          </a:p>
          <a:p>
            <a:pPr lvl="2">
              <a:buFont typeface="Wingdings" panose="05000000000000000000" pitchFamily="2" charset="2"/>
              <a:buChar char="n"/>
            </a:pPr>
            <a:r>
              <a:rPr lang="zh-TW" altLang="zh-TW" dirty="0" smtClean="0">
                <a:latin typeface="微軟正黑體" panose="020B0604030504040204" pitchFamily="34" charset="-120"/>
                <a:ea typeface="微軟正黑體" panose="020B0604030504040204" pitchFamily="34" charset="-120"/>
              </a:rPr>
              <a:t>使用時</a:t>
            </a:r>
            <a:r>
              <a:rPr lang="zh-TW" altLang="en-US" dirty="0" smtClean="0">
                <a:latin typeface="微軟正黑體" panose="020B0604030504040204" pitchFamily="34" charset="-120"/>
                <a:ea typeface="微軟正黑體" panose="020B0604030504040204" pitchFamily="34" charset="-120"/>
              </a:rPr>
              <a:t>間</a:t>
            </a:r>
            <a:r>
              <a:rPr lang="zh-TW" altLang="zh-TW" dirty="0" smtClean="0">
                <a:latin typeface="微軟正黑體" panose="020B0604030504040204" pitchFamily="34" charset="-120"/>
                <a:ea typeface="微軟正黑體" panose="020B0604030504040204" pitchFamily="34" charset="-120"/>
              </a:rPr>
              <a:t>通常是即</a:t>
            </a:r>
            <a:r>
              <a:rPr lang="zh-TW" altLang="zh-TW" b="1" dirty="0" smtClean="0">
                <a:solidFill>
                  <a:srgbClr val="00B050"/>
                </a:solidFill>
                <a:latin typeface="微軟正黑體" panose="020B0604030504040204" pitchFamily="34" charset="-120"/>
                <a:ea typeface="微軟正黑體" panose="020B0604030504040204" pitchFamily="34" charset="-120"/>
              </a:rPr>
              <a:t>月經來的第一天開始</a:t>
            </a:r>
            <a:r>
              <a:rPr lang="zh-TW" altLang="zh-TW" dirty="0" smtClean="0">
                <a:latin typeface="微軟正黑體" panose="020B0604030504040204" pitchFamily="34" charset="-120"/>
                <a:ea typeface="微軟正黑體" panose="020B0604030504040204" pitchFamily="34" charset="-120"/>
              </a:rPr>
              <a:t>，</a:t>
            </a:r>
            <a:r>
              <a:rPr lang="zh-TW" altLang="zh-TW" b="1" dirty="0" smtClean="0">
                <a:solidFill>
                  <a:srgbClr val="00B050"/>
                </a:solidFill>
                <a:latin typeface="微軟正黑體" panose="020B0604030504040204" pitchFamily="34" charset="-120"/>
                <a:ea typeface="微軟正黑體" panose="020B0604030504040204" pitchFamily="34" charset="-120"/>
              </a:rPr>
              <a:t>一日一帖</a:t>
            </a:r>
            <a:r>
              <a:rPr lang="zh-TW" altLang="zh-TW" dirty="0" smtClean="0">
                <a:latin typeface="微軟正黑體" panose="020B0604030504040204" pitchFamily="34" charset="-120"/>
                <a:ea typeface="微軟正黑體" panose="020B0604030504040204" pitchFamily="34" charset="-120"/>
              </a:rPr>
              <a:t>，連續服用</a:t>
            </a:r>
            <a:r>
              <a:rPr lang="zh-TW" altLang="zh-TW" b="1" dirty="0" smtClean="0">
                <a:solidFill>
                  <a:srgbClr val="00B050"/>
                </a:solidFill>
                <a:latin typeface="微軟正黑體" panose="020B0604030504040204" pitchFamily="34" charset="-120"/>
                <a:ea typeface="微軟正黑體" panose="020B0604030504040204" pitchFamily="34" charset="-120"/>
              </a:rPr>
              <a:t>三天</a:t>
            </a:r>
            <a:r>
              <a:rPr lang="zh-TW" altLang="zh-TW" dirty="0" smtClean="0">
                <a:latin typeface="微軟正黑體" panose="020B0604030504040204" pitchFamily="34" charset="-120"/>
                <a:ea typeface="微軟正黑體" panose="020B0604030504040204" pitchFamily="34" charset="-120"/>
              </a:rPr>
              <a:t>。</a:t>
            </a:r>
          </a:p>
          <a:p>
            <a:pPr lvl="2">
              <a:buFont typeface="Wingdings" panose="05000000000000000000" pitchFamily="2" charset="2"/>
              <a:buChar char="n"/>
            </a:pPr>
            <a:r>
              <a:rPr lang="zh-TW" altLang="zh-TW" dirty="0" smtClean="0">
                <a:latin typeface="微軟正黑體" panose="020B0604030504040204" pitchFamily="34" charset="-120"/>
                <a:ea typeface="微軟正黑體" panose="020B0604030504040204" pitchFamily="34" charset="-120"/>
              </a:rPr>
              <a:t>注意</a:t>
            </a:r>
            <a:r>
              <a:rPr lang="en-US" altLang="zh-TW" dirty="0" smtClean="0">
                <a:latin typeface="微軟正黑體" panose="020B0604030504040204" pitchFamily="34" charset="-120"/>
                <a:ea typeface="微軟正黑體" panose="020B0604030504040204" pitchFamily="34" charset="-120"/>
              </a:rPr>
              <a:t>: </a:t>
            </a:r>
            <a:r>
              <a:rPr lang="zh-TW" altLang="zh-TW" dirty="0" smtClean="0">
                <a:latin typeface="微軟正黑體" panose="020B0604030504040204" pitchFamily="34" charset="-120"/>
                <a:ea typeface="微軟正黑體" panose="020B0604030504040204" pitchFamily="34" charset="-120"/>
              </a:rPr>
              <a:t>若經血</a:t>
            </a:r>
            <a:r>
              <a:rPr lang="zh-TW" altLang="en-US" dirty="0" smtClean="0">
                <a:latin typeface="微軟正黑體" panose="020B0604030504040204" pitchFamily="34" charset="-120"/>
                <a:ea typeface="微軟正黑體" panose="020B0604030504040204" pitchFamily="34" charset="-120"/>
              </a:rPr>
              <a:t>過</a:t>
            </a:r>
            <a:r>
              <a:rPr lang="zh-TW" altLang="zh-TW" dirty="0" smtClean="0">
                <a:latin typeface="微軟正黑體" panose="020B0604030504040204" pitchFamily="34" charset="-120"/>
                <a:ea typeface="微軟正黑體" panose="020B0604030504040204" pitchFamily="34" charset="-120"/>
              </a:rPr>
              <a:t>多</a:t>
            </a:r>
            <a:r>
              <a:rPr lang="zh-TW" altLang="en-US" dirty="0" smtClean="0">
                <a:latin typeface="微軟正黑體" panose="020B0604030504040204" pitchFamily="34" charset="-120"/>
                <a:ea typeface="微軟正黑體" panose="020B0604030504040204" pitchFamily="34" charset="-120"/>
              </a:rPr>
              <a:t>、或患</a:t>
            </a:r>
            <a:r>
              <a:rPr lang="zh-TW" altLang="zh-TW" dirty="0" smtClean="0">
                <a:latin typeface="微軟正黑體" panose="020B0604030504040204" pitchFamily="34" charset="-120"/>
                <a:ea typeface="微軟正黑體" panose="020B0604030504040204" pitchFamily="34" charset="-120"/>
              </a:rPr>
              <a:t>有巧克力囊腫、子宮肌瘤、子宮內膜異位，不要</a:t>
            </a:r>
            <a:r>
              <a:rPr lang="zh-TW" altLang="en-US" dirty="0" smtClean="0">
                <a:latin typeface="微軟正黑體" panose="020B0604030504040204" pitchFamily="34" charset="-120"/>
                <a:ea typeface="微軟正黑體" panose="020B0604030504040204" pitchFamily="34" charset="-120"/>
              </a:rPr>
              <a:t>使</a:t>
            </a:r>
            <a:r>
              <a:rPr lang="zh-TW" altLang="zh-TW" dirty="0" smtClean="0">
                <a:latin typeface="微軟正黑體" panose="020B0604030504040204" pitchFamily="34" charset="-120"/>
                <a:ea typeface="微軟正黑體" panose="020B0604030504040204" pitchFamily="34" charset="-120"/>
              </a:rPr>
              <a:t>用</a:t>
            </a:r>
            <a:r>
              <a:rPr lang="zh-TW" altLang="en-US" dirty="0" smtClean="0">
                <a:latin typeface="微軟正黑體" panose="020B0604030504040204" pitchFamily="34" charset="-120"/>
                <a:ea typeface="微軟正黑體" panose="020B0604030504040204" pitchFamily="34" charset="-120"/>
              </a:rPr>
              <a:t>生化湯</a:t>
            </a:r>
            <a:r>
              <a:rPr lang="zh-TW" altLang="zh-TW" dirty="0" smtClean="0">
                <a:latin typeface="微軟正黑體" panose="020B0604030504040204" pitchFamily="34" charset="-120"/>
                <a:ea typeface="微軟正黑體" panose="020B0604030504040204" pitchFamily="34" charset="-120"/>
              </a:rPr>
              <a:t>。</a:t>
            </a:r>
          </a:p>
          <a:p>
            <a:endParaRPr lang="zh-TW" altLang="en-US" dirty="0" smtClean="0"/>
          </a:p>
        </p:txBody>
      </p:sp>
      <p:sp>
        <p:nvSpPr>
          <p:cNvPr id="5" name="標題 1"/>
          <p:cNvSpPr>
            <a:spLocks noGrp="1"/>
          </p:cNvSpPr>
          <p:nvPr>
            <p:ph type="title"/>
          </p:nvPr>
        </p:nvSpPr>
        <p:spPr>
          <a:xfrm>
            <a:off x="0" y="116632"/>
            <a:ext cx="9144000" cy="1282700"/>
          </a:xfrm>
        </p:spPr>
        <p:txBody>
          <a:bodyPr rtlCol="0">
            <a:normAutofit/>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Complementary </a:t>
            </a:r>
            <a:r>
              <a:rPr lang="en-US" altLang="zh-TW" b="1" dirty="0" smtClean="0">
                <a:solidFill>
                  <a:schemeClr val="tx2"/>
                </a:solidFill>
                <a:effectLst>
                  <a:outerShdw blurRad="38100" dist="38100" dir="2700000" algn="tl">
                    <a:srgbClr val="000000">
                      <a:alpha val="43137"/>
                    </a:srgbClr>
                  </a:outerShdw>
                </a:effectLst>
                <a:cs typeface="MV Boli" pitchFamily="2" charset="0"/>
              </a:rPr>
              <a:t>Therapy</a:t>
            </a:r>
            <a:endParaRPr lang="zh-TW" altLang="en-US" b="1" dirty="0">
              <a:solidFill>
                <a:schemeClr val="tx2"/>
              </a:solidFill>
              <a:effectLst>
                <a:outerShdw blurRad="38100" dist="38100" dir="2700000" algn="tl">
                  <a:srgbClr val="000000">
                    <a:alpha val="43137"/>
                  </a:srgbClr>
                </a:outerShdw>
              </a:effectLst>
              <a:cs typeface="MV Boli" pitchFamily="2" charset="0"/>
            </a:endParaRPr>
          </a:p>
        </p:txBody>
      </p:sp>
      <p:pic>
        <p:nvPicPr>
          <p:cNvPr id="6" name="內容版面配置區 3" descr="生化湯.jpg"/>
          <p:cNvPicPr>
            <a:picLocks/>
          </p:cNvPicPr>
          <p:nvPr/>
        </p:nvPicPr>
        <p:blipFill>
          <a:blip r:embed="rId2"/>
          <a:srcRect l="11812" r="20267" b="5150"/>
          <a:stretch>
            <a:fillRect/>
          </a:stretch>
        </p:blipFill>
        <p:spPr bwMode="auto">
          <a:xfrm>
            <a:off x="4878015" y="5031829"/>
            <a:ext cx="2484437" cy="1556792"/>
          </a:xfrm>
          <a:prstGeom prst="rect">
            <a:avLst/>
          </a:prstGeom>
          <a:noFill/>
          <a:ln w="9525">
            <a:noFill/>
            <a:miter lim="800000"/>
            <a:headEnd/>
            <a:tailEnd/>
          </a:ln>
        </p:spPr>
      </p:pic>
      <p:pic>
        <p:nvPicPr>
          <p:cNvPr id="7" name="圖片 4" descr="生化湯2.jpg"/>
          <p:cNvPicPr>
            <a:picLocks noChangeAspect="1" noChangeArrowheads="1"/>
          </p:cNvPicPr>
          <p:nvPr/>
        </p:nvPicPr>
        <p:blipFill>
          <a:blip r:embed="rId3"/>
          <a:srcRect l="11765" t="9836" r="14117"/>
          <a:stretch>
            <a:fillRect/>
          </a:stretch>
        </p:blipFill>
        <p:spPr bwMode="auto">
          <a:xfrm>
            <a:off x="7061855" y="5094397"/>
            <a:ext cx="1870589" cy="1633002"/>
          </a:xfrm>
          <a:prstGeom prst="rect">
            <a:avLst/>
          </a:prstGeom>
          <a:noFill/>
          <a:ln w="9525">
            <a:noFill/>
            <a:miter lim="800000"/>
            <a:headEnd/>
            <a:tailEnd/>
          </a:ln>
        </p:spPr>
      </p:pic>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
        <p:nvSpPr>
          <p:cNvPr id="8" name="投影片編號版面配置區 7"/>
          <p:cNvSpPr>
            <a:spLocks noGrp="1"/>
          </p:cNvSpPr>
          <p:nvPr>
            <p:ph type="sldNum" sz="quarter" idx="12"/>
          </p:nvPr>
        </p:nvSpPr>
        <p:spPr/>
        <p:txBody>
          <a:bodyPr/>
          <a:lstStyle/>
          <a:p>
            <a:pPr>
              <a:defRPr/>
            </a:pPr>
            <a:fld id="{236B14C3-229E-494B-B7E6-27E96FDCD046}" type="slidenum">
              <a:rPr lang="zh-TW" altLang="en-US" smtClean="0"/>
              <a:pPr>
                <a:defRPr/>
              </a:pPr>
              <a:t>35</a:t>
            </a:fld>
            <a:endParaRPr lang="zh-TW" altLang="en-US"/>
          </a:p>
        </p:txBody>
      </p:sp>
    </p:spTree>
    <p:extLst>
      <p:ext uri="{BB962C8B-B14F-4D97-AF65-F5344CB8AC3E}">
        <p14:creationId xmlns:p14="http://schemas.microsoft.com/office/powerpoint/2010/main" val="4810713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內容版面配置區 2"/>
          <p:cNvSpPr>
            <a:spLocks noGrp="1"/>
          </p:cNvSpPr>
          <p:nvPr>
            <p:ph idx="1"/>
          </p:nvPr>
        </p:nvSpPr>
        <p:spPr>
          <a:xfrm>
            <a:off x="0" y="1556792"/>
            <a:ext cx="9144000" cy="5445125"/>
          </a:xfrm>
        </p:spPr>
        <p:txBody>
          <a:bodyPr/>
          <a:lstStyle/>
          <a:p>
            <a:pPr marL="0" indent="0">
              <a:buNone/>
            </a:pPr>
            <a:r>
              <a:rPr lang="zh-TW" altLang="zh-TW" sz="3200" b="1" dirty="0">
                <a:latin typeface="微軟正黑體" panose="020B0604030504040204" pitchFamily="34" charset="-120"/>
                <a:ea typeface="微軟正黑體" panose="020B0604030504040204" pitchFamily="34" charset="-120"/>
              </a:rPr>
              <a:t>給虛寒體質女性</a:t>
            </a:r>
          </a:p>
          <a:p>
            <a:pPr marL="514350" indent="-514350">
              <a:buClr>
                <a:schemeClr val="tx2"/>
              </a:buClr>
              <a:buFont typeface="Wingdings" panose="05000000000000000000" pitchFamily="2" charset="2"/>
              <a:buAutoNum type="circleNumWdWhitePlain" startAt="2"/>
            </a:pPr>
            <a:r>
              <a:rPr lang="zh-TW" altLang="zh-TW" b="1" u="sng" dirty="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anose="02000500030200090000" pitchFamily="2" charset="0"/>
              </a:rPr>
              <a:t>四物湯</a:t>
            </a:r>
            <a:r>
              <a:rPr lang="en-US" altLang="zh-TW" b="1" u="sng" dirty="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anose="02000500030200090000" pitchFamily="2" charset="0"/>
              </a:rPr>
              <a:t>:</a:t>
            </a:r>
            <a:endParaRPr lang="zh-TW" altLang="zh-TW" b="1" u="sng" dirty="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anose="02000500030200090000" pitchFamily="2" charset="0"/>
            </a:endParaRPr>
          </a:p>
          <a:p>
            <a:pPr lvl="2">
              <a:buFont typeface="Wingdings" panose="05000000000000000000" pitchFamily="2" charset="2"/>
              <a:buChar char="n"/>
            </a:pPr>
            <a:r>
              <a:rPr lang="zh-TW" altLang="zh-TW" sz="2400" dirty="0" smtClean="0">
                <a:latin typeface="微軟正黑體" panose="020B0604030504040204" pitchFamily="34" charset="-120"/>
                <a:ea typeface="微軟正黑體" panose="020B0604030504040204" pitchFamily="34" charset="-120"/>
              </a:rPr>
              <a:t>被稱為婦人病的聖藥，由當歸、熟地黃、川芎及芍藥組成</a:t>
            </a:r>
            <a:r>
              <a:rPr lang="zh-TW" altLang="en-US" sz="2400" dirty="0" smtClean="0">
                <a:latin typeface="微軟正黑體" panose="020B0604030504040204" pitchFamily="34" charset="-120"/>
                <a:ea typeface="微軟正黑體" panose="020B0604030504040204" pitchFamily="34" charset="-120"/>
              </a:rPr>
              <a:t>，可用來</a:t>
            </a:r>
            <a:r>
              <a:rPr lang="zh-TW" altLang="zh-TW" sz="2400" dirty="0" smtClean="0">
                <a:latin typeface="微軟正黑體" panose="020B0604030504040204" pitchFamily="34" charset="-120"/>
                <a:ea typeface="微軟正黑體" panose="020B0604030504040204" pitchFamily="34" charset="-120"/>
              </a:rPr>
              <a:t>調經止痛、養血疏筋</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lvl="2">
              <a:buFont typeface="Wingdings" panose="05000000000000000000" pitchFamily="2" charset="2"/>
              <a:buChar char="n"/>
            </a:pPr>
            <a:r>
              <a:rPr lang="zh-TW" altLang="zh-TW" sz="2400" dirty="0" smtClean="0">
                <a:latin typeface="微軟正黑體" panose="020B0604030504040204" pitchFamily="34" charset="-120"/>
                <a:ea typeface="微軟正黑體" panose="020B0604030504040204" pitchFamily="34" charset="-120"/>
              </a:rPr>
              <a:t>幫助</a:t>
            </a:r>
            <a:r>
              <a:rPr lang="zh-TW" altLang="zh-TW" sz="2400" b="1" u="sng" dirty="0" smtClean="0">
                <a:solidFill>
                  <a:srgbClr val="00B050"/>
                </a:solidFill>
                <a:latin typeface="微軟正黑體" panose="020B0604030504040204" pitchFamily="34" charset="-120"/>
                <a:ea typeface="微軟正黑體" panose="020B0604030504040204" pitchFamily="34" charset="-120"/>
              </a:rPr>
              <a:t>活血化瘀</a:t>
            </a:r>
            <a:r>
              <a:rPr lang="zh-TW" altLang="zh-TW" sz="2400" dirty="0" smtClean="0">
                <a:latin typeface="微軟正黑體" panose="020B0604030504040204" pitchFamily="34" charset="-120"/>
                <a:ea typeface="微軟正黑體" panose="020B0604030504040204" pitchFamily="34" charset="-120"/>
              </a:rPr>
              <a:t>，</a:t>
            </a:r>
            <a:r>
              <a:rPr lang="zh-TW" altLang="zh-TW" b="1" u="sng" dirty="0">
                <a:solidFill>
                  <a:srgbClr val="00B050"/>
                </a:solidFill>
                <a:latin typeface="微軟正黑體" panose="020B0604030504040204" pitchFamily="34" charset="-120"/>
                <a:ea typeface="微軟正黑體" panose="020B0604030504040204" pitchFamily="34" charset="-120"/>
              </a:rPr>
              <a:t>排除血塊</a:t>
            </a:r>
            <a:r>
              <a:rPr lang="zh-TW" altLang="zh-TW" sz="2400" dirty="0" smtClean="0">
                <a:latin typeface="微軟正黑體" panose="020B0604030504040204" pitchFamily="34" charset="-120"/>
                <a:ea typeface="微軟正黑體" panose="020B0604030504040204" pitchFamily="34" charset="-120"/>
              </a:rPr>
              <a:t>，並減輕腹脹腹痛，使經血排出順暢。</a:t>
            </a:r>
            <a:endParaRPr lang="en-US" altLang="zh-TW" dirty="0">
              <a:latin typeface="微軟正黑體" panose="020B0604030504040204" pitchFamily="34" charset="-120"/>
              <a:ea typeface="微軟正黑體" panose="020B0604030504040204" pitchFamily="34" charset="-120"/>
            </a:endParaRPr>
          </a:p>
          <a:p>
            <a:pPr lvl="2">
              <a:buFont typeface="Wingdings" panose="05000000000000000000" pitchFamily="2" charset="2"/>
              <a:buChar char="n"/>
            </a:pPr>
            <a:r>
              <a:rPr lang="zh-TW" altLang="zh-TW" sz="2400" b="1" u="sng" dirty="0" smtClean="0">
                <a:solidFill>
                  <a:srgbClr val="00B050"/>
                </a:solidFill>
                <a:latin typeface="微軟正黑體" panose="020B0604030504040204" pitchFamily="34" charset="-120"/>
                <a:ea typeface="微軟正黑體" panose="020B0604030504040204" pitchFamily="34" charset="-120"/>
              </a:rPr>
              <a:t>可補充鐵劑</a:t>
            </a:r>
            <a:r>
              <a:rPr lang="zh-TW" altLang="zh-TW" sz="2400" dirty="0" smtClean="0">
                <a:latin typeface="微軟正黑體" panose="020B0604030504040204" pitchFamily="34" charset="-120"/>
                <a:ea typeface="微軟正黑體" panose="020B0604030504040204" pitchFamily="34" charset="-120"/>
              </a:rPr>
              <a:t>，減少月經來潮時的貧血、頭暈目眩及經血不出的狀況。</a:t>
            </a:r>
          </a:p>
          <a:p>
            <a:pPr lvl="2">
              <a:buFont typeface="Wingdings" panose="05000000000000000000" pitchFamily="2" charset="2"/>
              <a:buChar char="n"/>
            </a:pPr>
            <a:r>
              <a:rPr lang="zh-TW" altLang="zh-TW" sz="2400" dirty="0" smtClean="0">
                <a:latin typeface="微軟正黑體" panose="020B0604030504040204" pitchFamily="34" charset="-120"/>
                <a:ea typeface="微軟正黑體" panose="020B0604030504040204" pitchFamily="34" charset="-120"/>
              </a:rPr>
              <a:t>服用時機及使用方法</a:t>
            </a:r>
            <a:r>
              <a:rPr lang="en-US" altLang="zh-TW" sz="2400" dirty="0" smtClean="0">
                <a:latin typeface="微軟正黑體" panose="020B0604030504040204" pitchFamily="34" charset="-120"/>
                <a:ea typeface="微軟正黑體" panose="020B0604030504040204" pitchFamily="34" charset="-120"/>
              </a:rPr>
              <a:t>: </a:t>
            </a:r>
            <a:r>
              <a:rPr lang="zh-TW" altLang="zh-TW" sz="2400" b="1" dirty="0" smtClean="0">
                <a:solidFill>
                  <a:srgbClr val="00B050"/>
                </a:solidFill>
                <a:latin typeface="微軟正黑體" panose="020B0604030504040204" pitchFamily="34" charset="-120"/>
                <a:ea typeface="微軟正黑體" panose="020B0604030504040204" pitchFamily="34" charset="-120"/>
              </a:rPr>
              <a:t>經期後</a:t>
            </a:r>
            <a:endParaRPr lang="en-US" altLang="zh-TW" b="1" dirty="0">
              <a:solidFill>
                <a:srgbClr val="00B050"/>
              </a:solidFill>
              <a:latin typeface="微軟正黑體" panose="020B0604030504040204" pitchFamily="34" charset="-120"/>
              <a:ea typeface="微軟正黑體" panose="020B0604030504040204" pitchFamily="34" charset="-120"/>
            </a:endParaRPr>
          </a:p>
          <a:p>
            <a:pPr lvl="3">
              <a:buFont typeface="Wingdings" panose="05000000000000000000" pitchFamily="2" charset="2"/>
              <a:buChar char="n"/>
            </a:pPr>
            <a:r>
              <a:rPr lang="zh-TW" altLang="zh-TW" sz="2200" dirty="0" smtClean="0">
                <a:latin typeface="微軟正黑體" panose="020B0604030504040204" pitchFamily="34" charset="-120"/>
                <a:ea typeface="微軟正黑體" panose="020B0604030504040204" pitchFamily="34" charset="-120"/>
              </a:rPr>
              <a:t>每次在經期乾淨後，就連續服用</a:t>
            </a:r>
            <a:r>
              <a:rPr lang="zh-TW" altLang="zh-TW" sz="2200" b="1" dirty="0" smtClean="0">
                <a:solidFill>
                  <a:srgbClr val="00B050"/>
                </a:solidFill>
                <a:latin typeface="微軟正黑體" panose="020B0604030504040204" pitchFamily="34" charset="-120"/>
                <a:ea typeface="微軟正黑體" panose="020B0604030504040204" pitchFamily="34" charset="-120"/>
              </a:rPr>
              <a:t>六天</a:t>
            </a:r>
            <a:r>
              <a:rPr lang="zh-TW" altLang="zh-TW" sz="2200" dirty="0" smtClean="0">
                <a:latin typeface="微軟正黑體" panose="020B0604030504040204" pitchFamily="34" charset="-120"/>
                <a:ea typeface="微軟正黑體" panose="020B0604030504040204" pitchFamily="34" charset="-120"/>
              </a:rPr>
              <a:t>份的四物湯</a:t>
            </a:r>
            <a:r>
              <a:rPr lang="zh-TW" altLang="en-US" sz="2200" dirty="0" smtClean="0">
                <a:latin typeface="微軟正黑體" panose="020B0604030504040204" pitchFamily="34" charset="-120"/>
                <a:ea typeface="微軟正黑體" panose="020B0604030504040204" pitchFamily="34" charset="-120"/>
              </a:rPr>
              <a:t>。</a:t>
            </a:r>
            <a:endParaRPr lang="zh-TW" altLang="zh-TW" sz="2200" dirty="0" smtClean="0">
              <a:latin typeface="微軟正黑體" panose="020B0604030504040204" pitchFamily="34" charset="-120"/>
              <a:ea typeface="微軟正黑體" panose="020B0604030504040204" pitchFamily="34" charset="-120"/>
            </a:endParaRPr>
          </a:p>
          <a:p>
            <a:endParaRPr lang="zh-TW" altLang="en-US" dirty="0" smtClean="0">
              <a:latin typeface="微軟正黑體" panose="020B0604030504040204" pitchFamily="34" charset="-120"/>
              <a:ea typeface="微軟正黑體" panose="020B0604030504040204" pitchFamily="34" charset="-120"/>
            </a:endParaRPr>
          </a:p>
        </p:txBody>
      </p:sp>
      <p:sp>
        <p:nvSpPr>
          <p:cNvPr id="5" name="標題 1"/>
          <p:cNvSpPr>
            <a:spLocks noGrp="1"/>
          </p:cNvSpPr>
          <p:nvPr>
            <p:ph type="title"/>
          </p:nvPr>
        </p:nvSpPr>
        <p:spPr>
          <a:xfrm>
            <a:off x="0" y="116632"/>
            <a:ext cx="9144000" cy="1282700"/>
          </a:xfrm>
        </p:spPr>
        <p:txBody>
          <a:bodyPr rtlCol="0">
            <a:normAutofit/>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Complementary </a:t>
            </a:r>
            <a:r>
              <a:rPr lang="en-US" altLang="zh-TW" b="1" dirty="0" smtClean="0">
                <a:solidFill>
                  <a:schemeClr val="tx2"/>
                </a:solidFill>
                <a:effectLst>
                  <a:outerShdw blurRad="38100" dist="38100" dir="2700000" algn="tl">
                    <a:srgbClr val="000000">
                      <a:alpha val="43137"/>
                    </a:srgbClr>
                  </a:outerShdw>
                </a:effectLst>
                <a:cs typeface="MV Boli" pitchFamily="2" charset="0"/>
              </a:rPr>
              <a:t>Therapy</a:t>
            </a:r>
            <a:endParaRPr lang="zh-TW" altLang="en-US" b="1" dirty="0">
              <a:solidFill>
                <a:schemeClr val="tx2"/>
              </a:solidFill>
              <a:effectLst>
                <a:outerShdw blurRad="38100" dist="38100" dir="2700000" algn="tl">
                  <a:srgbClr val="000000">
                    <a:alpha val="43137"/>
                  </a:srgbClr>
                </a:outerShdw>
              </a:effectLst>
              <a:cs typeface="MV Boli" pitchFamily="2" charset="0"/>
            </a:endParaRP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
        <p:nvSpPr>
          <p:cNvPr id="6" name="投影片編號版面配置區 5"/>
          <p:cNvSpPr>
            <a:spLocks noGrp="1"/>
          </p:cNvSpPr>
          <p:nvPr>
            <p:ph type="sldNum" sz="quarter" idx="12"/>
          </p:nvPr>
        </p:nvSpPr>
        <p:spPr/>
        <p:txBody>
          <a:bodyPr/>
          <a:lstStyle/>
          <a:p>
            <a:pPr>
              <a:defRPr/>
            </a:pPr>
            <a:fld id="{236B14C3-229E-494B-B7E6-27E96FDCD046}" type="slidenum">
              <a:rPr lang="zh-TW" altLang="en-US" smtClean="0"/>
              <a:pPr>
                <a:defRPr/>
              </a:pPr>
              <a:t>36</a:t>
            </a:fld>
            <a:endParaRPr lang="zh-TW" altLang="en-US"/>
          </a:p>
        </p:txBody>
      </p:sp>
    </p:spTree>
    <p:extLst>
      <p:ext uri="{BB962C8B-B14F-4D97-AF65-F5344CB8AC3E}">
        <p14:creationId xmlns:p14="http://schemas.microsoft.com/office/powerpoint/2010/main" val="9808367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內容版面配置區 2"/>
          <p:cNvSpPr>
            <a:spLocks noGrp="1"/>
          </p:cNvSpPr>
          <p:nvPr>
            <p:ph idx="1"/>
          </p:nvPr>
        </p:nvSpPr>
        <p:spPr>
          <a:xfrm>
            <a:off x="0" y="1052736"/>
            <a:ext cx="9144000" cy="5445125"/>
          </a:xfrm>
          <a:solidFill>
            <a:schemeClr val="accent3">
              <a:lumMod val="20000"/>
              <a:lumOff val="80000"/>
            </a:schemeClr>
          </a:solidFill>
        </p:spPr>
        <p:txBody>
          <a:bodyPr/>
          <a:lstStyle/>
          <a:p>
            <a:pPr marL="0" indent="0">
              <a:buNone/>
            </a:pPr>
            <a:r>
              <a:rPr lang="zh-TW" altLang="zh-TW" sz="3200" b="1" dirty="0" smtClean="0">
                <a:latin typeface="微軟正黑體" panose="020B0604030504040204" pitchFamily="34" charset="-120"/>
                <a:ea typeface="微軟正黑體" panose="020B0604030504040204" pitchFamily="34" charset="-120"/>
              </a:rPr>
              <a:t>給燥熱體質女性</a:t>
            </a:r>
            <a:r>
              <a:rPr lang="en-US" altLang="zh-TW" sz="3200" b="1" dirty="0" smtClean="0">
                <a:latin typeface="微軟正黑體" panose="020B0604030504040204" pitchFamily="34" charset="-120"/>
                <a:ea typeface="微軟正黑體" panose="020B0604030504040204" pitchFamily="34" charset="-120"/>
              </a:rPr>
              <a:t>:</a:t>
            </a:r>
            <a:endParaRPr lang="zh-TW" altLang="zh-TW" sz="3200" b="1" dirty="0" smtClean="0">
              <a:latin typeface="微軟正黑體" panose="020B0604030504040204" pitchFamily="34" charset="-120"/>
              <a:ea typeface="微軟正黑體" panose="020B0604030504040204" pitchFamily="34" charset="-120"/>
            </a:endParaRPr>
          </a:p>
          <a:p>
            <a:r>
              <a:rPr lang="zh-TW" altLang="zh-TW" sz="2200" b="1" dirty="0" smtClean="0">
                <a:solidFill>
                  <a:srgbClr val="FF0000"/>
                </a:solidFill>
                <a:latin typeface="微軟正黑體" panose="020B0604030504040204" pitchFamily="34" charset="-120"/>
                <a:ea typeface="微軟正黑體" panose="020B0604030504040204" pitchFamily="34" charset="-120"/>
              </a:rPr>
              <a:t>不適合用生化</a:t>
            </a:r>
            <a:r>
              <a:rPr lang="zh-TW" altLang="zh-TW" sz="2200" dirty="0" smtClean="0">
                <a:solidFill>
                  <a:srgbClr val="FF0000"/>
                </a:solidFill>
                <a:latin typeface="微軟正黑體" panose="020B0604030504040204" pitchFamily="34" charset="-120"/>
                <a:ea typeface="微軟正黑體" panose="020B0604030504040204" pitchFamily="34" charset="-120"/>
              </a:rPr>
              <a:t>湯</a:t>
            </a:r>
            <a:r>
              <a:rPr lang="zh-TW"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會造成</a:t>
            </a:r>
            <a:r>
              <a:rPr lang="zh-TW" altLang="zh-TW" sz="2200" dirty="0" smtClean="0">
                <a:latin typeface="微軟正黑體" panose="020B0604030504040204" pitchFamily="34" charset="-120"/>
                <a:ea typeface="微軟正黑體" panose="020B0604030504040204" pitchFamily="34" charset="-120"/>
              </a:rPr>
              <a:t>血崩</a:t>
            </a:r>
            <a:endParaRPr lang="en-US"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可</a:t>
            </a:r>
            <a:r>
              <a:rPr lang="zh-TW" altLang="zh-TW" sz="2200" dirty="0" smtClean="0">
                <a:latin typeface="微軟正黑體" panose="020B0604030504040204" pitchFamily="34" charset="-120"/>
                <a:ea typeface="微軟正黑體" panose="020B0604030504040204" pitchFamily="34" charset="-120"/>
              </a:rPr>
              <a:t>在喝</a:t>
            </a:r>
            <a:r>
              <a:rPr lang="zh-TW" altLang="zh-TW" sz="2200" b="1" dirty="0" smtClean="0">
                <a:solidFill>
                  <a:srgbClr val="00B050"/>
                </a:solidFill>
                <a:latin typeface="微軟正黑體" panose="020B0604030504040204" pitchFamily="34" charset="-120"/>
                <a:ea typeface="微軟正黑體" panose="020B0604030504040204" pitchFamily="34" charset="-120"/>
              </a:rPr>
              <a:t>四物</a:t>
            </a:r>
            <a:r>
              <a:rPr lang="zh-TW" altLang="zh-TW" sz="2200" dirty="0" smtClean="0">
                <a:latin typeface="微軟正黑體" panose="020B0604030504040204" pitchFamily="34" charset="-120"/>
                <a:ea typeface="微軟正黑體" panose="020B0604030504040204" pitchFamily="34" charset="-120"/>
              </a:rPr>
              <a:t>飲時，搭配</a:t>
            </a:r>
            <a:r>
              <a:rPr lang="zh-TW" altLang="zh-TW" sz="2200" b="1" dirty="0" smtClean="0">
                <a:solidFill>
                  <a:srgbClr val="00B050"/>
                </a:solidFill>
                <a:latin typeface="微軟正黑體" panose="020B0604030504040204" pitchFamily="34" charset="-120"/>
                <a:ea typeface="微軟正黑體" panose="020B0604030504040204" pitchFamily="34" charset="-120"/>
              </a:rPr>
              <a:t>牛奶</a:t>
            </a:r>
            <a:r>
              <a:rPr lang="zh-TW" altLang="zh-TW" sz="2200" dirty="0" smtClean="0">
                <a:latin typeface="微軟正黑體" panose="020B0604030504040204" pitchFamily="34" charset="-120"/>
                <a:ea typeface="微軟正黑體" panose="020B0604030504040204" pitchFamily="34" charset="-120"/>
              </a:rPr>
              <a:t>、</a:t>
            </a:r>
            <a:r>
              <a:rPr lang="zh-TW" altLang="zh-TW" sz="2200" b="1" dirty="0">
                <a:solidFill>
                  <a:srgbClr val="00B050"/>
                </a:solidFill>
                <a:latin typeface="微軟正黑體" panose="020B0604030504040204" pitchFamily="34" charset="-120"/>
                <a:ea typeface="微軟正黑體" panose="020B0604030504040204" pitchFamily="34" charset="-120"/>
              </a:rPr>
              <a:t>白木耳</a:t>
            </a:r>
            <a:r>
              <a:rPr lang="zh-TW" altLang="zh-TW" sz="2200" dirty="0" smtClean="0">
                <a:latin typeface="微軟正黑體" panose="020B0604030504040204" pitchFamily="34" charset="-120"/>
                <a:ea typeface="微軟正黑體" panose="020B0604030504040204" pitchFamily="34" charset="-120"/>
              </a:rPr>
              <a:t>等涼補</a:t>
            </a:r>
            <a:endParaRPr lang="en-US" altLang="zh-TW" sz="2200" dirty="0" smtClean="0">
              <a:latin typeface="微軟正黑體" panose="020B0604030504040204" pitchFamily="34" charset="-120"/>
              <a:ea typeface="微軟正黑體" panose="020B0604030504040204" pitchFamily="34" charset="-120"/>
            </a:endParaRPr>
          </a:p>
          <a:p>
            <a:r>
              <a:rPr lang="zh-TW" altLang="zh-TW" sz="2200" b="1" dirty="0" smtClean="0">
                <a:latin typeface="微軟正黑體" panose="020B0604030504040204" pitchFamily="34" charset="-120"/>
                <a:ea typeface="微軟正黑體" panose="020B0604030504040204" pitchFamily="34" charset="-120"/>
              </a:rPr>
              <a:t>生理期</a:t>
            </a:r>
            <a:r>
              <a:rPr lang="zh-TW" altLang="zh-TW" sz="2200" b="1" dirty="0" smtClean="0">
                <a:solidFill>
                  <a:srgbClr val="FF0000"/>
                </a:solidFill>
                <a:latin typeface="微軟正黑體" panose="020B0604030504040204" pitchFamily="34" charset="-120"/>
                <a:ea typeface="微軟正黑體" panose="020B0604030504040204" pitchFamily="34" charset="-120"/>
              </a:rPr>
              <a:t>不要喝茶</a:t>
            </a:r>
            <a:r>
              <a:rPr lang="en-US" altLang="zh-TW" sz="2200" dirty="0">
                <a:latin typeface="微軟正黑體" panose="020B0604030504040204" pitchFamily="34" charset="-120"/>
                <a:ea typeface="微軟正黑體" panose="020B0604030504040204" pitchFamily="34" charset="-120"/>
              </a:rPr>
              <a:t>: </a:t>
            </a:r>
            <a:r>
              <a:rPr lang="zh-TW" altLang="zh-TW" sz="2200" dirty="0" smtClean="0">
                <a:latin typeface="微軟正黑體" panose="020B0604030504040204" pitchFamily="34" charset="-120"/>
                <a:ea typeface="微軟正黑體" panose="020B0604030504040204" pitchFamily="34" charset="-120"/>
              </a:rPr>
              <a:t>茶類鞣質含量高，會妨礙腸黏膜</a:t>
            </a:r>
            <a:r>
              <a:rPr lang="zh-TW" altLang="en-US" sz="2200" dirty="0" smtClean="0">
                <a:latin typeface="微軟正黑體" panose="020B0604030504040204" pitchFamily="34" charset="-120"/>
                <a:ea typeface="微軟正黑體" panose="020B0604030504040204" pitchFamily="34" charset="-120"/>
              </a:rPr>
              <a:t>吸收鐵質。</a:t>
            </a:r>
            <a:endParaRPr lang="zh-TW" altLang="zh-TW" sz="2200" dirty="0" smtClean="0">
              <a:latin typeface="微軟正黑體" panose="020B0604030504040204" pitchFamily="34" charset="-120"/>
              <a:ea typeface="微軟正黑體" panose="020B0604030504040204" pitchFamily="34" charset="-120"/>
            </a:endParaRPr>
          </a:p>
          <a:p>
            <a:r>
              <a:rPr lang="zh-TW" altLang="en-US" sz="2200" dirty="0" smtClean="0">
                <a:latin typeface="微軟正黑體" panose="020B0604030504040204" pitchFamily="34" charset="-120"/>
                <a:ea typeface="微軟正黑體" panose="020B0604030504040204" pitchFamily="34" charset="-120"/>
              </a:rPr>
              <a:t>經期</a:t>
            </a:r>
            <a:r>
              <a:rPr lang="zh-TW" altLang="zh-TW" sz="2200" dirty="0" smtClean="0">
                <a:latin typeface="微軟正黑體" panose="020B0604030504040204" pitchFamily="34" charset="-120"/>
                <a:ea typeface="微軟正黑體" panose="020B0604030504040204" pitchFamily="34" charset="-120"/>
              </a:rPr>
              <a:t>間</a:t>
            </a:r>
            <a:r>
              <a:rPr lang="zh-TW" altLang="en-US" sz="2200" b="1" dirty="0">
                <a:solidFill>
                  <a:srgbClr val="FF0000"/>
                </a:solidFill>
                <a:latin typeface="微軟正黑體" panose="020B0604030504040204" pitchFamily="34" charset="-120"/>
                <a:ea typeface="微軟正黑體" panose="020B0604030504040204" pitchFamily="34" charset="-120"/>
              </a:rPr>
              <a:t>不宜吃</a:t>
            </a:r>
            <a:r>
              <a:rPr lang="zh-TW" altLang="zh-TW" sz="2200" b="1" dirty="0">
                <a:solidFill>
                  <a:srgbClr val="FF0000"/>
                </a:solidFill>
                <a:latin typeface="微軟正黑體" panose="020B0604030504040204" pitchFamily="34" charset="-120"/>
                <a:ea typeface="微軟正黑體" panose="020B0604030504040204" pitchFamily="34" charset="-120"/>
              </a:rPr>
              <a:t>寒涼性的食物</a:t>
            </a:r>
            <a:r>
              <a:rPr lang="zh-TW" altLang="en-US" sz="2200" b="1"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如</a:t>
            </a:r>
            <a:r>
              <a:rPr lang="zh-TW" altLang="en-US" sz="2200" dirty="0" smtClean="0">
                <a:latin typeface="微軟正黑體" panose="020B0604030504040204" pitchFamily="34" charset="-120"/>
                <a:ea typeface="微軟正黑體" panose="020B0604030504040204" pitchFamily="34" charset="-120"/>
              </a:rPr>
              <a:t>：</a:t>
            </a:r>
            <a:r>
              <a:rPr lang="zh-TW" altLang="zh-TW" sz="2200" b="1" dirty="0" smtClean="0">
                <a:latin typeface="微軟正黑體" panose="020B0604030504040204" pitchFamily="34" charset="-120"/>
                <a:ea typeface="微軟正黑體" panose="020B0604030504040204" pitchFamily="34" charset="-120"/>
              </a:rPr>
              <a:t>水梨、西瓜、螃蟹、田螺、竹筍</a:t>
            </a:r>
            <a:r>
              <a:rPr lang="zh-TW" altLang="zh-TW" sz="2200" dirty="0" smtClean="0">
                <a:latin typeface="微軟正黑體" panose="020B0604030504040204" pitchFamily="34" charset="-120"/>
                <a:ea typeface="微軟正黑體" panose="020B0604030504040204" pitchFamily="34" charset="-120"/>
              </a:rPr>
              <a:t>，會</a:t>
            </a:r>
            <a:r>
              <a:rPr lang="zh-TW" altLang="en-US" sz="2200" dirty="0" smtClean="0">
                <a:latin typeface="微軟正黑體" panose="020B0604030504040204" pitchFamily="34" charset="-120"/>
                <a:ea typeface="微軟正黑體" panose="020B0604030504040204" pitchFamily="34" charset="-120"/>
              </a:rPr>
              <a:t>導致</a:t>
            </a:r>
            <a:r>
              <a:rPr lang="zh-TW" altLang="zh-TW" sz="2200" dirty="0" smtClean="0">
                <a:latin typeface="微軟正黑體" panose="020B0604030504040204" pitchFamily="34" charset="-120"/>
                <a:ea typeface="微軟正黑體" panose="020B0604030504040204" pitchFamily="34" charset="-120"/>
              </a:rPr>
              <a:t>血液循緩減緩或不通的情形。</a:t>
            </a:r>
          </a:p>
          <a:p>
            <a:r>
              <a:rPr lang="zh-TW" altLang="zh-TW" sz="2200" dirty="0" smtClean="0">
                <a:latin typeface="微軟正黑體" panose="020B0604030504040204" pitchFamily="34" charset="-120"/>
                <a:ea typeface="微軟正黑體" panose="020B0604030504040204" pitchFamily="34" charset="-120"/>
              </a:rPr>
              <a:t>中藥</a:t>
            </a:r>
            <a:r>
              <a:rPr lang="zh-TW" altLang="en-US" sz="2200" dirty="0" smtClean="0">
                <a:latin typeface="微軟正黑體" panose="020B0604030504040204" pitchFamily="34" charset="-120"/>
                <a:ea typeface="微軟正黑體" panose="020B0604030504040204" pitchFamily="34" charset="-120"/>
              </a:rPr>
              <a:t>使用上採補益藥，</a:t>
            </a:r>
            <a:r>
              <a:rPr lang="zh-TW" altLang="zh-TW" sz="2200" b="1" dirty="0" smtClean="0">
                <a:solidFill>
                  <a:srgbClr val="FF0000"/>
                </a:solidFill>
                <a:latin typeface="微軟正黑體" panose="020B0604030504040204" pitchFamily="34" charset="-120"/>
                <a:ea typeface="微軟正黑體" panose="020B0604030504040204" pitchFamily="34" charset="-120"/>
              </a:rPr>
              <a:t>不</a:t>
            </a:r>
            <a:r>
              <a:rPr lang="zh-TW" altLang="en-US" sz="2200" b="1" dirty="0" smtClean="0">
                <a:solidFill>
                  <a:srgbClr val="FF0000"/>
                </a:solidFill>
                <a:latin typeface="微軟正黑體" panose="020B0604030504040204" pitchFamily="34" charset="-120"/>
                <a:ea typeface="微軟正黑體" panose="020B0604030504040204" pitchFamily="34" charset="-120"/>
              </a:rPr>
              <a:t>要使用</a:t>
            </a:r>
            <a:r>
              <a:rPr lang="zh-TW" altLang="zh-TW" sz="2200" b="1" dirty="0" smtClean="0">
                <a:solidFill>
                  <a:srgbClr val="FF0000"/>
                </a:solidFill>
                <a:latin typeface="微軟正黑體" panose="020B0604030504040204" pitchFamily="34" charset="-120"/>
                <a:ea typeface="微軟正黑體" panose="020B0604030504040204" pitchFamily="34" charset="-120"/>
              </a:rPr>
              <a:t>補血藥</a:t>
            </a:r>
            <a:r>
              <a:rPr lang="zh-TW"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可能使</a:t>
            </a:r>
            <a:r>
              <a:rPr lang="zh-TW" altLang="zh-TW" sz="2200" dirty="0" smtClean="0">
                <a:latin typeface="微軟正黑體" panose="020B0604030504040204" pitchFamily="34" charset="-120"/>
                <a:ea typeface="微軟正黑體" panose="020B0604030504040204" pitchFamily="34" charset="-120"/>
              </a:rPr>
              <a:t>經血過多</a:t>
            </a:r>
          </a:p>
          <a:p>
            <a:r>
              <a:rPr lang="zh-TW" altLang="zh-TW" sz="2200" dirty="0" smtClean="0">
                <a:latin typeface="微軟正黑體" panose="020B0604030504040204" pitchFamily="34" charset="-120"/>
                <a:ea typeface="微軟正黑體" panose="020B0604030504040204" pitchFamily="34" charset="-120"/>
              </a:rPr>
              <a:t>多補充</a:t>
            </a:r>
            <a:r>
              <a:rPr lang="zh-TW" altLang="zh-TW" sz="2200" b="1" dirty="0" smtClean="0">
                <a:solidFill>
                  <a:srgbClr val="00B050"/>
                </a:solidFill>
                <a:latin typeface="微軟正黑體" panose="020B0604030504040204" pitchFamily="34" charset="-120"/>
                <a:ea typeface="微軟正黑體" panose="020B0604030504040204" pitchFamily="34" charset="-120"/>
              </a:rPr>
              <a:t>雞肉、牛肉、羊肉、蘋果、紅糖</a:t>
            </a:r>
          </a:p>
          <a:p>
            <a:r>
              <a:rPr lang="zh-TW" altLang="zh-TW" sz="2200" dirty="0" smtClean="0">
                <a:latin typeface="微軟正黑體" panose="020B0604030504040204" pitchFamily="34" charset="-120"/>
                <a:ea typeface="微軟正黑體" panose="020B0604030504040204" pitchFamily="34" charset="-120"/>
              </a:rPr>
              <a:t>有頭昏、心悸、貧血的人盡量不用</a:t>
            </a:r>
            <a:r>
              <a:rPr lang="en-US" altLang="zh-TW" sz="2200" b="1" dirty="0" smtClean="0">
                <a:latin typeface="微軟正黑體" panose="020B0604030504040204" pitchFamily="34" charset="-120"/>
                <a:ea typeface="微軟正黑體" panose="020B0604030504040204" pitchFamily="34" charset="-120"/>
              </a:rPr>
              <a:t>caffeine</a:t>
            </a:r>
            <a:r>
              <a:rPr lang="zh-TW" altLang="zh-TW" sz="2200" dirty="0" smtClean="0">
                <a:latin typeface="微軟正黑體" panose="020B0604030504040204" pitchFamily="34" charset="-120"/>
                <a:ea typeface="微軟正黑體" panose="020B0604030504040204" pitchFamily="34" charset="-120"/>
              </a:rPr>
              <a:t>，會讓症狀更嚴重，經期間可能缺少太多維生素、礦物質，</a:t>
            </a:r>
            <a:r>
              <a:rPr lang="zh-TW" altLang="en-US" sz="2200" dirty="0" smtClean="0">
                <a:latin typeface="微軟正黑體" panose="020B0604030504040204" pitchFamily="34" charset="-120"/>
                <a:ea typeface="微軟正黑體" panose="020B0604030504040204" pitchFamily="34" charset="-120"/>
              </a:rPr>
              <a:t>會</a:t>
            </a:r>
            <a:r>
              <a:rPr lang="zh-TW" altLang="zh-TW" sz="2200" dirty="0" smtClean="0">
                <a:latin typeface="微軟正黑體" panose="020B0604030504040204" pitchFamily="34" charset="-120"/>
                <a:ea typeface="微軟正黑體" panose="020B0604030504040204" pitchFamily="34" charset="-120"/>
              </a:rPr>
              <a:t>阻礙碳水化合物的代謝</a:t>
            </a:r>
          </a:p>
        </p:txBody>
      </p:sp>
      <p:sp>
        <p:nvSpPr>
          <p:cNvPr id="5" name="標題 1"/>
          <p:cNvSpPr>
            <a:spLocks noGrp="1"/>
          </p:cNvSpPr>
          <p:nvPr>
            <p:ph type="title"/>
          </p:nvPr>
        </p:nvSpPr>
        <p:spPr>
          <a:xfrm>
            <a:off x="0" y="-99392"/>
            <a:ext cx="9144000" cy="1282700"/>
          </a:xfrm>
        </p:spPr>
        <p:txBody>
          <a:bodyPr rtlCol="0">
            <a:normAutofit/>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Complementary </a:t>
            </a:r>
            <a:r>
              <a:rPr lang="en-US" altLang="zh-TW" b="1" dirty="0" smtClean="0">
                <a:solidFill>
                  <a:schemeClr val="tx2"/>
                </a:solidFill>
                <a:effectLst>
                  <a:outerShdw blurRad="38100" dist="38100" dir="2700000" algn="tl">
                    <a:srgbClr val="000000">
                      <a:alpha val="43137"/>
                    </a:srgbClr>
                  </a:outerShdw>
                </a:effectLst>
                <a:cs typeface="MV Boli" pitchFamily="2" charset="0"/>
              </a:rPr>
              <a:t>Therapy</a:t>
            </a:r>
            <a:endParaRPr lang="zh-TW" altLang="en-US" b="1" dirty="0">
              <a:solidFill>
                <a:schemeClr val="tx2"/>
              </a:solidFill>
              <a:effectLst>
                <a:outerShdw blurRad="38100" dist="38100" dir="2700000" algn="tl">
                  <a:srgbClr val="000000">
                    <a:alpha val="43137"/>
                  </a:srgbClr>
                </a:outerShdw>
              </a:effectLst>
              <a:cs typeface="MV Boli" pitchFamily="2" charset="0"/>
            </a:endParaRP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
        <p:nvSpPr>
          <p:cNvPr id="6" name="投影片編號版面配置區 5"/>
          <p:cNvSpPr>
            <a:spLocks noGrp="1"/>
          </p:cNvSpPr>
          <p:nvPr>
            <p:ph type="sldNum" sz="quarter" idx="12"/>
          </p:nvPr>
        </p:nvSpPr>
        <p:spPr/>
        <p:txBody>
          <a:bodyPr/>
          <a:lstStyle/>
          <a:p>
            <a:pPr>
              <a:defRPr/>
            </a:pPr>
            <a:fld id="{236B14C3-229E-494B-B7E6-27E96FDCD046}" type="slidenum">
              <a:rPr lang="zh-TW" altLang="en-US" smtClean="0"/>
              <a:pPr>
                <a:defRPr/>
              </a:pPr>
              <a:t>37</a:t>
            </a:fld>
            <a:endParaRPr lang="zh-TW" altLang="en-US"/>
          </a:p>
        </p:txBody>
      </p:sp>
    </p:spTree>
    <p:extLst>
      <p:ext uri="{BB962C8B-B14F-4D97-AF65-F5344CB8AC3E}">
        <p14:creationId xmlns:p14="http://schemas.microsoft.com/office/powerpoint/2010/main" val="27555729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252728"/>
          </a:xfrm>
        </p:spPr>
        <p:txBody>
          <a:bodyPr/>
          <a:lstStyle/>
          <a:p>
            <a:pPr fontAlgn="auto">
              <a:spcAft>
                <a:spcPts val="0"/>
              </a:spcAft>
              <a:defRPr/>
            </a:pPr>
            <a:r>
              <a:rPr lang="en-US" altLang="zh-TW" sz="5400" b="1" dirty="0" smtClean="0"/>
              <a:t>Course</a:t>
            </a:r>
            <a:r>
              <a:rPr lang="zh-TW" altLang="en-US" sz="5400" b="1" dirty="0"/>
              <a:t> </a:t>
            </a:r>
            <a:r>
              <a:rPr lang="en-US" altLang="zh-TW" sz="5400" b="1" dirty="0" smtClean="0"/>
              <a:t>Overview</a:t>
            </a:r>
            <a:endParaRPr lang="zh-TW" altLang="en-US" sz="5400" b="1" dirty="0"/>
          </a:p>
        </p:txBody>
      </p:sp>
      <p:sp>
        <p:nvSpPr>
          <p:cNvPr id="15362" name="內容版面配置區 2"/>
          <p:cNvSpPr>
            <a:spLocks noGrp="1"/>
          </p:cNvSpPr>
          <p:nvPr>
            <p:ph idx="1"/>
          </p:nvPr>
        </p:nvSpPr>
        <p:spPr>
          <a:xfrm>
            <a:off x="323528" y="1762125"/>
            <a:ext cx="8496943" cy="4289425"/>
          </a:xfrm>
        </p:spPr>
        <p:txBody>
          <a:bodyPr/>
          <a:lstStyle/>
          <a:p>
            <a:pPr marL="860425" indent="-742950">
              <a:buClr>
                <a:schemeClr val="bg1">
                  <a:lumMod val="85000"/>
                </a:schemeClr>
              </a:buClr>
              <a:buFont typeface="+mj-lt"/>
              <a:buAutoNum type="arabicPeriod"/>
            </a:pPr>
            <a:r>
              <a:rPr lang="en-US" altLang="zh-TW" dirty="0">
                <a:solidFill>
                  <a:schemeClr val="bg1">
                    <a:lumMod val="75000"/>
                  </a:schemeClr>
                </a:solidFill>
              </a:rPr>
              <a:t>Introduction of the menstrual cycle</a:t>
            </a:r>
          </a:p>
          <a:p>
            <a:pPr marL="860425" indent="-742950">
              <a:buClr>
                <a:schemeClr val="bg1">
                  <a:lumMod val="85000"/>
                </a:schemeClr>
              </a:buClr>
              <a:buFont typeface="+mj-lt"/>
              <a:buAutoNum type="arabicPeriod"/>
            </a:pPr>
            <a:r>
              <a:rPr lang="en-US" altLang="zh-TW" dirty="0">
                <a:solidFill>
                  <a:schemeClr val="bg1">
                    <a:lumMod val="75000"/>
                  </a:schemeClr>
                </a:solidFill>
              </a:rPr>
              <a:t>Dysmenorrhea </a:t>
            </a:r>
            <a:r>
              <a:rPr lang="zh-TW" altLang="en-US" dirty="0">
                <a:solidFill>
                  <a:schemeClr val="bg1">
                    <a:lumMod val="75000"/>
                  </a:schemeClr>
                </a:solidFill>
              </a:rPr>
              <a:t>月經困難</a:t>
            </a:r>
            <a:endParaRPr lang="en-US" altLang="zh-TW" dirty="0">
              <a:solidFill>
                <a:schemeClr val="bg1">
                  <a:lumMod val="75000"/>
                </a:schemeClr>
              </a:solidFill>
            </a:endParaRPr>
          </a:p>
          <a:p>
            <a:pPr marL="860425" indent="-742950">
              <a:buClr>
                <a:schemeClr val="tx2"/>
              </a:buClr>
              <a:buFont typeface="+mj-lt"/>
              <a:buAutoNum type="arabicPeriod"/>
            </a:pPr>
            <a:r>
              <a:rPr lang="en-US" altLang="zh-TW" sz="3200" b="1" dirty="0"/>
              <a:t>Premenstrual syndrome(PMS</a:t>
            </a:r>
            <a:r>
              <a:rPr lang="en-US" altLang="zh-TW" sz="3200" b="1" dirty="0" smtClean="0"/>
              <a:t>)</a:t>
            </a:r>
          </a:p>
          <a:p>
            <a:pPr marL="117475" indent="0">
              <a:buClr>
                <a:schemeClr val="tx2"/>
              </a:buClr>
              <a:buNone/>
            </a:pPr>
            <a:r>
              <a:rPr lang="en-US" altLang="zh-TW" sz="3200" b="1" dirty="0"/>
              <a:t> </a:t>
            </a:r>
            <a:r>
              <a:rPr lang="en-US" altLang="zh-TW" sz="3200" b="1" dirty="0" smtClean="0"/>
              <a:t>       </a:t>
            </a:r>
            <a:r>
              <a:rPr lang="zh-TW" altLang="en-US" sz="3200" b="1" dirty="0" smtClean="0"/>
              <a:t>經</a:t>
            </a:r>
            <a:r>
              <a:rPr lang="zh-TW" altLang="en-US" sz="3200" b="1" dirty="0"/>
              <a:t>前</a:t>
            </a:r>
            <a:r>
              <a:rPr lang="zh-TW" altLang="en-US" sz="3200" b="1" dirty="0" smtClean="0"/>
              <a:t>症候群</a:t>
            </a:r>
            <a:endParaRPr lang="en-US" altLang="zh-TW" sz="3200" dirty="0">
              <a:solidFill>
                <a:schemeClr val="bg1">
                  <a:lumMod val="75000"/>
                </a:schemeClr>
              </a:solidFill>
            </a:endParaRPr>
          </a:p>
          <a:p>
            <a:pPr marL="860425" indent="-742950">
              <a:buClr>
                <a:schemeClr val="bg1">
                  <a:lumMod val="85000"/>
                </a:schemeClr>
              </a:buClr>
              <a:buFont typeface="+mj-lt"/>
              <a:buAutoNum type="arabicPeriod" startAt="4"/>
            </a:pPr>
            <a:r>
              <a:rPr lang="en-US" altLang="zh-TW" dirty="0">
                <a:solidFill>
                  <a:schemeClr val="bg1">
                    <a:lumMod val="75000"/>
                  </a:schemeClr>
                </a:solidFill>
              </a:rPr>
              <a:t>Toxic shock syndrome(TSS)</a:t>
            </a:r>
            <a:endParaRPr lang="zh-TW" altLang="en-US" dirty="0">
              <a:solidFill>
                <a:schemeClr val="bg1">
                  <a:lumMod val="75000"/>
                </a:schemeClr>
              </a:solidFill>
            </a:endParaRPr>
          </a:p>
        </p:txBody>
      </p:sp>
      <p:pic>
        <p:nvPicPr>
          <p:cNvPr id="4" name="Picture 4" descr="C:\Users\user\Downloads\[393] 史努比\[393] 史努比\1725.png"/>
          <p:cNvPicPr>
            <a:picLocks noChangeAspect="1" noChangeArrowheads="1"/>
          </p:cNvPicPr>
          <p:nvPr/>
        </p:nvPicPr>
        <p:blipFill>
          <a:blip r:embed="rId2"/>
          <a:srcRect/>
          <a:stretch>
            <a:fillRect/>
          </a:stretch>
        </p:blipFill>
        <p:spPr bwMode="auto">
          <a:xfrm>
            <a:off x="6228184" y="3647391"/>
            <a:ext cx="2540728" cy="2475695"/>
          </a:xfrm>
          <a:prstGeom prst="rect">
            <a:avLst/>
          </a:prstGeom>
          <a:noFill/>
          <a:ln w="9525">
            <a:noFill/>
            <a:miter lim="800000"/>
            <a:headEnd/>
            <a:tailEnd/>
          </a:ln>
        </p:spPr>
      </p:pic>
      <p:sp>
        <p:nvSpPr>
          <p:cNvPr id="3" name="日期版面配置區 2"/>
          <p:cNvSpPr>
            <a:spLocks noGrp="1"/>
          </p:cNvSpPr>
          <p:nvPr>
            <p:ph type="dt" sz="half" idx="10"/>
          </p:nvPr>
        </p:nvSpPr>
        <p:spPr/>
        <p:txBody>
          <a:bodyPr/>
          <a:lstStyle/>
          <a:p>
            <a:pPr>
              <a:defRPr/>
            </a:pPr>
            <a:r>
              <a:rPr lang="en-US" altLang="zh-TW" smtClean="0"/>
              <a:t>2015/7/25</a:t>
            </a:r>
            <a:endParaRPr lang="zh-TW" altLang="en-US"/>
          </a:p>
        </p:txBody>
      </p:sp>
      <p:sp>
        <p:nvSpPr>
          <p:cNvPr id="5" name="投影片編號版面配置區 4"/>
          <p:cNvSpPr>
            <a:spLocks noGrp="1"/>
          </p:cNvSpPr>
          <p:nvPr>
            <p:ph type="sldNum" sz="quarter" idx="12"/>
          </p:nvPr>
        </p:nvSpPr>
        <p:spPr/>
        <p:txBody>
          <a:bodyPr/>
          <a:lstStyle/>
          <a:p>
            <a:pPr>
              <a:defRPr/>
            </a:pPr>
            <a:fld id="{236B14C3-229E-494B-B7E6-27E96FDCD046}" type="slidenum">
              <a:rPr lang="zh-TW" altLang="en-US" smtClean="0"/>
              <a:pPr>
                <a:defRPr/>
              </a:pPr>
              <a:t>38</a:t>
            </a:fld>
            <a:endParaRPr lang="zh-TW" altLang="en-US"/>
          </a:p>
        </p:txBody>
      </p:sp>
    </p:spTree>
    <p:extLst>
      <p:ext uri="{BB962C8B-B14F-4D97-AF65-F5344CB8AC3E}">
        <p14:creationId xmlns:p14="http://schemas.microsoft.com/office/powerpoint/2010/main" val="38421180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1282700"/>
          </a:xfrm>
        </p:spPr>
        <p:txBody>
          <a:bodyPr rtlCol="0">
            <a:normAutofit/>
          </a:bodyPr>
          <a:lstStyle/>
          <a:p>
            <a:pPr defTabSz="457161" fontAlgn="auto">
              <a:spcAft>
                <a:spcPts val="0"/>
              </a:spcAft>
              <a:defRPr/>
            </a:pPr>
            <a:r>
              <a:rPr kumimoji="1" lang="en-US" altLang="zh-TW" b="1" dirty="0" smtClean="0">
                <a:solidFill>
                  <a:schemeClr val="tx2"/>
                </a:solidFill>
                <a:effectLst>
                  <a:outerShdw blurRad="38100" dist="38100" dir="2700000" algn="tl">
                    <a:srgbClr val="000000">
                      <a:alpha val="43137"/>
                    </a:srgbClr>
                  </a:outerShdw>
                </a:effectLst>
                <a:cs typeface="MV Boli" pitchFamily="2" charset="0"/>
              </a:rPr>
              <a:t>Introduction: </a:t>
            </a:r>
            <a:r>
              <a:rPr lang="en-US" altLang="zh-TW" b="1" dirty="0"/>
              <a:t>PMS</a:t>
            </a:r>
            <a:endParaRPr lang="zh-TW" altLang="en-US"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395536" y="1538817"/>
            <a:ext cx="8568951" cy="5632449"/>
          </a:xfrm>
        </p:spPr>
        <p:txBody>
          <a:bodyPr rtlCol="0">
            <a:noAutofit/>
          </a:bodyPr>
          <a:lstStyle/>
          <a:p>
            <a:pPr defTabSz="457161" fontAlgn="auto">
              <a:spcAft>
                <a:spcPts val="0"/>
              </a:spcAft>
              <a:buClr>
                <a:schemeClr val="tx2"/>
              </a:buClr>
              <a:buFont typeface="Wingdings" panose="05000000000000000000" pitchFamily="2" charset="2"/>
              <a:buChar char="n"/>
              <a:defRPr/>
            </a:pPr>
            <a:r>
              <a:rPr lang="en-US" altLang="zh-TW" b="1" dirty="0" smtClean="0">
                <a:solidFill>
                  <a:schemeClr val="accent1">
                    <a:lumMod val="50000"/>
                  </a:schemeClr>
                </a:solidFill>
                <a:ea typeface="MS PGothic" pitchFamily="34" charset="-128"/>
                <a:cs typeface="+mn-cs"/>
              </a:rPr>
              <a:t>Definition</a:t>
            </a:r>
          </a:p>
          <a:p>
            <a:pPr marL="742886" lvl="1" indent="-285725" defTabSz="457161" fontAlgn="auto">
              <a:spcAft>
                <a:spcPts val="0"/>
              </a:spcAft>
              <a:buFont typeface="Wingdings" panose="05000000000000000000" pitchFamily="2" charset="2"/>
              <a:buChar char="ü"/>
              <a:defRPr/>
            </a:pPr>
            <a:r>
              <a:rPr lang="en-US" altLang="zh-TW" sz="2000" b="1" dirty="0" smtClean="0">
                <a:solidFill>
                  <a:srgbClr val="00B050"/>
                </a:solidFill>
                <a:ea typeface="MS PGothic" pitchFamily="34" charset="-128"/>
                <a:cs typeface="+mn-cs"/>
              </a:rPr>
              <a:t>Cyclic</a:t>
            </a:r>
            <a:r>
              <a:rPr lang="en-US" altLang="zh-TW" sz="2000" dirty="0" smtClean="0">
                <a:solidFill>
                  <a:schemeClr val="tx2"/>
                </a:solidFill>
                <a:ea typeface="MS PGothic" pitchFamily="34" charset="-128"/>
                <a:cs typeface="+mn-cs"/>
              </a:rPr>
              <a:t> disorder</a:t>
            </a:r>
          </a:p>
          <a:p>
            <a:pPr marL="742886" lvl="1" indent="-285725" defTabSz="457161" fontAlgn="auto">
              <a:spcAft>
                <a:spcPts val="0"/>
              </a:spcAft>
              <a:buFont typeface="Wingdings" panose="05000000000000000000" pitchFamily="2" charset="2"/>
              <a:buChar char="ü"/>
              <a:defRPr/>
            </a:pPr>
            <a:r>
              <a:rPr lang="en-US" altLang="zh-TW" sz="2000" dirty="0" smtClean="0">
                <a:solidFill>
                  <a:schemeClr val="tx2"/>
                </a:solidFill>
                <a:ea typeface="MS PGothic" pitchFamily="34" charset="-128"/>
                <a:cs typeface="+mn-cs"/>
              </a:rPr>
              <a:t>Physical &amp; emotional symptoms</a:t>
            </a:r>
          </a:p>
          <a:p>
            <a:pPr marL="742886" lvl="1" indent="-285725" defTabSz="457161" fontAlgn="auto">
              <a:spcAft>
                <a:spcPts val="0"/>
              </a:spcAft>
              <a:buFont typeface="Wingdings" panose="05000000000000000000" pitchFamily="2" charset="2"/>
              <a:buChar char="ü"/>
              <a:defRPr/>
            </a:pPr>
            <a:r>
              <a:rPr lang="en-US" altLang="zh-TW" sz="2000" dirty="0" smtClean="0">
                <a:solidFill>
                  <a:schemeClr val="tx2"/>
                </a:solidFill>
                <a:ea typeface="MS PGothic" pitchFamily="34" charset="-128"/>
                <a:cs typeface="+mn-cs"/>
              </a:rPr>
              <a:t>Occur during the </a:t>
            </a:r>
            <a:r>
              <a:rPr lang="en-US" altLang="zh-TW" sz="2000" b="1" dirty="0" smtClean="0">
                <a:solidFill>
                  <a:srgbClr val="00B050"/>
                </a:solidFill>
                <a:ea typeface="MS PGothic" pitchFamily="34" charset="-128"/>
                <a:cs typeface="+mn-cs"/>
              </a:rPr>
              <a:t>luteal phase </a:t>
            </a:r>
            <a:r>
              <a:rPr lang="en-US" altLang="zh-TW" sz="2000" dirty="0" smtClean="0">
                <a:solidFill>
                  <a:schemeClr val="tx2"/>
                </a:solidFill>
                <a:ea typeface="MS PGothic" pitchFamily="34" charset="-128"/>
                <a:cs typeface="+mn-cs"/>
              </a:rPr>
              <a:t>of the menstrual cycle</a:t>
            </a:r>
            <a:br>
              <a:rPr lang="en-US" altLang="zh-TW" sz="2000" dirty="0" smtClean="0">
                <a:solidFill>
                  <a:schemeClr val="tx2"/>
                </a:solidFill>
                <a:ea typeface="MS PGothic" pitchFamily="34" charset="-128"/>
                <a:cs typeface="+mn-cs"/>
              </a:rPr>
            </a:br>
            <a:r>
              <a:rPr lang="en-US" altLang="zh-TW" sz="2000" dirty="0" smtClean="0">
                <a:solidFill>
                  <a:schemeClr val="tx2"/>
                </a:solidFill>
                <a:ea typeface="MS PGothic" pitchFamily="34" charset="-128"/>
                <a:cs typeface="+mn-cs"/>
              </a:rPr>
              <a:t>(A week before menstrual flow)</a:t>
            </a:r>
          </a:p>
          <a:p>
            <a:pPr marL="342900" lvl="1" indent="-342900" defTabSz="457161" fontAlgn="auto">
              <a:spcBef>
                <a:spcPts val="2400"/>
              </a:spcBef>
              <a:spcAft>
                <a:spcPts val="0"/>
              </a:spcAft>
              <a:buFont typeface="Wingdings" panose="05000000000000000000" pitchFamily="2" charset="2"/>
              <a:buChar char="n"/>
              <a:defRPr/>
            </a:pPr>
            <a:r>
              <a:rPr lang="en-US" altLang="zh-TW" sz="2800" b="1" dirty="0">
                <a:solidFill>
                  <a:schemeClr val="accent1">
                    <a:lumMod val="50000"/>
                  </a:schemeClr>
                </a:solidFill>
                <a:ea typeface="MS PGothic" pitchFamily="34" charset="-128"/>
                <a:cs typeface="+mn-cs"/>
              </a:rPr>
              <a:t>Usually originate in early 20s.</a:t>
            </a:r>
          </a:p>
          <a:p>
            <a:pPr marL="342900" lvl="1" indent="-342900" defTabSz="457161" fontAlgn="auto">
              <a:spcBef>
                <a:spcPts val="2400"/>
              </a:spcBef>
              <a:spcAft>
                <a:spcPts val="0"/>
              </a:spcAft>
              <a:buFont typeface="Wingdings" panose="05000000000000000000" pitchFamily="2" charset="2"/>
              <a:buChar char="n"/>
              <a:defRPr/>
            </a:pPr>
            <a:r>
              <a:rPr lang="en-US" altLang="zh-TW" sz="2800" b="1" dirty="0">
                <a:solidFill>
                  <a:schemeClr val="accent1">
                    <a:lumMod val="50000"/>
                  </a:schemeClr>
                </a:solidFill>
                <a:ea typeface="MS PGothic" pitchFamily="34" charset="-128"/>
                <a:cs typeface="+mn-cs"/>
              </a:rPr>
              <a:t>Occur only during </a:t>
            </a:r>
            <a:r>
              <a:rPr lang="en-US" altLang="zh-TW" sz="2800" b="1" dirty="0" err="1">
                <a:solidFill>
                  <a:srgbClr val="00B050"/>
                </a:solidFill>
                <a:ea typeface="MS PGothic" pitchFamily="34" charset="-128"/>
                <a:cs typeface="+mn-cs"/>
              </a:rPr>
              <a:t>ovulatory</a:t>
            </a:r>
            <a:r>
              <a:rPr lang="en-US" altLang="zh-TW" sz="2800" b="1" dirty="0">
                <a:solidFill>
                  <a:srgbClr val="00B050"/>
                </a:solidFill>
                <a:ea typeface="MS PGothic" pitchFamily="34" charset="-128"/>
                <a:cs typeface="+mn-cs"/>
              </a:rPr>
              <a:t> cycles</a:t>
            </a:r>
            <a:r>
              <a:rPr lang="en-US" altLang="zh-TW" sz="2800" b="1" dirty="0">
                <a:solidFill>
                  <a:schemeClr val="accent1">
                    <a:lumMod val="50000"/>
                  </a:schemeClr>
                </a:solidFill>
                <a:ea typeface="MS PGothic" pitchFamily="34" charset="-128"/>
                <a:cs typeface="+mn-cs"/>
              </a:rPr>
              <a:t>.</a:t>
            </a:r>
          </a:p>
          <a:p>
            <a:pPr marL="742886" lvl="1" indent="-285725" defTabSz="457161" fontAlgn="auto">
              <a:spcAft>
                <a:spcPts val="0"/>
              </a:spcAft>
              <a:buFont typeface="Wingdings" panose="05000000000000000000" pitchFamily="2" charset="2"/>
              <a:buChar char="ü"/>
              <a:defRPr/>
            </a:pPr>
            <a:r>
              <a:rPr lang="en-US" altLang="zh-TW" sz="2000" b="1" dirty="0" smtClean="0">
                <a:solidFill>
                  <a:schemeClr val="accent5">
                    <a:lumMod val="50000"/>
                  </a:schemeClr>
                </a:solidFill>
                <a:ea typeface="MS PGothic" pitchFamily="34" charset="-128"/>
                <a:cs typeface="+mn-cs"/>
              </a:rPr>
              <a:t>Not occur </a:t>
            </a:r>
            <a:r>
              <a:rPr lang="en-US" altLang="zh-TW" sz="2000" dirty="0">
                <a:ea typeface="MS PGothic" pitchFamily="34" charset="-128"/>
                <a:cs typeface="+mn-cs"/>
              </a:rPr>
              <a:t>in pregnancy, </a:t>
            </a:r>
            <a:r>
              <a:rPr lang="en-US" altLang="zh-TW" sz="2000" dirty="0" smtClean="0">
                <a:solidFill>
                  <a:schemeClr val="tx2"/>
                </a:solidFill>
                <a:ea typeface="MS PGothic" pitchFamily="34" charset="-128"/>
                <a:cs typeface="+mn-cs"/>
              </a:rPr>
              <a:t>breast-feeding, menopause women. </a:t>
            </a:r>
          </a:p>
          <a:p>
            <a:pPr marL="342900" lvl="1" indent="-342900" defTabSz="457161" fontAlgn="auto">
              <a:spcBef>
                <a:spcPts val="2400"/>
              </a:spcBef>
              <a:spcAft>
                <a:spcPts val="0"/>
              </a:spcAft>
              <a:buFont typeface="Wingdings" panose="05000000000000000000" pitchFamily="2" charset="2"/>
              <a:buChar char="n"/>
              <a:defRPr/>
            </a:pPr>
            <a:r>
              <a:rPr lang="en-US" altLang="zh-TW" sz="2800" b="1" dirty="0">
                <a:solidFill>
                  <a:schemeClr val="accent1">
                    <a:lumMod val="50000"/>
                  </a:schemeClr>
                </a:solidFill>
                <a:ea typeface="MS PGothic" pitchFamily="34" charset="-128"/>
                <a:cs typeface="+mn-cs"/>
              </a:rPr>
              <a:t>More </a:t>
            </a:r>
            <a:r>
              <a:rPr lang="en-US" altLang="zh-TW" sz="2800" b="1" dirty="0" smtClean="0">
                <a:solidFill>
                  <a:schemeClr val="accent1">
                    <a:lumMod val="50000"/>
                  </a:schemeClr>
                </a:solidFill>
                <a:ea typeface="MS PGothic" pitchFamily="34" charset="-128"/>
                <a:cs typeface="+mn-cs"/>
              </a:rPr>
              <a:t>severe</a:t>
            </a:r>
            <a:r>
              <a:rPr lang="zh-TW" altLang="en-US" sz="2800" b="1" dirty="0">
                <a:solidFill>
                  <a:schemeClr val="accent1">
                    <a:lumMod val="50000"/>
                  </a:schemeClr>
                </a:solidFill>
                <a:ea typeface="MS PGothic" pitchFamily="34" charset="-128"/>
                <a:cs typeface="+mn-cs"/>
              </a:rPr>
              <a:t> </a:t>
            </a:r>
            <a:r>
              <a:rPr lang="en-US" altLang="zh-TW" sz="2800" b="1" dirty="0" smtClean="0">
                <a:solidFill>
                  <a:schemeClr val="accent1">
                    <a:lumMod val="50000"/>
                  </a:schemeClr>
                </a:solidFill>
                <a:ea typeface="MS PGothic" pitchFamily="34" charset="-128"/>
                <a:cs typeface="+mn-cs"/>
              </a:rPr>
              <a:t>form:  </a:t>
            </a:r>
            <a:r>
              <a:rPr lang="en-US" altLang="zh-TW" sz="2800" b="1" dirty="0" smtClean="0">
                <a:solidFill>
                  <a:srgbClr val="FF0000"/>
                </a:solidFill>
                <a:ea typeface="MS PGothic" pitchFamily="34" charset="-128"/>
                <a:cs typeface="+mn-cs"/>
              </a:rPr>
              <a:t>Premenstrual </a:t>
            </a:r>
            <a:r>
              <a:rPr lang="en-US" altLang="zh-TW" sz="2800" b="1" dirty="0">
                <a:solidFill>
                  <a:srgbClr val="FF0000"/>
                </a:solidFill>
                <a:ea typeface="MS PGothic" pitchFamily="34" charset="-128"/>
                <a:cs typeface="+mn-cs"/>
              </a:rPr>
              <a:t>dysphoric disorder (PMDD</a:t>
            </a:r>
            <a:r>
              <a:rPr lang="en-US" altLang="zh-TW" sz="2800" b="1" dirty="0" smtClean="0">
                <a:solidFill>
                  <a:srgbClr val="FF0000"/>
                </a:solidFill>
                <a:ea typeface="MS PGothic" pitchFamily="34" charset="-128"/>
                <a:cs typeface="+mn-cs"/>
              </a:rPr>
              <a:t>) </a:t>
            </a:r>
            <a:r>
              <a:rPr lang="zh-TW" altLang="en-US" sz="2800" b="1" dirty="0" smtClean="0"/>
              <a:t>經</a:t>
            </a:r>
            <a:r>
              <a:rPr lang="zh-TW" altLang="en-US" sz="2800" b="1" dirty="0"/>
              <a:t>前不悅症</a:t>
            </a:r>
          </a:p>
          <a:p>
            <a:pPr marL="342900" lvl="1" indent="-342900" defTabSz="457161" fontAlgn="auto">
              <a:spcBef>
                <a:spcPts val="2400"/>
              </a:spcBef>
              <a:spcAft>
                <a:spcPts val="0"/>
              </a:spcAft>
              <a:buFont typeface="Wingdings" panose="05000000000000000000" pitchFamily="2" charset="2"/>
              <a:buChar char="n"/>
              <a:defRPr/>
            </a:pPr>
            <a:endParaRPr lang="en-US" altLang="zh-TW" sz="2800" b="1" dirty="0">
              <a:solidFill>
                <a:srgbClr val="FF0000"/>
              </a:solidFill>
              <a:ea typeface="MS PGothic" pitchFamily="34" charset="-128"/>
              <a:cs typeface="+mn-cs"/>
            </a:endParaRPr>
          </a:p>
          <a:p>
            <a:pPr marL="342871" indent="-342871" defTabSz="457161" fontAlgn="auto">
              <a:spcAft>
                <a:spcPts val="0"/>
              </a:spcAft>
              <a:buFont typeface="Wingdings" panose="05000000000000000000" pitchFamily="2" charset="2"/>
              <a:buChar char="ü"/>
              <a:defRPr/>
            </a:pPr>
            <a:endParaRPr lang="en-US" altLang="zh-TW" sz="3200" dirty="0" smtClean="0">
              <a:solidFill>
                <a:schemeClr val="tx2"/>
              </a:solidFill>
              <a:ea typeface="MS PGothic" pitchFamily="34" charset="-128"/>
              <a:cs typeface="+mn-cs"/>
            </a:endParaRPr>
          </a:p>
        </p:txBody>
      </p:sp>
      <p:sp>
        <p:nvSpPr>
          <p:cNvPr id="4" name="標題 1"/>
          <p:cNvSpPr txBox="1">
            <a:spLocks/>
          </p:cNvSpPr>
          <p:nvPr/>
        </p:nvSpPr>
        <p:spPr>
          <a:xfrm>
            <a:off x="1531939" y="1788585"/>
            <a:ext cx="6683375" cy="1280583"/>
          </a:xfrm>
          <a:prstGeom prst="rect">
            <a:avLst/>
          </a:prstGeom>
        </p:spPr>
        <p:txBody>
          <a:bodyPr lIns="91432" tIns="45717" rIns="91432" bIns="45717">
            <a:normAutofit/>
          </a:bodyPr>
          <a:lstStyle/>
          <a:p>
            <a:pPr defTabSz="457161" fontAlgn="auto">
              <a:spcAft>
                <a:spcPts val="0"/>
              </a:spcAft>
              <a:defRPr/>
            </a:pPr>
            <a:endParaRPr kumimoji="0" lang="zh-TW" altLang="en-US" sz="3600" dirty="0">
              <a:solidFill>
                <a:schemeClr val="accent6">
                  <a:lumMod val="75000"/>
                </a:schemeClr>
              </a:solidFill>
              <a:latin typeface="MV Boli" pitchFamily="2" charset="0"/>
              <a:ea typeface="+mj-ea"/>
              <a:cs typeface="MV Boli" pitchFamily="2" charset="0"/>
            </a:endParaRPr>
          </a:p>
        </p:txBody>
      </p:sp>
      <p:sp>
        <p:nvSpPr>
          <p:cNvPr id="5" name="內容版面配置區 2"/>
          <p:cNvSpPr txBox="1">
            <a:spLocks/>
          </p:cNvSpPr>
          <p:nvPr/>
        </p:nvSpPr>
        <p:spPr>
          <a:xfrm>
            <a:off x="1657350" y="3520018"/>
            <a:ext cx="6686550" cy="3778249"/>
          </a:xfrm>
          <a:prstGeom prst="rect">
            <a:avLst/>
          </a:prstGeom>
        </p:spPr>
        <p:txBody>
          <a:bodyPr lIns="91432" tIns="45717" rIns="91432" bIns="45717">
            <a:normAutofit/>
          </a:bodyPr>
          <a:lstStyle/>
          <a:p>
            <a:pPr marL="342871" indent="-342871" defTabSz="457161" fontAlgn="auto">
              <a:spcBef>
                <a:spcPts val="1000"/>
              </a:spcBef>
              <a:spcAft>
                <a:spcPts val="0"/>
              </a:spcAft>
              <a:buClr>
                <a:schemeClr val="accent1"/>
              </a:buClr>
              <a:buFont typeface="Wingdings 3" charset="2"/>
              <a:buChar char=""/>
              <a:defRPr/>
            </a:pPr>
            <a:endParaRPr kumimoji="0" lang="zh-TW" altLang="en-US" dirty="0">
              <a:solidFill>
                <a:schemeClr val="tx1">
                  <a:lumMod val="75000"/>
                  <a:lumOff val="25000"/>
                </a:schemeClr>
              </a:solidFill>
              <a:latin typeface="+mn-lt"/>
              <a:ea typeface="+mn-ea"/>
            </a:endParaRPr>
          </a:p>
        </p:txBody>
      </p:sp>
      <p:sp>
        <p:nvSpPr>
          <p:cNvPr id="114693"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5E46EEF-2D8C-431E-9E3B-046555A9A047}" type="slidenum">
              <a:rPr lang="zh-TW" altLang="en-US">
                <a:latin typeface="MV Boli" pitchFamily="2"/>
                <a:cs typeface="MV Boli" pitchFamily="2"/>
              </a:rPr>
              <a:pPr defTabSz="912813" fontAlgn="base">
                <a:spcBef>
                  <a:spcPct val="0"/>
                </a:spcBef>
                <a:spcAft>
                  <a:spcPct val="0"/>
                </a:spcAft>
              </a:pPr>
              <a:t>39</a:t>
            </a:fld>
            <a:endParaRPr lang="en-US" altLang="zh-TW">
              <a:latin typeface="MV Boli" pitchFamily="2"/>
              <a:cs typeface="MV Boli" pitchFamily="2"/>
            </a:endParaRPr>
          </a:p>
        </p:txBody>
      </p:sp>
      <p:pic>
        <p:nvPicPr>
          <p:cNvPr id="114694" name="Picture 2" descr="C:\Users\user\Downloads\[393] 史努比\[393] 史努比\1724.png"/>
          <p:cNvPicPr>
            <a:picLocks noChangeAspect="1" noChangeArrowheads="1"/>
          </p:cNvPicPr>
          <p:nvPr/>
        </p:nvPicPr>
        <p:blipFill>
          <a:blip r:embed="rId3"/>
          <a:srcRect/>
          <a:stretch>
            <a:fillRect/>
          </a:stretch>
        </p:blipFill>
        <p:spPr bwMode="auto">
          <a:xfrm>
            <a:off x="7144543" y="836085"/>
            <a:ext cx="1882775" cy="1905000"/>
          </a:xfrm>
          <a:prstGeom prst="rect">
            <a:avLst/>
          </a:prstGeom>
          <a:noFill/>
          <a:ln w="9525">
            <a:noFill/>
            <a:miter lim="800000"/>
            <a:headEnd/>
            <a:tailEnd/>
          </a:ln>
        </p:spPr>
      </p:pic>
      <p:sp>
        <p:nvSpPr>
          <p:cNvPr id="6" name="日期版面配置區 5"/>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1016724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b="1" dirty="0" smtClean="0">
                <a:latin typeface="微軟正黑體" pitchFamily="34" charset="-120"/>
                <a:ea typeface="微軟正黑體" pitchFamily="34" charset="-120"/>
              </a:rPr>
              <a:t>月經的開始與結束</a:t>
            </a:r>
            <a:endParaRPr lang="zh-TW" altLang="en-US" b="1" dirty="0">
              <a:latin typeface="微軟正黑體" pitchFamily="34" charset="-120"/>
              <a:ea typeface="微軟正黑體" pitchFamily="34"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103089723"/>
              </p:ext>
            </p:extLst>
          </p:nvPr>
        </p:nvGraphicFramePr>
        <p:xfrm>
          <a:off x="0" y="1340768"/>
          <a:ext cx="9144000" cy="5475272"/>
        </p:xfrm>
        <a:graphic>
          <a:graphicData uri="http://schemas.openxmlformats.org/drawingml/2006/table">
            <a:tbl>
              <a:tblPr bandRow="1">
                <a:tableStyleId>{5C22544A-7EE6-4342-B048-85BDC9FD1C3A}</a:tableStyleId>
              </a:tblPr>
              <a:tblGrid>
                <a:gridCol w="2051720"/>
                <a:gridCol w="1605880"/>
                <a:gridCol w="5486400"/>
              </a:tblGrid>
              <a:tr h="2373454">
                <a:tc>
                  <a:txBody>
                    <a:bodyPr/>
                    <a:lstStyle/>
                    <a:p>
                      <a:r>
                        <a:rPr lang="zh-TW" altLang="en-US" sz="3000" dirty="0" smtClean="0">
                          <a:latin typeface="微軟正黑體" panose="020B0604030504040204" pitchFamily="34" charset="-120"/>
                          <a:ea typeface="微軟正黑體" panose="020B0604030504040204" pitchFamily="34" charset="-120"/>
                        </a:rPr>
                        <a:t>初經</a:t>
                      </a:r>
                      <a:r>
                        <a:rPr lang="en-US" altLang="zh-TW" sz="3000" dirty="0" smtClean="0">
                          <a:latin typeface="微軟正黑體" panose="020B0604030504040204" pitchFamily="34" charset="-120"/>
                          <a:ea typeface="微軟正黑體" panose="020B0604030504040204" pitchFamily="34" charset="-120"/>
                        </a:rPr>
                        <a:t/>
                      </a:r>
                      <a:br>
                        <a:rPr lang="en-US" altLang="zh-TW" sz="3000" dirty="0" smtClean="0">
                          <a:latin typeface="微軟正黑體" panose="020B0604030504040204" pitchFamily="34" charset="-120"/>
                          <a:ea typeface="微軟正黑體" panose="020B0604030504040204" pitchFamily="34" charset="-120"/>
                        </a:rPr>
                      </a:br>
                      <a:r>
                        <a:rPr lang="en-US" altLang="zh-TW" sz="2400" dirty="0" smtClean="0">
                          <a:latin typeface="微軟正黑體" panose="020B0604030504040204" pitchFamily="34" charset="-120"/>
                          <a:ea typeface="微軟正黑體" panose="020B0604030504040204" pitchFamily="34" charset="-120"/>
                        </a:rPr>
                        <a:t>(Menarche)</a:t>
                      </a:r>
                      <a:endParaRPr lang="zh-TW" altLang="en-US" sz="3000" dirty="0">
                        <a:latin typeface="微軟正黑體" panose="020B0604030504040204" pitchFamily="34" charset="-120"/>
                        <a:ea typeface="微軟正黑體" panose="020B0604030504040204" pitchFamily="34" charset="-120"/>
                      </a:endParaRPr>
                    </a:p>
                  </a:txBody>
                  <a:tcPr/>
                </a:tc>
                <a:tc>
                  <a:txBody>
                    <a:bodyPr/>
                    <a:lstStyle/>
                    <a:p>
                      <a:r>
                        <a:rPr lang="en-US" altLang="zh-TW" sz="2800" dirty="0" smtClean="0">
                          <a:latin typeface="微軟正黑體" panose="020B0604030504040204" pitchFamily="34" charset="-120"/>
                          <a:ea typeface="微軟正黑體" panose="020B0604030504040204" pitchFamily="34" charset="-120"/>
                        </a:rPr>
                        <a:t>9-17</a:t>
                      </a:r>
                      <a:r>
                        <a:rPr lang="zh-TW" altLang="en-US" sz="2800" dirty="0" smtClean="0">
                          <a:latin typeface="微軟正黑體" panose="020B0604030504040204" pitchFamily="34" charset="-120"/>
                          <a:ea typeface="微軟正黑體" panose="020B0604030504040204" pitchFamily="34" charset="-120"/>
                        </a:rPr>
                        <a:t>歲</a:t>
                      </a:r>
                      <a:endParaRPr lang="zh-TW" altLang="en-US" sz="2800" dirty="0">
                        <a:latin typeface="微軟正黑體" panose="020B0604030504040204" pitchFamily="34" charset="-120"/>
                        <a:ea typeface="微軟正黑體" panose="020B0604030504040204" pitchFamily="34" charset="-120"/>
                      </a:endParaRPr>
                    </a:p>
                  </a:txBody>
                  <a:tcPr/>
                </a:tc>
                <a:tc>
                  <a:txBody>
                    <a:bodyPr/>
                    <a:lstStyle/>
                    <a:p>
                      <a:pPr marL="514350" indent="-514350">
                        <a:buFont typeface="+mj-lt"/>
                        <a:buAutoNum type="arabicParenR"/>
                      </a:pPr>
                      <a:r>
                        <a:rPr lang="zh-TW" altLang="en-US" sz="2800" dirty="0" smtClean="0">
                          <a:latin typeface="微軟正黑體" panose="020B0604030504040204" pitchFamily="34" charset="-120"/>
                          <a:ea typeface="微軟正黑體" panose="020B0604030504040204" pitchFamily="34" charset="-120"/>
                        </a:rPr>
                        <a:t>剛開始前兩年週期不穩定</a:t>
                      </a:r>
                      <a:endParaRPr lang="en-US" altLang="zh-TW" sz="2800" dirty="0" smtClean="0">
                        <a:latin typeface="微軟正黑體" panose="020B0604030504040204" pitchFamily="34" charset="-120"/>
                        <a:ea typeface="微軟正黑體" panose="020B0604030504040204" pitchFamily="34" charset="-120"/>
                      </a:endParaRPr>
                    </a:p>
                    <a:p>
                      <a:pPr marL="514350" indent="-514350">
                        <a:buFont typeface="+mj-lt"/>
                        <a:buAutoNum type="arabicParenR"/>
                      </a:pPr>
                      <a:r>
                        <a:rPr lang="en-US" altLang="zh-TW" sz="2800" dirty="0" smtClean="0">
                          <a:latin typeface="微軟正黑體" panose="020B0604030504040204" pitchFamily="34" charset="-120"/>
                          <a:ea typeface="微軟正黑體" panose="020B0604030504040204" pitchFamily="34" charset="-120"/>
                        </a:rPr>
                        <a:t>2-5</a:t>
                      </a:r>
                      <a:r>
                        <a:rPr lang="zh-TW" altLang="en-US" sz="2800" dirty="0" smtClean="0">
                          <a:latin typeface="微軟正黑體" panose="020B0604030504040204" pitchFamily="34" charset="-120"/>
                          <a:ea typeface="微軟正黑體" panose="020B0604030504040204" pitchFamily="34" charset="-120"/>
                        </a:rPr>
                        <a:t>年內沒有</a:t>
                      </a:r>
                      <a:r>
                        <a:rPr lang="en-US" altLang="zh-TW" sz="2800" dirty="0" smtClean="0">
                          <a:latin typeface="微軟正黑體" panose="020B0604030504040204" pitchFamily="34" charset="-120"/>
                          <a:ea typeface="微軟正黑體" panose="020B0604030504040204" pitchFamily="34" charset="-120"/>
                        </a:rPr>
                        <a:t>LH surge</a:t>
                      </a:r>
                      <a:r>
                        <a:rPr lang="zh-TW" altLang="en-US" sz="2800" dirty="0" smtClean="0">
                          <a:latin typeface="微軟正黑體" panose="020B0604030504040204" pitchFamily="34" charset="-120"/>
                          <a:ea typeface="微軟正黑體" panose="020B0604030504040204" pitchFamily="34" charset="-120"/>
                        </a:rPr>
                        <a:t>，所以大約</a:t>
                      </a:r>
                      <a:r>
                        <a:rPr lang="en-US" altLang="zh-TW" sz="2800" dirty="0" smtClean="0">
                          <a:latin typeface="微軟正黑體" panose="020B0604030504040204" pitchFamily="34" charset="-120"/>
                          <a:ea typeface="微軟正黑體" panose="020B0604030504040204" pitchFamily="34" charset="-120"/>
                        </a:rPr>
                        <a:t>50-80%</a:t>
                      </a:r>
                      <a:r>
                        <a:rPr lang="zh-TW" altLang="en-US" sz="2800" dirty="0" smtClean="0">
                          <a:latin typeface="微軟正黑體" panose="020B0604030504040204" pitchFamily="34" charset="-120"/>
                          <a:ea typeface="微軟正黑體" panose="020B0604030504040204" pitchFamily="34" charset="-120"/>
                        </a:rPr>
                        <a:t>左右的比例是沒有排卵的</a:t>
                      </a:r>
                      <a:endParaRPr lang="en-US" altLang="zh-TW" sz="2800" dirty="0" smtClean="0">
                        <a:latin typeface="微軟正黑體" panose="020B0604030504040204" pitchFamily="34" charset="-120"/>
                        <a:ea typeface="微軟正黑體" panose="020B0604030504040204" pitchFamily="34" charset="-120"/>
                      </a:endParaRPr>
                    </a:p>
                    <a:p>
                      <a:pPr marL="514350" indent="-514350">
                        <a:buFont typeface="+mj-lt"/>
                        <a:buAutoNum type="arabicParenR"/>
                      </a:pPr>
                      <a:r>
                        <a:rPr lang="en-US" altLang="zh-TW" sz="2800" dirty="0" smtClean="0">
                          <a:latin typeface="微軟正黑體" panose="020B0604030504040204" pitchFamily="34" charset="-120"/>
                          <a:ea typeface="微軟正黑體" panose="020B0604030504040204" pitchFamily="34" charset="-120"/>
                        </a:rPr>
                        <a:t>Onset</a:t>
                      </a:r>
                      <a:r>
                        <a:rPr lang="zh-TW" altLang="en-US" sz="2800" dirty="0" smtClean="0">
                          <a:latin typeface="微軟正黑體" panose="020B0604030504040204" pitchFamily="34" charset="-120"/>
                          <a:ea typeface="微軟正黑體" panose="020B0604030504040204" pitchFamily="34" charset="-120"/>
                        </a:rPr>
                        <a:t>影響因子：種族、基因、營養狀態、身體質量</a:t>
                      </a:r>
                      <a:endParaRPr lang="en-US" altLang="zh-TW" sz="2800" dirty="0" smtClean="0">
                        <a:latin typeface="微軟正黑體" panose="020B0604030504040204" pitchFamily="34" charset="-120"/>
                        <a:ea typeface="微軟正黑體" panose="020B0604030504040204" pitchFamily="34" charset="-120"/>
                      </a:endParaRPr>
                    </a:p>
                    <a:p>
                      <a:pPr marL="514350" indent="-514350">
                        <a:buFont typeface="+mj-lt"/>
                        <a:buAutoNum type="arabicParenR"/>
                      </a:pPr>
                      <a:endParaRPr lang="zh-TW" altLang="en-US" sz="2800" dirty="0">
                        <a:latin typeface="微軟正黑體" panose="020B0604030504040204" pitchFamily="34" charset="-120"/>
                        <a:ea typeface="微軟正黑體" panose="020B0604030504040204" pitchFamily="34" charset="-120"/>
                      </a:endParaRPr>
                    </a:p>
                  </a:txBody>
                  <a:tcPr/>
                </a:tc>
              </a:tr>
              <a:tr h="2396792">
                <a:tc>
                  <a:txBody>
                    <a:bodyPr/>
                    <a:lstStyle/>
                    <a:p>
                      <a:r>
                        <a:rPr lang="zh-TW" altLang="en-US" sz="3000" dirty="0" smtClean="0">
                          <a:latin typeface="微軟正黑體" panose="020B0604030504040204" pitchFamily="34" charset="-120"/>
                          <a:ea typeface="微軟正黑體" panose="020B0604030504040204" pitchFamily="34" charset="-120"/>
                        </a:rPr>
                        <a:t>更年期</a:t>
                      </a:r>
                      <a:r>
                        <a:rPr lang="en-US" altLang="zh-TW" sz="3000" dirty="0" smtClean="0">
                          <a:latin typeface="微軟正黑體" panose="020B0604030504040204" pitchFamily="34" charset="-120"/>
                          <a:ea typeface="微軟正黑體" panose="020B0604030504040204" pitchFamily="34" charset="-120"/>
                        </a:rPr>
                        <a:t/>
                      </a:r>
                      <a:br>
                        <a:rPr lang="en-US" altLang="zh-TW" sz="3000" dirty="0" smtClean="0">
                          <a:latin typeface="微軟正黑體" panose="020B0604030504040204" pitchFamily="34" charset="-120"/>
                          <a:ea typeface="微軟正黑體" panose="020B0604030504040204" pitchFamily="34" charset="-120"/>
                        </a:rPr>
                      </a:br>
                      <a:r>
                        <a:rPr lang="en-US" altLang="zh-TW" sz="2400" dirty="0" smtClean="0">
                          <a:latin typeface="微軟正黑體" panose="020B0604030504040204" pitchFamily="34" charset="-120"/>
                          <a:ea typeface="微軟正黑體" panose="020B0604030504040204" pitchFamily="34" charset="-120"/>
                        </a:rPr>
                        <a:t>(Menopause)</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en-US" altLang="zh-TW" sz="2800" dirty="0" smtClean="0">
                          <a:latin typeface="微軟正黑體" panose="020B0604030504040204" pitchFamily="34" charset="-120"/>
                          <a:ea typeface="微軟正黑體" panose="020B0604030504040204" pitchFamily="34" charset="-120"/>
                        </a:rPr>
                        <a:t>45-55</a:t>
                      </a:r>
                      <a:r>
                        <a:rPr lang="zh-TW" altLang="en-US" sz="2800" dirty="0" smtClean="0">
                          <a:latin typeface="微軟正黑體" panose="020B0604030504040204" pitchFamily="34" charset="-120"/>
                          <a:ea typeface="微軟正黑體" panose="020B0604030504040204" pitchFamily="34" charset="-120"/>
                        </a:rPr>
                        <a:t>歲</a:t>
                      </a:r>
                      <a:endParaRPr lang="zh-TW" altLang="en-US" sz="2800" dirty="0">
                        <a:latin typeface="微軟正黑體" panose="020B0604030504040204" pitchFamily="34" charset="-120"/>
                        <a:ea typeface="微軟正黑體" panose="020B0604030504040204" pitchFamily="34" charset="-120"/>
                      </a:endParaRPr>
                    </a:p>
                  </a:txBody>
                  <a:tcPr/>
                </a:tc>
                <a:tc>
                  <a:txBody>
                    <a:bodyPr/>
                    <a:lstStyle/>
                    <a:p>
                      <a:r>
                        <a:rPr lang="zh-TW" altLang="en-US" sz="2800" dirty="0" smtClean="0">
                          <a:latin typeface="微軟正黑體" panose="020B0604030504040204" pitchFamily="34" charset="-120"/>
                          <a:ea typeface="微軟正黑體" panose="020B0604030504040204" pitchFamily="34" charset="-120"/>
                        </a:rPr>
                        <a:t>症狀為</a:t>
                      </a:r>
                      <a:r>
                        <a:rPr lang="zh-TW" altLang="en-US" sz="2800" b="1" dirty="0" smtClean="0">
                          <a:latin typeface="微軟正黑體" panose="020B0604030504040204" pitchFamily="34" charset="-120"/>
                          <a:ea typeface="微軟正黑體" panose="020B0604030504040204" pitchFamily="34" charset="-120"/>
                        </a:rPr>
                        <a:t>潮紅</a:t>
                      </a:r>
                      <a:r>
                        <a:rPr lang="zh-TW" altLang="en-US" sz="2800"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睡眠障礙</a:t>
                      </a:r>
                      <a:r>
                        <a:rPr lang="zh-TW" altLang="en-US" sz="2800"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骨質疏鬆</a:t>
                      </a:r>
                      <a:r>
                        <a:rPr lang="zh-TW" altLang="en-US" sz="2800"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精神</a:t>
                      </a:r>
                      <a:r>
                        <a:rPr lang="zh-TW" altLang="en-US" sz="2800" dirty="0" smtClean="0">
                          <a:latin typeface="微軟正黑體" panose="020B0604030504040204" pitchFamily="34" charset="-120"/>
                          <a:ea typeface="微軟正黑體" panose="020B0604030504040204" pitchFamily="34" charset="-120"/>
                        </a:rPr>
                        <a:t>狀況</a:t>
                      </a:r>
                      <a:r>
                        <a:rPr lang="zh-TW" altLang="en-US" sz="2800" b="1" dirty="0" smtClean="0">
                          <a:latin typeface="微軟正黑體" panose="020B0604030504040204" pitchFamily="34" charset="-120"/>
                          <a:ea typeface="微軟正黑體" panose="020B0604030504040204" pitchFamily="34" charset="-120"/>
                        </a:rPr>
                        <a:t>差</a:t>
                      </a:r>
                      <a:r>
                        <a:rPr lang="zh-TW" altLang="en-US" sz="2800" dirty="0" smtClean="0">
                          <a:latin typeface="微軟正黑體" panose="020B0604030504040204" pitchFamily="34" charset="-120"/>
                          <a:ea typeface="微軟正黑體" panose="020B0604030504040204" pitchFamily="34" charset="-120"/>
                        </a:rPr>
                        <a:t>導致</a:t>
                      </a:r>
                      <a:r>
                        <a:rPr lang="zh-TW" altLang="en-US" sz="2800" b="1" dirty="0" smtClean="0">
                          <a:latin typeface="微軟正黑體" panose="020B0604030504040204" pitchFamily="34" charset="-120"/>
                          <a:ea typeface="微軟正黑體" panose="020B0604030504040204" pitchFamily="34" charset="-120"/>
                        </a:rPr>
                        <a:t>情緒差</a:t>
                      </a:r>
                      <a:r>
                        <a:rPr lang="zh-TW" altLang="en-US" sz="2800"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陰道乾澀</a:t>
                      </a:r>
                      <a:r>
                        <a:rPr lang="zh-TW" altLang="en-US" sz="2800" dirty="0" smtClean="0">
                          <a:latin typeface="微軟正黑體" panose="020B0604030504040204" pitchFamily="34" charset="-120"/>
                          <a:ea typeface="微軟正黑體" panose="020B0604030504040204" pitchFamily="34" charset="-120"/>
                        </a:rPr>
                        <a:t>以至於容易泌尿道感染、賀爾蒙改變以致於慢性疾病發生率上升</a:t>
                      </a:r>
                      <a:endParaRPr lang="zh-TW" altLang="en-US" sz="2800" dirty="0">
                        <a:latin typeface="微軟正黑體" panose="020B0604030504040204" pitchFamily="34" charset="-120"/>
                        <a:ea typeface="微軟正黑體" panose="020B0604030504040204" pitchFamily="34" charset="-120"/>
                      </a:endParaRPr>
                    </a:p>
                  </a:txBody>
                  <a:tcPr/>
                </a:tc>
              </a:tr>
            </a:tbl>
          </a:graphicData>
        </a:graphic>
      </p:graphicFrame>
      <p:sp>
        <p:nvSpPr>
          <p:cNvPr id="3" name="日期版面配置區 2"/>
          <p:cNvSpPr>
            <a:spLocks noGrp="1"/>
          </p:cNvSpPr>
          <p:nvPr>
            <p:ph type="dt" sz="half" idx="10"/>
          </p:nvPr>
        </p:nvSpPr>
        <p:spPr/>
        <p:txBody>
          <a:bodyPr/>
          <a:lstStyle/>
          <a:p>
            <a:pPr>
              <a:defRPr/>
            </a:pPr>
            <a:r>
              <a:rPr lang="en-US" altLang="zh-TW" smtClean="0"/>
              <a:t>2015/7/25</a:t>
            </a:r>
            <a:endParaRPr lang="zh-TW" altLang="en-US"/>
          </a:p>
        </p:txBody>
      </p:sp>
      <p:sp>
        <p:nvSpPr>
          <p:cNvPr id="5" name="投影片編號版面配置區 4"/>
          <p:cNvSpPr>
            <a:spLocks noGrp="1"/>
          </p:cNvSpPr>
          <p:nvPr>
            <p:ph type="sldNum" sz="quarter" idx="12"/>
          </p:nvPr>
        </p:nvSpPr>
        <p:spPr/>
        <p:txBody>
          <a:bodyPr/>
          <a:lstStyle/>
          <a:p>
            <a:pPr>
              <a:defRPr/>
            </a:pPr>
            <a:fld id="{236B14C3-229E-494B-B7E6-27E96FDCD046}" type="slidenum">
              <a:rPr lang="zh-TW" altLang="en-US" smtClean="0"/>
              <a:pPr>
                <a:defRPr/>
              </a:pPr>
              <a:t>4</a:t>
            </a:fld>
            <a:endParaRPr lang="zh-TW" altLang="en-US"/>
          </a:p>
        </p:txBody>
      </p:sp>
    </p:spTree>
    <p:extLst>
      <p:ext uri="{BB962C8B-B14F-4D97-AF65-F5344CB8AC3E}">
        <p14:creationId xmlns:p14="http://schemas.microsoft.com/office/powerpoint/2010/main" val="40542287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58603" y="188640"/>
            <a:ext cx="6985397" cy="1282700"/>
          </a:xfrm>
        </p:spPr>
        <p:txBody>
          <a:bodyPr rtlCol="0">
            <a:normAutofit fontScale="90000"/>
          </a:bodyPr>
          <a:lstStyle/>
          <a:p>
            <a:pPr defTabSz="457161" fontAlgn="auto">
              <a:spcAft>
                <a:spcPts val="0"/>
              </a:spcAft>
              <a:defRPr/>
            </a:pPr>
            <a:r>
              <a:rPr kumimoji="1" lang="en-US" altLang="zh-TW" b="1" dirty="0" smtClean="0">
                <a:solidFill>
                  <a:schemeClr val="tx2"/>
                </a:solidFill>
                <a:effectLst>
                  <a:outerShdw blurRad="38100" dist="38100" dir="2700000" algn="tl">
                    <a:srgbClr val="000000">
                      <a:alpha val="43137"/>
                    </a:srgbClr>
                  </a:outerShdw>
                </a:effectLst>
                <a:cs typeface="MV Boli" pitchFamily="2" charset="0"/>
              </a:rPr>
              <a:t>PMS Pathophysiology</a:t>
            </a:r>
            <a:endParaRPr lang="zh-TW" altLang="en-US"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395537" y="1576908"/>
            <a:ext cx="8496944" cy="5524500"/>
          </a:xfrm>
        </p:spPr>
        <p:txBody>
          <a:bodyPr rtlCol="0">
            <a:normAutofit/>
          </a:bodyPr>
          <a:lstStyle/>
          <a:p>
            <a:pPr marL="0" indent="0" defTabSz="457161" fontAlgn="auto">
              <a:lnSpc>
                <a:spcPct val="110000"/>
              </a:lnSpc>
              <a:spcAft>
                <a:spcPts val="0"/>
              </a:spcAft>
              <a:buFont typeface="Wingdings 3" charset="2"/>
              <a:buNone/>
              <a:defRPr/>
            </a:pPr>
            <a:r>
              <a:rPr lang="en-US" altLang="zh-TW" sz="2400" b="1" dirty="0" smtClean="0">
                <a:solidFill>
                  <a:schemeClr val="accent1">
                    <a:lumMod val="50000"/>
                  </a:schemeClr>
                </a:solidFill>
                <a:latin typeface="微軟正黑體" panose="020B0604030504040204" pitchFamily="34" charset="-120"/>
                <a:ea typeface="微軟正黑體" panose="020B0604030504040204" pitchFamily="34" charset="-120"/>
                <a:cs typeface="+mn-cs"/>
              </a:rPr>
              <a:t>The </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cs typeface="+mn-cs"/>
              </a:rPr>
              <a:t>actual p</a:t>
            </a:r>
            <a:r>
              <a:rPr lang="en-US" altLang="zh-TW" sz="2400" b="1" dirty="0" smtClean="0">
                <a:solidFill>
                  <a:schemeClr val="accent1">
                    <a:lumMod val="50000"/>
                  </a:schemeClr>
                </a:solidFill>
                <a:latin typeface="微軟正黑體" panose="020B0604030504040204" pitchFamily="34" charset="-120"/>
                <a:ea typeface="微軟正黑體" panose="020B0604030504040204" pitchFamily="34" charset="-120"/>
                <a:cs typeface="+mn-cs"/>
              </a:rPr>
              <a:t>athophysiology is</a:t>
            </a:r>
            <a:r>
              <a:rPr lang="en-US" altLang="zh-TW" sz="2400" b="1" i="1" dirty="0" smtClean="0">
                <a:solidFill>
                  <a:schemeClr val="accent1">
                    <a:lumMod val="50000"/>
                  </a:schemeClr>
                </a:solidFill>
                <a:latin typeface="微軟正黑體" panose="020B0604030504040204" pitchFamily="34" charset="-120"/>
                <a:ea typeface="微軟正黑體" panose="020B0604030504040204" pitchFamily="34" charset="-120"/>
                <a:cs typeface="+mn-cs"/>
              </a:rPr>
              <a:t> </a:t>
            </a:r>
            <a:r>
              <a:rPr lang="en-US" altLang="zh-TW" sz="2400" b="1" i="1" dirty="0" smtClean="0">
                <a:solidFill>
                  <a:srgbClr val="00B050"/>
                </a:solidFill>
                <a:latin typeface="微軟正黑體" panose="020B0604030504040204" pitchFamily="34" charset="-120"/>
                <a:ea typeface="微軟正黑體" panose="020B0604030504040204" pitchFamily="34" charset="-120"/>
                <a:cs typeface="+mn-cs"/>
              </a:rPr>
              <a:t>unknown</a:t>
            </a:r>
            <a:r>
              <a:rPr lang="en-US" altLang="zh-TW" sz="2400" b="1" i="1" dirty="0" smtClean="0">
                <a:solidFill>
                  <a:schemeClr val="accent2"/>
                </a:solidFill>
                <a:latin typeface="微軟正黑體" panose="020B0604030504040204" pitchFamily="34" charset="-120"/>
                <a:ea typeface="微軟正黑體" panose="020B0604030504040204" pitchFamily="34" charset="-120"/>
                <a:cs typeface="+mn-cs"/>
              </a:rPr>
              <a:t> </a:t>
            </a:r>
            <a:r>
              <a:rPr lang="en-US" altLang="zh-TW" sz="2400" b="1" dirty="0" smtClean="0">
                <a:solidFill>
                  <a:schemeClr val="accent1">
                    <a:lumMod val="50000"/>
                  </a:schemeClr>
                </a:solidFill>
                <a:latin typeface="微軟正黑體" panose="020B0604030504040204" pitchFamily="34" charset="-120"/>
                <a:ea typeface="微軟正黑體" panose="020B0604030504040204" pitchFamily="34" charset="-120"/>
                <a:cs typeface="+mn-cs"/>
              </a:rPr>
              <a:t>!!!</a:t>
            </a:r>
          </a:p>
          <a:p>
            <a:pPr defTabSz="457161" fontAlgn="auto">
              <a:spcAft>
                <a:spcPts val="0"/>
              </a:spcAft>
              <a:buClr>
                <a:schemeClr val="tx2"/>
              </a:buClr>
              <a:buFont typeface="Wingdings" panose="05000000000000000000" pitchFamily="2" charset="2"/>
              <a:buChar char="n"/>
              <a:defRPr/>
            </a:pPr>
            <a:r>
              <a:rPr lang="en-US" altLang="zh-TW" sz="2400" b="1" dirty="0" smtClean="0">
                <a:solidFill>
                  <a:srgbClr val="00B050"/>
                </a:solidFill>
                <a:latin typeface="微軟正黑體" panose="020B0604030504040204" pitchFamily="34" charset="-120"/>
                <a:ea typeface="微軟正黑體" panose="020B0604030504040204" pitchFamily="34" charset="-120"/>
                <a:cs typeface="+mn-cs"/>
              </a:rPr>
              <a:t>Fluctuation of estrogen and progesterone levels </a:t>
            </a:r>
            <a:r>
              <a:rPr lang="en-US" altLang="zh-TW" sz="2400" b="1" dirty="0" smtClean="0">
                <a:solidFill>
                  <a:schemeClr val="accent1">
                    <a:lumMod val="50000"/>
                  </a:schemeClr>
                </a:solidFill>
                <a:latin typeface="微軟正黑體" panose="020B0604030504040204" pitchFamily="34" charset="-120"/>
                <a:ea typeface="微軟正黑體" panose="020B0604030504040204" pitchFamily="34" charset="-120"/>
                <a:cs typeface="+mn-cs"/>
              </a:rPr>
              <a:t>causes changes in neurotransmitters levels.</a:t>
            </a:r>
          </a:p>
          <a:p>
            <a:pPr marL="742886" lvl="1" indent="-285725" defTabSz="457161" fontAlgn="auto">
              <a:spcAft>
                <a:spcPts val="0"/>
              </a:spcAft>
              <a:buFont typeface="Wingdings" panose="05000000000000000000" pitchFamily="2" charset="2"/>
              <a:buChar char="ü"/>
              <a:defRPr/>
            </a:pPr>
            <a:r>
              <a:rPr lang="en-US" altLang="zh-TW" sz="2000" dirty="0" smtClean="0">
                <a:solidFill>
                  <a:schemeClr val="tx2"/>
                </a:solidFill>
                <a:latin typeface="微軟正黑體" panose="020B0604030504040204" pitchFamily="34" charset="-120"/>
                <a:ea typeface="微軟正黑體" panose="020B0604030504040204" pitchFamily="34" charset="-120"/>
                <a:cs typeface="+mn-cs"/>
              </a:rPr>
              <a:t>Serotonin </a:t>
            </a:r>
            <a:r>
              <a:rPr lang="zh-TW" altLang="en-US" sz="2000" dirty="0" smtClean="0">
                <a:solidFill>
                  <a:schemeClr val="tx2"/>
                </a:solidFill>
                <a:latin typeface="微軟正黑體" panose="020B0604030504040204" pitchFamily="34" charset="-120"/>
                <a:ea typeface="微軟正黑體" panose="020B0604030504040204" pitchFamily="34" charset="-120"/>
                <a:cs typeface="+mn-cs"/>
              </a:rPr>
              <a:t>↓</a:t>
            </a:r>
            <a:endParaRPr lang="en-US" altLang="zh-TW" sz="2000" dirty="0" smtClean="0">
              <a:solidFill>
                <a:schemeClr val="tx2"/>
              </a:solidFill>
              <a:latin typeface="微軟正黑體" panose="020B0604030504040204" pitchFamily="34" charset="-120"/>
              <a:ea typeface="微軟正黑體" panose="020B0604030504040204" pitchFamily="34" charset="-120"/>
              <a:cs typeface="+mn-cs"/>
            </a:endParaRPr>
          </a:p>
          <a:p>
            <a:pPr marL="742886" lvl="1" indent="-285725" defTabSz="457161" fontAlgn="auto">
              <a:spcAft>
                <a:spcPts val="0"/>
              </a:spcAft>
              <a:buFont typeface="Wingdings" panose="05000000000000000000" pitchFamily="2" charset="2"/>
              <a:buChar char="ü"/>
              <a:defRPr/>
            </a:pPr>
            <a:r>
              <a:rPr lang="en-US" altLang="zh-TW" sz="2000" dirty="0" smtClean="0">
                <a:solidFill>
                  <a:schemeClr val="tx2"/>
                </a:solidFill>
                <a:latin typeface="微軟正黑體" panose="020B0604030504040204" pitchFamily="34" charset="-120"/>
                <a:ea typeface="微軟正黑體" panose="020B0604030504040204" pitchFamily="34" charset="-120"/>
                <a:cs typeface="+mn-cs"/>
              </a:rPr>
              <a:t>GABA </a:t>
            </a:r>
            <a:endParaRPr lang="en-US" altLang="zh-TW" sz="2000" dirty="0">
              <a:solidFill>
                <a:schemeClr val="tx2"/>
              </a:solidFill>
              <a:latin typeface="微軟正黑體" panose="020B0604030504040204" pitchFamily="34" charset="-120"/>
              <a:ea typeface="微軟正黑體" panose="020B0604030504040204" pitchFamily="34" charset="-120"/>
              <a:cs typeface="+mn-cs"/>
            </a:endParaRPr>
          </a:p>
          <a:p>
            <a:pPr marL="742886" lvl="1" indent="-285725" defTabSz="457161" fontAlgn="auto">
              <a:spcAft>
                <a:spcPts val="0"/>
              </a:spcAft>
              <a:buFont typeface="Wingdings" panose="05000000000000000000" pitchFamily="2" charset="2"/>
              <a:buChar char="ü"/>
              <a:defRPr/>
            </a:pPr>
            <a:r>
              <a:rPr lang="en-US" altLang="zh-TW" sz="2000" dirty="0" smtClean="0">
                <a:solidFill>
                  <a:schemeClr val="tx2"/>
                </a:solidFill>
                <a:latin typeface="微軟正黑體" panose="020B0604030504040204" pitchFamily="34" charset="-120"/>
                <a:ea typeface="微軟正黑體" panose="020B0604030504040204" pitchFamily="34" charset="-120"/>
                <a:cs typeface="+mn-cs"/>
              </a:rPr>
              <a:t>Endorphins </a:t>
            </a:r>
          </a:p>
          <a:p>
            <a:pPr marL="342900" lvl="1" indent="-342900" defTabSz="457161" fontAlgn="auto">
              <a:spcBef>
                <a:spcPts val="2400"/>
              </a:spcBef>
              <a:spcAft>
                <a:spcPts val="0"/>
              </a:spcAft>
              <a:buFont typeface="Wingdings" panose="05000000000000000000" pitchFamily="2" charset="2"/>
              <a:buChar char="n"/>
              <a:defRPr/>
            </a:pPr>
            <a:r>
              <a:rPr lang="en-US" altLang="zh-TW" sz="2400" b="1" dirty="0">
                <a:solidFill>
                  <a:srgbClr val="00B050"/>
                </a:solidFill>
                <a:latin typeface="微軟正黑體" panose="020B0604030504040204" pitchFamily="34" charset="-120"/>
                <a:ea typeface="微軟正黑體" panose="020B0604030504040204" pitchFamily="34" charset="-120"/>
                <a:cs typeface="+mn-cs"/>
              </a:rPr>
              <a:t>Exogenous hormones</a:t>
            </a:r>
          </a:p>
          <a:p>
            <a:pPr marL="342900" lvl="1" indent="-342900" defTabSz="457161" fontAlgn="auto">
              <a:spcBef>
                <a:spcPts val="2400"/>
              </a:spcBef>
              <a:spcAft>
                <a:spcPts val="0"/>
              </a:spcAft>
              <a:buFont typeface="Wingdings" panose="05000000000000000000" pitchFamily="2" charset="2"/>
              <a:buChar char="n"/>
              <a:defRPr/>
            </a:pPr>
            <a:r>
              <a:rPr lang="en-US" altLang="zh-TW" sz="2400" b="1" dirty="0">
                <a:solidFill>
                  <a:srgbClr val="00B050"/>
                </a:solidFill>
                <a:latin typeface="微軟正黑體" panose="020B0604030504040204" pitchFamily="34" charset="-120"/>
                <a:ea typeface="微軟正黑體" panose="020B0604030504040204" pitchFamily="34" charset="-120"/>
                <a:cs typeface="+mn-cs"/>
              </a:rPr>
              <a:t>Genetic predisposition</a:t>
            </a:r>
          </a:p>
          <a:p>
            <a:pPr marL="342900" lvl="1" indent="-342900" defTabSz="457161" fontAlgn="auto">
              <a:spcBef>
                <a:spcPts val="2400"/>
              </a:spcBef>
              <a:spcAft>
                <a:spcPts val="0"/>
              </a:spcAft>
              <a:buFont typeface="Wingdings" panose="05000000000000000000" pitchFamily="2" charset="2"/>
              <a:buChar char="n"/>
              <a:defRPr/>
            </a:pPr>
            <a:r>
              <a:rPr lang="en-US" altLang="zh-TW" sz="2400" b="1" dirty="0">
                <a:solidFill>
                  <a:srgbClr val="00B050"/>
                </a:solidFill>
                <a:latin typeface="微軟正黑體" panose="020B0604030504040204" pitchFamily="34" charset="-120"/>
                <a:ea typeface="微軟正黑體" panose="020B0604030504040204" pitchFamily="34" charset="-120"/>
                <a:cs typeface="+mn-cs"/>
              </a:rPr>
              <a:t>Sociocultural factors</a:t>
            </a:r>
          </a:p>
          <a:p>
            <a:pPr marL="342871" lvl="1" indent="-342871" defTabSz="457161" fontAlgn="auto">
              <a:spcAft>
                <a:spcPts val="0"/>
              </a:spcAft>
              <a:buFont typeface="Wingdings 3" charset="2"/>
              <a:buChar char=""/>
              <a:defRPr/>
            </a:pPr>
            <a:endParaRPr lang="en-US" altLang="zh-TW" sz="2400" b="1" dirty="0">
              <a:solidFill>
                <a:schemeClr val="accent1">
                  <a:lumMod val="50000"/>
                </a:schemeClr>
              </a:solidFill>
              <a:latin typeface="微軟正黑體" panose="020B0604030504040204" pitchFamily="34" charset="-120"/>
              <a:ea typeface="微軟正黑體" panose="020B0604030504040204" pitchFamily="34" charset="-120"/>
              <a:cs typeface="+mn-cs"/>
            </a:endParaRPr>
          </a:p>
          <a:p>
            <a:pPr marL="342871" indent="-342871" defTabSz="457161" fontAlgn="auto">
              <a:spcAft>
                <a:spcPts val="0"/>
              </a:spcAft>
              <a:buFont typeface="Wingdings 3" charset="2"/>
              <a:buChar char=""/>
              <a:defRPr/>
            </a:pPr>
            <a:endParaRPr lang="en-US" altLang="zh-TW" sz="2400" dirty="0" smtClean="0">
              <a:solidFill>
                <a:schemeClr val="tx2"/>
              </a:solidFill>
              <a:latin typeface="微軟正黑體" panose="020B0604030504040204" pitchFamily="34" charset="-120"/>
              <a:ea typeface="微軟正黑體" panose="020B0604030504040204" pitchFamily="34" charset="-120"/>
              <a:cs typeface="+mn-cs"/>
            </a:endParaRPr>
          </a:p>
        </p:txBody>
      </p:sp>
      <p:sp>
        <p:nvSpPr>
          <p:cNvPr id="116739"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0E05A611-1B1D-4904-A92F-334687F99340}" type="slidenum">
              <a:rPr lang="zh-TW" altLang="en-US">
                <a:latin typeface="MV Boli" pitchFamily="2"/>
                <a:cs typeface="MV Boli" pitchFamily="2"/>
              </a:rPr>
              <a:pPr defTabSz="912813" fontAlgn="base">
                <a:spcBef>
                  <a:spcPct val="0"/>
                </a:spcBef>
                <a:spcAft>
                  <a:spcPct val="0"/>
                </a:spcAft>
              </a:pPr>
              <a:t>40</a:t>
            </a:fld>
            <a:endParaRPr lang="en-US" altLang="zh-TW">
              <a:latin typeface="MV Boli" pitchFamily="2"/>
              <a:cs typeface="MV Boli" pitchFamily="2"/>
            </a:endParaRPr>
          </a:p>
        </p:txBody>
      </p:sp>
      <p:sp>
        <p:nvSpPr>
          <p:cNvPr id="5" name="圓角矩形圖說文字 4"/>
          <p:cNvSpPr/>
          <p:nvPr/>
        </p:nvSpPr>
        <p:spPr>
          <a:xfrm>
            <a:off x="4572000" y="3212974"/>
            <a:ext cx="4320480" cy="1244641"/>
          </a:xfrm>
          <a:prstGeom prst="wedgeRoundRectCallout">
            <a:avLst>
              <a:gd name="adj1" fmla="val -69998"/>
              <a:gd name="adj2" fmla="val -50118"/>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1" fontAlgn="auto">
              <a:spcBef>
                <a:spcPts val="0"/>
              </a:spcBef>
              <a:spcAft>
                <a:spcPts val="0"/>
              </a:spcAft>
              <a:defRPr/>
            </a:pPr>
            <a:r>
              <a:rPr kumimoji="0" lang="en-US" altLang="zh-TW" sz="2000" b="1" dirty="0">
                <a:latin typeface="微軟正黑體" panose="020B0604030504040204" pitchFamily="34" charset="-120"/>
                <a:ea typeface="微軟正黑體" panose="020B0604030504040204" pitchFamily="34" charset="-120"/>
              </a:rPr>
              <a:t>PMD &amp; PMDD Women </a:t>
            </a:r>
            <a:br>
              <a:rPr kumimoji="0" lang="en-US" altLang="zh-TW" sz="2000" b="1" dirty="0">
                <a:latin typeface="微軟正黑體" panose="020B0604030504040204" pitchFamily="34" charset="-120"/>
                <a:ea typeface="微軟正黑體" panose="020B0604030504040204" pitchFamily="34" charset="-120"/>
              </a:rPr>
            </a:br>
            <a:r>
              <a:rPr kumimoji="0" lang="en-US" altLang="zh-TW" sz="2000" b="1" dirty="0">
                <a:latin typeface="微軟正黑體" panose="020B0604030504040204" pitchFamily="34" charset="-120"/>
                <a:ea typeface="微軟正黑體" panose="020B0604030504040204" pitchFamily="34" charset="-120"/>
              </a:rPr>
              <a:t>are more sensitive to </a:t>
            </a:r>
            <a:br>
              <a:rPr kumimoji="0" lang="en-US" altLang="zh-TW" sz="2000" b="1" dirty="0">
                <a:latin typeface="微軟正黑體" panose="020B0604030504040204" pitchFamily="34" charset="-120"/>
                <a:ea typeface="微軟正黑體" panose="020B0604030504040204" pitchFamily="34" charset="-120"/>
              </a:rPr>
            </a:br>
            <a:r>
              <a:rPr kumimoji="0" lang="en-US" altLang="zh-TW" sz="2000" b="1" dirty="0">
                <a:latin typeface="微軟正黑體" panose="020B0604030504040204" pitchFamily="34" charset="-120"/>
                <a:ea typeface="微軟正黑體" panose="020B0604030504040204" pitchFamily="34" charset="-120"/>
              </a:rPr>
              <a:t>these changes.</a:t>
            </a:r>
            <a:endParaRPr kumimoji="0" lang="zh-TW" altLang="en-US" sz="2000" b="1" dirty="0">
              <a:latin typeface="微軟正黑體" panose="020B0604030504040204" pitchFamily="34" charset="-120"/>
              <a:ea typeface="微軟正黑體" panose="020B0604030504040204" pitchFamily="34" charset="-120"/>
            </a:endParaRPr>
          </a:p>
        </p:txBody>
      </p:sp>
      <p:pic>
        <p:nvPicPr>
          <p:cNvPr id="116741" name="Picture 2" descr="C:\Users\user\Downloads\[393] 史努比\[393] 史努比\1726.png"/>
          <p:cNvPicPr>
            <a:picLocks noChangeAspect="1" noChangeArrowheads="1"/>
          </p:cNvPicPr>
          <p:nvPr/>
        </p:nvPicPr>
        <p:blipFill>
          <a:blip r:embed="rId3"/>
          <a:srcRect/>
          <a:stretch>
            <a:fillRect/>
          </a:stretch>
        </p:blipFill>
        <p:spPr bwMode="auto">
          <a:xfrm>
            <a:off x="-3245" y="-99392"/>
            <a:ext cx="2161848" cy="1647122"/>
          </a:xfrm>
          <a:prstGeom prst="rect">
            <a:avLst/>
          </a:prstGeom>
          <a:noFill/>
          <a:ln w="9525">
            <a:noFill/>
            <a:miter lim="800000"/>
            <a:headEnd/>
            <a:tailEnd/>
          </a:ln>
        </p:spPr>
      </p:pic>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33044613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r>
              <a:rPr lang="en-US" altLang="zh-TW" smtClean="0"/>
              <a:t>2015/7/25</a:t>
            </a:r>
            <a:endParaRPr lang="zh-TW" altLang="en-US"/>
          </a:p>
        </p:txBody>
      </p:sp>
      <p:sp>
        <p:nvSpPr>
          <p:cNvPr id="3" name="投影片編號版面配置區 2"/>
          <p:cNvSpPr>
            <a:spLocks noGrp="1"/>
          </p:cNvSpPr>
          <p:nvPr>
            <p:ph type="sldNum" sz="quarter" idx="12"/>
          </p:nvPr>
        </p:nvSpPr>
        <p:spPr/>
        <p:txBody>
          <a:bodyPr/>
          <a:lstStyle/>
          <a:p>
            <a:pPr>
              <a:defRPr/>
            </a:pPr>
            <a:fld id="{236B14C3-229E-494B-B7E6-27E96FDCD046}" type="slidenum">
              <a:rPr lang="zh-TW" altLang="en-US" smtClean="0"/>
              <a:pPr>
                <a:defRPr/>
              </a:pPr>
              <a:t>41</a:t>
            </a:fld>
            <a:endParaRPr lang="zh-TW" altLang="en-US"/>
          </a:p>
        </p:txBody>
      </p:sp>
      <p:pic>
        <p:nvPicPr>
          <p:cNvPr id="80897" name="內容版面配置區 3" descr="1397059710-3405603271.gif"/>
          <p:cNvPicPr>
            <a:picLocks noGrp="1" noChangeAspect="1"/>
          </p:cNvPicPr>
          <p:nvPr>
            <p:ph idx="4294967295"/>
          </p:nvPr>
        </p:nvPicPr>
        <p:blipFill>
          <a:blip r:embed="rId2"/>
          <a:srcRect/>
          <a:stretch>
            <a:fillRect/>
          </a:stretch>
        </p:blipFill>
        <p:spPr>
          <a:xfrm>
            <a:off x="611560" y="1125538"/>
            <a:ext cx="8128668" cy="5298840"/>
          </a:xfrm>
        </p:spPr>
      </p:pic>
      <p:sp>
        <p:nvSpPr>
          <p:cNvPr id="80898" name="文字方塊 8"/>
          <p:cNvSpPr txBox="1">
            <a:spLocks noChangeArrowheads="1"/>
          </p:cNvSpPr>
          <p:nvPr/>
        </p:nvSpPr>
        <p:spPr bwMode="auto">
          <a:xfrm>
            <a:off x="260456" y="234950"/>
            <a:ext cx="2089150" cy="15684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r>
              <a:rPr kumimoji="0" lang="zh-TW" altLang="zh-TW" sz="2400" b="1" dirty="0">
                <a:latin typeface="標楷體" pitchFamily="65" charset="-120"/>
                <a:ea typeface="標楷體" pitchFamily="65" charset="-120"/>
              </a:rPr>
              <a:t>增加</a:t>
            </a:r>
            <a:r>
              <a:rPr kumimoji="0" lang="en-US" altLang="zh-TW" sz="2400" b="1" dirty="0">
                <a:latin typeface="標楷體" pitchFamily="65" charset="-120"/>
                <a:ea typeface="標楷體" pitchFamily="65" charset="-120"/>
              </a:rPr>
              <a:t>serotonin </a:t>
            </a:r>
            <a:r>
              <a:rPr kumimoji="0" lang="en-US" altLang="zh-TW" sz="2400" b="1" dirty="0">
                <a:latin typeface="微軟正黑體" panose="020B0604030504040204" pitchFamily="34" charset="-120"/>
                <a:ea typeface="微軟正黑體" panose="020B0604030504040204" pitchFamily="34" charset="-120"/>
              </a:rPr>
              <a:t>receptor</a:t>
            </a:r>
            <a:r>
              <a:rPr kumimoji="0" lang="zh-TW" altLang="zh-TW" sz="2400" b="1" dirty="0">
                <a:latin typeface="標楷體" pitchFamily="65" charset="-120"/>
                <a:ea typeface="標楷體" pitchFamily="65" charset="-120"/>
              </a:rPr>
              <a:t>的數量和敏感度</a:t>
            </a:r>
            <a:endParaRPr kumimoji="0" lang="zh-TW" altLang="en-US" sz="2400" dirty="0">
              <a:latin typeface="標楷體" pitchFamily="65" charset="-120"/>
              <a:ea typeface="標楷體" pitchFamily="65" charset="-120"/>
            </a:endParaRPr>
          </a:p>
        </p:txBody>
      </p:sp>
      <p:sp>
        <p:nvSpPr>
          <p:cNvPr id="80899" name="文字方塊 9"/>
          <p:cNvSpPr txBox="1">
            <a:spLocks noChangeArrowheads="1"/>
          </p:cNvSpPr>
          <p:nvPr/>
        </p:nvSpPr>
        <p:spPr bwMode="auto">
          <a:xfrm>
            <a:off x="5867400" y="188913"/>
            <a:ext cx="3025775" cy="8302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r>
              <a:rPr kumimoji="0" lang="zh-TW" altLang="zh-TW" sz="2400" b="1" dirty="0">
                <a:latin typeface="微軟正黑體" panose="020B0604030504040204" pitchFamily="34" charset="-120"/>
                <a:ea typeface="微軟正黑體" panose="020B0604030504040204" pitchFamily="34" charset="-120"/>
              </a:rPr>
              <a:t>誘導身體將糖分集中到子宮的區域</a:t>
            </a:r>
            <a:endParaRPr kumimoji="0" lang="en-US" altLang="zh-TW" sz="2400" b="1" dirty="0">
              <a:latin typeface="微軟正黑體" panose="020B0604030504040204" pitchFamily="34" charset="-120"/>
              <a:ea typeface="微軟正黑體" panose="020B0604030504040204" pitchFamily="34" charset="-120"/>
            </a:endParaRPr>
          </a:p>
        </p:txBody>
      </p:sp>
      <p:cxnSp>
        <p:nvCxnSpPr>
          <p:cNvPr id="12" name="直線單箭頭接點 11"/>
          <p:cNvCxnSpPr/>
          <p:nvPr/>
        </p:nvCxnSpPr>
        <p:spPr>
          <a:xfrm>
            <a:off x="2411413" y="1557338"/>
            <a:ext cx="431800" cy="1079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80899" idx="2"/>
          </p:cNvCxnSpPr>
          <p:nvPr/>
        </p:nvCxnSpPr>
        <p:spPr>
          <a:xfrm>
            <a:off x="7380288" y="1019175"/>
            <a:ext cx="0" cy="1435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8448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1440798734"/>
              </p:ext>
            </p:extLst>
          </p:nvPr>
        </p:nvGraphicFramePr>
        <p:xfrm>
          <a:off x="251520" y="1916832"/>
          <a:ext cx="8496945" cy="4752529"/>
        </p:xfrm>
        <a:graphic>
          <a:graphicData uri="http://schemas.openxmlformats.org/drawingml/2006/table">
            <a:tbl>
              <a:tblPr/>
              <a:tblGrid>
                <a:gridCol w="575838"/>
                <a:gridCol w="2586802"/>
                <a:gridCol w="2725183"/>
                <a:gridCol w="2609122"/>
              </a:tblGrid>
              <a:tr h="4999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cs typeface="微軟正黑體"/>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gridSpan="2">
                  <a:txBody>
                    <a:body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cs typeface="微軟正黑體"/>
                        </a:rPr>
                        <a:t>負向症狀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微軟正黑體" panose="020B0604030504040204" pitchFamily="34" charset="-120"/>
                          <a:ea typeface="微軟正黑體" panose="020B0604030504040204" pitchFamily="34" charset="-120"/>
                          <a:cs typeface="微軟正黑體"/>
                        </a:rPr>
                        <a:t>正向症狀</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r>
              <a:tr h="1826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bg1"/>
                          </a:solidFill>
                          <a:effectLst/>
                          <a:latin typeface="微軟正黑體" panose="020B0604030504040204" pitchFamily="34" charset="-120"/>
                          <a:ea typeface="微軟正黑體" panose="020B0604030504040204" pitchFamily="34" charset="-120"/>
                          <a:cs typeface="微軟正黑體"/>
                        </a:rPr>
                        <a:t>生理症狀</a:t>
                      </a:r>
                      <a:endParaRPr kumimoji="0" lang="en-US" altLang="zh-TW" sz="2400" b="1" i="0" u="none" strike="noStrike" cap="none" normalizeH="0" baseline="0" smtClean="0">
                        <a:ln>
                          <a:noFill/>
                        </a:ln>
                        <a:solidFill>
                          <a:schemeClr val="bg1"/>
                        </a:solidFill>
                        <a:effectLst/>
                        <a:latin typeface="微軟正黑體" panose="020B0604030504040204" pitchFamily="34" charset="-120"/>
                        <a:ea typeface="微軟正黑體" panose="020B0604030504040204" pitchFamily="34" charset="-120"/>
                        <a:cs typeface="微軟正黑體"/>
                      </a:endParaRPr>
                    </a:p>
                  </a:txBody>
                  <a:tcPr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TW" altLang="en-US" sz="2400" b="0" i="0" u="none" strike="noStrike" cap="none" normalizeH="0" baseline="0" smtClean="0">
                          <a:ln>
                            <a:noFill/>
                          </a:ln>
                          <a:solidFill>
                            <a:schemeClr val="tx2"/>
                          </a:solidFill>
                          <a:effectLst/>
                          <a:latin typeface="微軟正黑體" panose="020B0604030504040204" pitchFamily="34" charset="-120"/>
                          <a:ea typeface="微軟正黑體" panose="020B0604030504040204" pitchFamily="34" charset="-120"/>
                          <a:cs typeface="微軟正黑體"/>
                        </a:rPr>
                        <a:t>胸部疼痛</a:t>
                      </a:r>
                      <a:endParaRPr kumimoji="0" lang="en-US" altLang="zh-TW" sz="2400" b="0" i="0" u="none" strike="noStrike" cap="none" normalizeH="0" baseline="0" smtClean="0">
                        <a:ln>
                          <a:noFill/>
                        </a:ln>
                        <a:solidFill>
                          <a:schemeClr val="tx2"/>
                        </a:solidFill>
                        <a:effectLst/>
                        <a:latin typeface="微軟正黑體" panose="020B0604030504040204" pitchFamily="34" charset="-120"/>
                        <a:ea typeface="微軟正黑體" panose="020B0604030504040204" pitchFamily="34" charset="-120"/>
                        <a:cs typeface="微軟正黑體"/>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TW" altLang="en-US" sz="2400" b="0" i="0" u="none" strike="noStrike" cap="none" normalizeH="0" baseline="0" smtClean="0">
                          <a:ln>
                            <a:noFill/>
                          </a:ln>
                          <a:solidFill>
                            <a:schemeClr val="tx2"/>
                          </a:solidFill>
                          <a:effectLst/>
                          <a:latin typeface="微軟正黑體" panose="020B0604030504040204" pitchFamily="34" charset="-120"/>
                          <a:ea typeface="微軟正黑體" panose="020B0604030504040204" pitchFamily="34" charset="-120"/>
                          <a:cs typeface="微軟正黑體"/>
                        </a:rPr>
                        <a:t>腹部脹氣</a:t>
                      </a:r>
                      <a:endParaRPr kumimoji="0" lang="en-US" altLang="zh-TW" sz="2400" b="0" i="0" u="none" strike="noStrike" cap="none" normalizeH="0" baseline="0" smtClean="0">
                        <a:ln>
                          <a:noFill/>
                        </a:ln>
                        <a:solidFill>
                          <a:schemeClr val="tx2"/>
                        </a:solidFill>
                        <a:effectLst/>
                        <a:latin typeface="微軟正黑體" panose="020B0604030504040204" pitchFamily="34" charset="-120"/>
                        <a:ea typeface="微軟正黑體" panose="020B0604030504040204" pitchFamily="34" charset="-120"/>
                        <a:cs typeface="微軟正黑體"/>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TW" altLang="en-US" sz="2400" b="0" i="0" u="none" strike="noStrike" cap="none" normalizeH="0" baseline="0" smtClean="0">
                          <a:ln>
                            <a:noFill/>
                          </a:ln>
                          <a:solidFill>
                            <a:schemeClr val="tx2"/>
                          </a:solidFill>
                          <a:effectLst/>
                          <a:latin typeface="微軟正黑體" panose="020B0604030504040204" pitchFamily="34" charset="-120"/>
                          <a:ea typeface="微軟正黑體" panose="020B0604030504040204" pitchFamily="34" charset="-120"/>
                          <a:cs typeface="微軟正黑體"/>
                        </a:rPr>
                        <a:t>頭痛</a:t>
                      </a:r>
                      <a:endParaRPr kumimoji="0" lang="en-US" altLang="zh-TW" sz="2400" b="0" i="0" u="none" strike="noStrike" cap="none" normalizeH="0" baseline="0" smtClean="0">
                        <a:ln>
                          <a:noFill/>
                        </a:ln>
                        <a:solidFill>
                          <a:schemeClr val="tx2"/>
                        </a:solidFill>
                        <a:effectLst/>
                        <a:latin typeface="微軟正黑體" panose="020B0604030504040204" pitchFamily="34" charset="-120"/>
                        <a:ea typeface="微軟正黑體" panose="020B0604030504040204" pitchFamily="34" charset="-120"/>
                        <a:cs typeface="微軟正黑體"/>
                      </a:endParaRPr>
                    </a:p>
                  </a:txBody>
                  <a:tcPr horzOverflow="overflow">
                    <a:lnL w="12700" cap="flat" cmpd="sng" algn="ctr">
                      <a:solidFill>
                        <a:schemeClr val="bg1"/>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BDB"/>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TW" altLang="en-US" sz="2400" b="0" i="0" u="none" strike="noStrike" cap="none" normalizeH="0" baseline="0" smtClean="0">
                          <a:ln>
                            <a:noFill/>
                          </a:ln>
                          <a:solidFill>
                            <a:schemeClr val="tx2"/>
                          </a:solidFill>
                          <a:effectLst/>
                          <a:latin typeface="微軟正黑體" panose="020B0604030504040204" pitchFamily="34" charset="-120"/>
                          <a:ea typeface="微軟正黑體" panose="020B0604030504040204" pitchFamily="34" charset="-120"/>
                          <a:cs typeface="微軟正黑體"/>
                        </a:rPr>
                        <a:t>四肢腫脹</a:t>
                      </a:r>
                      <a:endParaRPr kumimoji="0" lang="en-US" altLang="zh-TW" sz="2400" b="0" i="0" u="none" strike="noStrike" cap="none" normalizeH="0" baseline="0" smtClean="0">
                        <a:ln>
                          <a:noFill/>
                        </a:ln>
                        <a:solidFill>
                          <a:schemeClr val="tx2"/>
                        </a:solidFill>
                        <a:effectLst/>
                        <a:latin typeface="微軟正黑體" panose="020B0604030504040204" pitchFamily="34" charset="-120"/>
                        <a:ea typeface="微軟正黑體" panose="020B0604030504040204" pitchFamily="34" charset="-120"/>
                        <a:cs typeface="微軟正黑體"/>
                      </a:endParaRPr>
                    </a:p>
                    <a:p>
                      <a:pPr marL="0" marR="0" lvl="0" indent="0" algn="l" defTabSz="914400" rtl="0" eaLnBrk="1" fontAlgn="base" latinLnBrk="0" hangingPunct="1">
                        <a:lnSpc>
                          <a:spcPct val="150000"/>
                        </a:lnSpc>
                        <a:spcBef>
                          <a:spcPct val="0"/>
                        </a:spcBef>
                        <a:spcAft>
                          <a:spcPct val="0"/>
                        </a:spcAft>
                        <a:buClrTx/>
                        <a:buSzTx/>
                        <a:buFontTx/>
                        <a:buNone/>
                        <a:tabLst/>
                      </a:pPr>
                      <a:endParaRPr kumimoji="0" lang="en-US" altLang="zh-TW" sz="2400" b="0" i="0" u="none" strike="noStrike" cap="none" normalizeH="0" baseline="0" smtClean="0">
                        <a:ln>
                          <a:noFill/>
                        </a:ln>
                        <a:solidFill>
                          <a:schemeClr val="tx2"/>
                        </a:solidFill>
                        <a:effectLst/>
                        <a:latin typeface="微軟正黑體" panose="020B0604030504040204" pitchFamily="34" charset="-120"/>
                        <a:ea typeface="微軟正黑體" panose="020B0604030504040204" pitchFamily="34" charset="-120"/>
                        <a:cs typeface="微軟正黑體"/>
                      </a:endParaRPr>
                    </a:p>
                  </a:txBody>
                  <a:tcPr horzOverflow="overflow">
                    <a:lnL>
                      <a:noFill/>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BDB"/>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zh-TW" altLang="en-US" sz="2400" b="0" i="0" u="none" strike="noStrike" cap="none" normalizeH="0" baseline="0" smtClean="0">
                        <a:ln>
                          <a:noFill/>
                        </a:ln>
                        <a:solidFill>
                          <a:schemeClr val="tx2"/>
                        </a:solidFill>
                        <a:effectLst/>
                        <a:latin typeface="微軟正黑體" panose="020B0604030504040204" pitchFamily="34" charset="-120"/>
                        <a:ea typeface="微軟正黑體" panose="020B0604030504040204" pitchFamily="34" charset="-120"/>
                        <a:cs typeface="微軟正黑體"/>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BDB"/>
                    </a:solidFill>
                  </a:tcPr>
                </a:tc>
              </a:tr>
              <a:tr h="24262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bg1"/>
                          </a:solidFill>
                          <a:effectLst/>
                          <a:latin typeface="微軟正黑體" panose="020B0604030504040204" pitchFamily="34" charset="-120"/>
                          <a:ea typeface="微軟正黑體" panose="020B0604030504040204" pitchFamily="34" charset="-120"/>
                          <a:cs typeface="微軟正黑體"/>
                        </a:rPr>
                        <a:t>情緒症狀</a:t>
                      </a:r>
                    </a:p>
                  </a:txBody>
                  <a:tcPr vert="eaVert"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TW" altLang="en-US" sz="2400" b="0" i="0" u="none" strike="noStrike" cap="none" normalizeH="0" baseline="0" smtClean="0">
                          <a:ln>
                            <a:noFill/>
                          </a:ln>
                          <a:solidFill>
                            <a:schemeClr val="tx2"/>
                          </a:solidFill>
                          <a:effectLst/>
                          <a:latin typeface="微軟正黑體" panose="020B0604030504040204" pitchFamily="34" charset="-120"/>
                          <a:ea typeface="微軟正黑體" panose="020B0604030504040204" pitchFamily="34" charset="-120"/>
                          <a:cs typeface="微軟正黑體"/>
                        </a:rPr>
                        <a:t>疲倦</a:t>
                      </a:r>
                      <a:endParaRPr kumimoji="0" lang="en-US" altLang="zh-TW" sz="2400" b="0" i="0" u="none" strike="noStrike" cap="none" normalizeH="0" baseline="0" smtClean="0">
                        <a:ln>
                          <a:noFill/>
                        </a:ln>
                        <a:solidFill>
                          <a:schemeClr val="tx2"/>
                        </a:solidFill>
                        <a:effectLst/>
                        <a:latin typeface="微軟正黑體" panose="020B0604030504040204" pitchFamily="34" charset="-120"/>
                        <a:ea typeface="微軟正黑體" panose="020B0604030504040204" pitchFamily="34" charset="-120"/>
                        <a:cs typeface="微軟正黑體"/>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TW" altLang="en-US" sz="2400" b="0" i="0" u="none" strike="noStrike" cap="none" normalizeH="0" baseline="0" smtClean="0">
                          <a:ln>
                            <a:noFill/>
                          </a:ln>
                          <a:solidFill>
                            <a:schemeClr val="tx2"/>
                          </a:solidFill>
                          <a:effectLst/>
                          <a:latin typeface="微軟正黑體" panose="020B0604030504040204" pitchFamily="34" charset="-120"/>
                          <a:ea typeface="微軟正黑體" panose="020B0604030504040204" pitchFamily="34" charset="-120"/>
                          <a:cs typeface="微軟正黑體"/>
                        </a:rPr>
                        <a:t>憂鬱</a:t>
                      </a:r>
                      <a:endParaRPr kumimoji="0" lang="en-US" altLang="zh-TW" sz="2400" b="0" i="0" u="none" strike="noStrike" cap="none" normalizeH="0" baseline="0" smtClean="0">
                        <a:ln>
                          <a:noFill/>
                        </a:ln>
                        <a:solidFill>
                          <a:schemeClr val="tx2"/>
                        </a:solidFill>
                        <a:effectLst/>
                        <a:latin typeface="微軟正黑體" panose="020B0604030504040204" pitchFamily="34" charset="-120"/>
                        <a:ea typeface="微軟正黑體" panose="020B0604030504040204" pitchFamily="34" charset="-120"/>
                        <a:cs typeface="微軟正黑體"/>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TW" altLang="en-US" sz="2400" b="0" i="0" u="none" strike="noStrike" cap="none" normalizeH="0" baseline="0" smtClean="0">
                          <a:ln>
                            <a:noFill/>
                          </a:ln>
                          <a:solidFill>
                            <a:schemeClr val="tx2"/>
                          </a:solidFill>
                          <a:effectLst/>
                          <a:latin typeface="微軟正黑體" panose="020B0604030504040204" pitchFamily="34" charset="-120"/>
                          <a:ea typeface="微軟正黑體" panose="020B0604030504040204" pitchFamily="34" charset="-120"/>
                          <a:cs typeface="微軟正黑體"/>
                        </a:rPr>
                        <a:t>發怒</a:t>
                      </a:r>
                      <a:endParaRPr kumimoji="0" lang="en-US" altLang="zh-TW" sz="2400" b="0" i="0" u="none" strike="noStrike" cap="none" normalizeH="0" baseline="0" smtClean="0">
                        <a:ln>
                          <a:noFill/>
                        </a:ln>
                        <a:solidFill>
                          <a:schemeClr val="tx2"/>
                        </a:solidFill>
                        <a:effectLst/>
                        <a:latin typeface="微軟正黑體" panose="020B0604030504040204" pitchFamily="34" charset="-120"/>
                        <a:ea typeface="微軟正黑體" panose="020B0604030504040204" pitchFamily="34" charset="-120"/>
                        <a:cs typeface="微軟正黑體"/>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TW" altLang="en-US" sz="2400" b="0" i="0" u="none" strike="noStrike" cap="none" normalizeH="0" baseline="0" smtClean="0">
                          <a:ln>
                            <a:noFill/>
                          </a:ln>
                          <a:solidFill>
                            <a:schemeClr val="tx2"/>
                          </a:solidFill>
                          <a:effectLst/>
                          <a:latin typeface="微軟正黑體" panose="020B0604030504040204" pitchFamily="34" charset="-120"/>
                          <a:ea typeface="微軟正黑體" panose="020B0604030504040204" pitchFamily="34" charset="-120"/>
                          <a:cs typeface="微軟正黑體"/>
                        </a:rPr>
                        <a:t>社交萎縮</a:t>
                      </a: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EEE"/>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cs typeface="微軟正黑體"/>
                        </a:rPr>
                        <a:t>焦躁</a:t>
                      </a:r>
                      <a:endParaRPr kumimoji="0" lang="en-US" altLang="zh-TW" sz="24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cs typeface="微軟正黑體"/>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cs typeface="微軟正黑體"/>
                        </a:rPr>
                        <a:t>焦慮</a:t>
                      </a:r>
                      <a:endParaRPr kumimoji="0" lang="en-US" altLang="zh-TW" sz="24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cs typeface="微軟正黑體"/>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cs typeface="微軟正黑體"/>
                        </a:rPr>
                        <a:t>混亂</a:t>
                      </a:r>
                      <a:endParaRPr kumimoji="0" lang="en-US" altLang="zh-TW" sz="24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cs typeface="微軟正黑體"/>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cs typeface="微軟正黑體"/>
                        </a:rPr>
                        <a:t>食慾增加</a:t>
                      </a:r>
                      <a:endParaRPr kumimoji="0" lang="en-US" altLang="zh-TW" sz="24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cs typeface="微軟正黑體"/>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EEE"/>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cs typeface="微軟正黑體"/>
                        </a:rPr>
                        <a:t>精神變好</a:t>
                      </a:r>
                      <a:endParaRPr kumimoji="0" lang="en-US" altLang="zh-TW" sz="24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cs typeface="微軟正黑體"/>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cs typeface="微軟正黑體"/>
                        </a:rPr>
                        <a:t>工作效率佳</a:t>
                      </a:r>
                      <a:endParaRPr kumimoji="0" lang="en-US" altLang="zh-TW" sz="24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cs typeface="微軟正黑體"/>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cs typeface="微軟正黑體"/>
                        </a:rPr>
                        <a:t>性慾增加</a:t>
                      </a:r>
                      <a:endParaRPr kumimoji="0" lang="en-US" altLang="zh-TW" sz="24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cs typeface="微軟正黑體"/>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cs typeface="微軟正黑體"/>
                        </a:rPr>
                        <a:t>有自信</a:t>
                      </a:r>
                      <a:endParaRPr kumimoji="0" lang="en-US" altLang="zh-TW" sz="24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cs typeface="微軟正黑體"/>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EEE"/>
                    </a:solidFill>
                  </a:tcPr>
                </a:tc>
              </a:tr>
            </a:tbl>
          </a:graphicData>
        </a:graphic>
      </p:graphicFrame>
      <p:sp>
        <p:nvSpPr>
          <p:cNvPr id="2" name="標題 1"/>
          <p:cNvSpPr>
            <a:spLocks noGrp="1"/>
          </p:cNvSpPr>
          <p:nvPr>
            <p:ph type="title"/>
          </p:nvPr>
        </p:nvSpPr>
        <p:spPr>
          <a:xfrm>
            <a:off x="0" y="11088"/>
            <a:ext cx="9144000" cy="1282700"/>
          </a:xfrm>
        </p:spPr>
        <p:txBody>
          <a:bodyPr rtlCol="0">
            <a:normAutofit/>
          </a:bodyPr>
          <a:lstStyle/>
          <a:p>
            <a:pPr defTabSz="457161" fontAlgn="auto">
              <a:spcAft>
                <a:spcPts val="0"/>
              </a:spcAft>
              <a:defRPr/>
            </a:pPr>
            <a:r>
              <a:rPr lang="en-US" altLang="zh-TW" b="1" dirty="0" smtClean="0">
                <a:solidFill>
                  <a:schemeClr val="tx2"/>
                </a:solidFill>
                <a:effectLst>
                  <a:outerShdw blurRad="38100" dist="38100" dir="2700000" algn="tl">
                    <a:srgbClr val="000000">
                      <a:alpha val="43137"/>
                    </a:srgbClr>
                  </a:outerShdw>
                </a:effectLst>
                <a:cs typeface="MV Boli" pitchFamily="2" charset="0"/>
              </a:rPr>
              <a:t>Clinical Presentation</a:t>
            </a:r>
            <a:endParaRPr lang="zh-TW" altLang="en-US" b="1" dirty="0">
              <a:solidFill>
                <a:schemeClr val="tx2"/>
              </a:solidFill>
              <a:effectLst>
                <a:outerShdw blurRad="38100" dist="38100" dir="2700000" algn="tl">
                  <a:srgbClr val="000000">
                    <a:alpha val="43137"/>
                  </a:srgbClr>
                </a:outerShdw>
              </a:effectLst>
              <a:cs typeface="MV Boli" pitchFamily="2" charset="0"/>
            </a:endParaRPr>
          </a:p>
        </p:txBody>
      </p:sp>
      <p:sp>
        <p:nvSpPr>
          <p:cNvPr id="4" name="標題 1"/>
          <p:cNvSpPr txBox="1">
            <a:spLocks/>
          </p:cNvSpPr>
          <p:nvPr/>
        </p:nvSpPr>
        <p:spPr>
          <a:xfrm>
            <a:off x="1531939" y="1788585"/>
            <a:ext cx="6683375" cy="1280583"/>
          </a:xfrm>
          <a:prstGeom prst="rect">
            <a:avLst/>
          </a:prstGeom>
        </p:spPr>
        <p:txBody>
          <a:bodyPr lIns="91432" tIns="45717" rIns="91432" bIns="45717">
            <a:normAutofit/>
          </a:bodyPr>
          <a:lstStyle/>
          <a:p>
            <a:pPr defTabSz="457161" fontAlgn="auto">
              <a:spcAft>
                <a:spcPts val="0"/>
              </a:spcAft>
              <a:defRPr/>
            </a:pPr>
            <a:endParaRPr kumimoji="0" lang="zh-TW" altLang="en-US" sz="3600" dirty="0">
              <a:solidFill>
                <a:schemeClr val="accent6">
                  <a:lumMod val="75000"/>
                </a:schemeClr>
              </a:solidFill>
              <a:latin typeface="MV Boli" pitchFamily="2" charset="0"/>
              <a:ea typeface="+mj-ea"/>
              <a:cs typeface="MV Boli" pitchFamily="2" charset="0"/>
            </a:endParaRPr>
          </a:p>
        </p:txBody>
      </p:sp>
      <p:sp>
        <p:nvSpPr>
          <p:cNvPr id="118808"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26146F5-9647-4E62-A678-9D1CBF2981D6}" type="slidenum">
              <a:rPr lang="zh-TW" altLang="en-US">
                <a:latin typeface="MV Boli" pitchFamily="2"/>
                <a:cs typeface="MV Boli" pitchFamily="2"/>
              </a:rPr>
              <a:pPr defTabSz="912813" fontAlgn="base">
                <a:spcBef>
                  <a:spcPct val="0"/>
                </a:spcBef>
                <a:spcAft>
                  <a:spcPct val="0"/>
                </a:spcAft>
              </a:pPr>
              <a:t>42</a:t>
            </a:fld>
            <a:endParaRPr lang="en-US" altLang="zh-TW">
              <a:latin typeface="MV Boli" pitchFamily="2"/>
              <a:cs typeface="MV Boli" pitchFamily="2"/>
            </a:endParaRPr>
          </a:p>
        </p:txBody>
      </p:sp>
      <p:pic>
        <p:nvPicPr>
          <p:cNvPr id="118809" name="Picture 8" descr="C:\Users\user\Downloads\[393] 史努比\[393] 史努比\1745.png"/>
          <p:cNvPicPr>
            <a:picLocks noChangeAspect="1" noChangeArrowheads="1"/>
          </p:cNvPicPr>
          <p:nvPr/>
        </p:nvPicPr>
        <p:blipFill>
          <a:blip r:embed="rId3"/>
          <a:srcRect/>
          <a:stretch>
            <a:fillRect/>
          </a:stretch>
        </p:blipFill>
        <p:spPr bwMode="auto">
          <a:xfrm>
            <a:off x="5508104" y="1093257"/>
            <a:ext cx="1333500" cy="1280584"/>
          </a:xfrm>
          <a:prstGeom prst="rect">
            <a:avLst/>
          </a:prstGeom>
          <a:noFill/>
          <a:ln w="9525">
            <a:noFill/>
            <a:miter lim="800000"/>
            <a:headEnd/>
            <a:tailEnd/>
          </a:ln>
        </p:spPr>
      </p:pic>
      <p:pic>
        <p:nvPicPr>
          <p:cNvPr id="118810" name="Picture 10" descr="C:\Users\user\Downloads\[393] 史努比\[393] 史努比\1735.png"/>
          <p:cNvPicPr>
            <a:picLocks noChangeAspect="1" noChangeArrowheads="1"/>
          </p:cNvPicPr>
          <p:nvPr/>
        </p:nvPicPr>
        <p:blipFill>
          <a:blip r:embed="rId4"/>
          <a:srcRect/>
          <a:stretch>
            <a:fillRect/>
          </a:stretch>
        </p:blipFill>
        <p:spPr bwMode="auto">
          <a:xfrm>
            <a:off x="1530451" y="1038224"/>
            <a:ext cx="1311275" cy="1390651"/>
          </a:xfrm>
          <a:prstGeom prst="rect">
            <a:avLst/>
          </a:prstGeom>
          <a:noFill/>
          <a:ln w="9525">
            <a:noFill/>
            <a:miter lim="800000"/>
            <a:headEnd/>
            <a:tailEnd/>
          </a:ln>
        </p:spPr>
      </p:pic>
      <p:sp>
        <p:nvSpPr>
          <p:cNvPr id="3" name="日期版面配置區 2"/>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30222704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30076"/>
            <a:ext cx="9144000" cy="1282700"/>
          </a:xfrm>
        </p:spPr>
        <p:txBody>
          <a:bodyPr rtlCol="0">
            <a:normAutofit fontScale="90000"/>
          </a:bodyPr>
          <a:lstStyle/>
          <a:p>
            <a:pPr defTabSz="457161" fontAlgn="auto">
              <a:spcAft>
                <a:spcPts val="0"/>
              </a:spcAft>
              <a:defRPr/>
            </a:pPr>
            <a:r>
              <a:rPr lang="en-US" altLang="zh-TW" b="1" dirty="0" smtClean="0">
                <a:solidFill>
                  <a:schemeClr val="tx2"/>
                </a:solidFill>
                <a:effectLst>
                  <a:outerShdw blurRad="38100" dist="38100" dir="2700000" algn="tl">
                    <a:srgbClr val="000000">
                      <a:alpha val="43137"/>
                    </a:srgbClr>
                  </a:outerShdw>
                </a:effectLst>
                <a:cs typeface="MV Boli" pitchFamily="2" charset="0"/>
              </a:rPr>
              <a:t>Nonpharmacologic Therapy</a:t>
            </a:r>
            <a:endParaRPr lang="zh-TW" altLang="en-US"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395536" y="1484784"/>
            <a:ext cx="8608899" cy="5233516"/>
          </a:xfrm>
        </p:spPr>
        <p:txBody>
          <a:bodyPr rtlCol="0">
            <a:normAutofit/>
          </a:bodyPr>
          <a:lstStyle/>
          <a:p>
            <a:pPr marL="0" indent="0" defTabSz="457161" fontAlgn="auto">
              <a:lnSpc>
                <a:spcPct val="150000"/>
              </a:lnSpc>
              <a:spcAft>
                <a:spcPts val="0"/>
              </a:spcAft>
              <a:buFont typeface="Wingdings 3" charset="2"/>
              <a:buNone/>
              <a:defRPr/>
            </a:pPr>
            <a:r>
              <a:rPr lang="en-US" altLang="zh-TW" sz="2800" b="1" u="sng" dirty="0" smtClean="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Exercise</a:t>
            </a:r>
          </a:p>
          <a:p>
            <a:pPr marL="342871" indent="-342871" defTabSz="457161" fontAlgn="auto">
              <a:spcAft>
                <a:spcPts val="0"/>
              </a:spcAft>
              <a:buFont typeface="Wingdings 3" charset="2"/>
              <a:buChar char=""/>
              <a:defRPr/>
            </a:pPr>
            <a:r>
              <a:rPr lang="zh-TW" altLang="en-US" sz="2400" dirty="0" smtClean="0">
                <a:solidFill>
                  <a:schemeClr val="tx2"/>
                </a:solidFill>
                <a:latin typeface="微軟正黑體" panose="020B0604030504040204" pitchFamily="34" charset="-120"/>
                <a:ea typeface="微軟正黑體" panose="020B0604030504040204" pitchFamily="34" charset="-120"/>
                <a:cs typeface="+mn-cs"/>
              </a:rPr>
              <a:t>每周進行三次 </a:t>
            </a:r>
            <a:r>
              <a:rPr lang="en-US" altLang="zh-TW" sz="2400" dirty="0" smtClean="0">
                <a:solidFill>
                  <a:schemeClr val="tx2"/>
                </a:solidFill>
                <a:latin typeface="微軟正黑體" panose="020B0604030504040204" pitchFamily="34" charset="-120"/>
                <a:ea typeface="微軟正黑體" panose="020B0604030504040204" pitchFamily="34" charset="-120"/>
                <a:cs typeface="+mn-cs"/>
              </a:rPr>
              <a:t>20-30 </a:t>
            </a:r>
            <a:r>
              <a:rPr lang="zh-TW" altLang="en-US" sz="2400" dirty="0" smtClean="0">
                <a:solidFill>
                  <a:schemeClr val="tx2"/>
                </a:solidFill>
                <a:latin typeface="微軟正黑體" panose="020B0604030504040204" pitchFamily="34" charset="-120"/>
                <a:ea typeface="微軟正黑體" panose="020B0604030504040204" pitchFamily="34" charset="-120"/>
                <a:cs typeface="+mn-cs"/>
              </a:rPr>
              <a:t>分鐘的</a:t>
            </a:r>
            <a:r>
              <a:rPr lang="zh-TW" altLang="en-US" sz="2400" b="1" dirty="0" smtClean="0">
                <a:solidFill>
                  <a:srgbClr val="00B050"/>
                </a:solidFill>
                <a:latin typeface="微軟正黑體" panose="020B0604030504040204" pitchFamily="34" charset="-120"/>
                <a:ea typeface="微軟正黑體" panose="020B0604030504040204" pitchFamily="34" charset="-120"/>
                <a:cs typeface="+mn-cs"/>
              </a:rPr>
              <a:t>有氧運動</a:t>
            </a:r>
            <a:r>
              <a:rPr lang="zh-TW" altLang="en-US" sz="2400" dirty="0" smtClean="0">
                <a:solidFill>
                  <a:schemeClr val="tx2"/>
                </a:solidFill>
                <a:latin typeface="微軟正黑體" panose="020B0604030504040204" pitchFamily="34" charset="-120"/>
                <a:ea typeface="微軟正黑體" panose="020B0604030504040204" pitchFamily="34" charset="-120"/>
                <a:cs typeface="+mn-cs"/>
              </a:rPr>
              <a:t>或</a:t>
            </a:r>
            <a:r>
              <a:rPr lang="zh-TW" altLang="en-US" sz="2400" b="1" dirty="0">
                <a:solidFill>
                  <a:srgbClr val="00B050"/>
                </a:solidFill>
                <a:latin typeface="微軟正黑體" panose="020B0604030504040204" pitchFamily="34" charset="-120"/>
                <a:ea typeface="微軟正黑體" panose="020B0604030504040204" pitchFamily="34" charset="-120"/>
                <a:cs typeface="+mn-cs"/>
              </a:rPr>
              <a:t>瑜珈</a:t>
            </a:r>
            <a:r>
              <a:rPr lang="zh-TW" altLang="en-US" sz="2400" b="1" dirty="0" smtClean="0">
                <a:solidFill>
                  <a:schemeClr val="accent2"/>
                </a:solidFill>
                <a:latin typeface="微軟正黑體" panose="020B0604030504040204" pitchFamily="34" charset="-120"/>
                <a:ea typeface="微軟正黑體" panose="020B0604030504040204" pitchFamily="34" charset="-120"/>
                <a:cs typeface="+mn-cs"/>
              </a:rPr>
              <a:t>。</a:t>
            </a:r>
            <a:r>
              <a:rPr lang="en-US" altLang="zh-TW" sz="2400" b="1" dirty="0" smtClean="0">
                <a:solidFill>
                  <a:schemeClr val="accent2"/>
                </a:solidFill>
                <a:latin typeface="微軟正黑體" panose="020B0604030504040204" pitchFamily="34" charset="-120"/>
                <a:ea typeface="微軟正黑體" panose="020B0604030504040204" pitchFamily="34" charset="-120"/>
                <a:cs typeface="+mn-cs"/>
              </a:rPr>
              <a:t/>
            </a:r>
            <a:br>
              <a:rPr lang="en-US" altLang="zh-TW" sz="2400" b="1" dirty="0" smtClean="0">
                <a:solidFill>
                  <a:schemeClr val="accent2"/>
                </a:solidFill>
                <a:latin typeface="微軟正黑體" panose="020B0604030504040204" pitchFamily="34" charset="-120"/>
                <a:ea typeface="微軟正黑體" panose="020B0604030504040204" pitchFamily="34" charset="-120"/>
                <a:cs typeface="+mn-cs"/>
              </a:rPr>
            </a:br>
            <a:endParaRPr lang="en-US" altLang="zh-TW" sz="2400" b="1" dirty="0">
              <a:solidFill>
                <a:schemeClr val="accent2"/>
              </a:solidFill>
              <a:latin typeface="微軟正黑體" panose="020B0604030504040204" pitchFamily="34" charset="-120"/>
              <a:ea typeface="微軟正黑體" panose="020B0604030504040204" pitchFamily="34" charset="-120"/>
              <a:cs typeface="+mn-cs"/>
            </a:endParaRPr>
          </a:p>
          <a:p>
            <a:pPr marL="0" indent="0" defTabSz="457161" fontAlgn="auto">
              <a:lnSpc>
                <a:spcPct val="150000"/>
              </a:lnSpc>
              <a:spcAft>
                <a:spcPts val="0"/>
              </a:spcAft>
              <a:buClr>
                <a:srgbClr val="7BA79D"/>
              </a:buClr>
              <a:buFont typeface="Wingdings 3" charset="2"/>
              <a:buNone/>
              <a:defRPr/>
            </a:pPr>
            <a:r>
              <a:rPr lang="en-US" altLang="zh-TW" sz="2800" b="1" u="sng" dirty="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Cognitive-behavioral </a:t>
            </a:r>
            <a:r>
              <a:rPr lang="en-US" altLang="zh-TW" sz="2800" b="1" u="sng" dirty="0" smtClean="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therapy</a:t>
            </a:r>
          </a:p>
          <a:p>
            <a:pPr marL="342871" indent="-342871" defTabSz="457161" fontAlgn="auto">
              <a:lnSpc>
                <a:spcPct val="150000"/>
              </a:lnSpc>
              <a:spcAft>
                <a:spcPts val="0"/>
              </a:spcAft>
              <a:buFont typeface="Wingdings 3" charset="2"/>
              <a:buChar char=""/>
              <a:defRPr/>
            </a:pPr>
            <a:r>
              <a:rPr lang="zh-TW" altLang="en-US" sz="2400" dirty="0" smtClean="0">
                <a:solidFill>
                  <a:schemeClr val="tx2"/>
                </a:solidFill>
                <a:latin typeface="微軟正黑體" panose="020B0604030504040204" pitchFamily="34" charset="-120"/>
                <a:ea typeface="微軟正黑體" panose="020B0604030504040204" pitchFamily="34" charset="-120"/>
                <a:cs typeface="+mn-cs"/>
              </a:rPr>
              <a:t>讓婦女瞭解 </a:t>
            </a:r>
            <a:r>
              <a:rPr lang="en-US" altLang="zh-TW" sz="2400" dirty="0" smtClean="0">
                <a:solidFill>
                  <a:schemeClr val="tx2"/>
                </a:solidFill>
                <a:latin typeface="微軟正黑體" panose="020B0604030504040204" pitchFamily="34" charset="-120"/>
                <a:ea typeface="微軟正黑體" panose="020B0604030504040204" pitchFamily="34" charset="-120"/>
                <a:cs typeface="+mn-cs"/>
              </a:rPr>
              <a:t>PMS </a:t>
            </a:r>
            <a:r>
              <a:rPr lang="zh-TW" altLang="en-US" sz="2400" dirty="0" smtClean="0">
                <a:solidFill>
                  <a:schemeClr val="tx2"/>
                </a:solidFill>
                <a:latin typeface="微軟正黑體" panose="020B0604030504040204" pitchFamily="34" charset="-120"/>
                <a:ea typeface="微軟正黑體" panose="020B0604030504040204" pitchFamily="34" charset="-120"/>
                <a:cs typeface="+mn-cs"/>
              </a:rPr>
              <a:t>疾病相關症狀，</a:t>
            </a:r>
            <a:r>
              <a:rPr lang="en-US" altLang="zh-TW" sz="2400" dirty="0" smtClean="0">
                <a:solidFill>
                  <a:schemeClr val="tx2"/>
                </a:solidFill>
                <a:latin typeface="微軟正黑體" panose="020B0604030504040204" pitchFamily="34" charset="-120"/>
                <a:ea typeface="微軟正黑體" panose="020B0604030504040204" pitchFamily="34" charset="-120"/>
                <a:cs typeface="+mn-cs"/>
              </a:rPr>
              <a:t/>
            </a:r>
            <a:br>
              <a:rPr lang="en-US" altLang="zh-TW" sz="2400" dirty="0" smtClean="0">
                <a:solidFill>
                  <a:schemeClr val="tx2"/>
                </a:solidFill>
                <a:latin typeface="微軟正黑體" panose="020B0604030504040204" pitchFamily="34" charset="-120"/>
                <a:ea typeface="微軟正黑體" panose="020B0604030504040204" pitchFamily="34" charset="-120"/>
                <a:cs typeface="+mn-cs"/>
              </a:rPr>
            </a:br>
            <a:r>
              <a:rPr lang="zh-TW" altLang="en-US" sz="2400" dirty="0" smtClean="0">
                <a:solidFill>
                  <a:schemeClr val="tx2"/>
                </a:solidFill>
                <a:latin typeface="微軟正黑體" panose="020B0604030504040204" pitchFamily="34" charset="-120"/>
                <a:ea typeface="微軟正黑體" panose="020B0604030504040204" pitchFamily="34" charset="-120"/>
                <a:cs typeface="+mn-cs"/>
              </a:rPr>
              <a:t>並教導其安排</a:t>
            </a:r>
            <a:r>
              <a:rPr lang="zh-TW" altLang="en-US" sz="2400" dirty="0">
                <a:solidFill>
                  <a:schemeClr val="tx2"/>
                </a:solidFill>
                <a:latin typeface="微軟正黑體" panose="020B0604030504040204" pitchFamily="34" charset="-120"/>
                <a:ea typeface="微軟正黑體" panose="020B0604030504040204" pitchFamily="34" charset="-120"/>
                <a:cs typeface="+mn-cs"/>
              </a:rPr>
              <a:t>適當工作</a:t>
            </a:r>
            <a:r>
              <a:rPr lang="zh-TW" altLang="en-US" sz="2400" dirty="0" smtClean="0">
                <a:solidFill>
                  <a:schemeClr val="tx2"/>
                </a:solidFill>
                <a:latin typeface="微軟正黑體" panose="020B0604030504040204" pitchFamily="34" charset="-120"/>
                <a:ea typeface="微軟正黑體" panose="020B0604030504040204" pitchFamily="34" charset="-120"/>
                <a:cs typeface="+mn-cs"/>
              </a:rPr>
              <a:t>避免過度壓力。</a:t>
            </a:r>
            <a:endParaRPr lang="en-US" altLang="zh-TW" sz="2400" dirty="0" smtClean="0">
              <a:solidFill>
                <a:schemeClr val="accent2"/>
              </a:solidFill>
              <a:latin typeface="微軟正黑體" panose="020B0604030504040204" pitchFamily="34" charset="-120"/>
              <a:ea typeface="微軟正黑體" panose="020B0604030504040204" pitchFamily="34" charset="-120"/>
              <a:cs typeface="+mn-cs"/>
            </a:endParaRPr>
          </a:p>
        </p:txBody>
      </p:sp>
      <p:sp>
        <p:nvSpPr>
          <p:cNvPr id="120835"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69D31D8-A36E-4778-9A19-A134EADA2728}" type="slidenum">
              <a:rPr lang="zh-TW" altLang="en-US">
                <a:latin typeface="MV Boli" pitchFamily="2"/>
                <a:cs typeface="MV Boli" pitchFamily="2"/>
              </a:rPr>
              <a:pPr defTabSz="912813" fontAlgn="base">
                <a:spcBef>
                  <a:spcPct val="0"/>
                </a:spcBef>
                <a:spcAft>
                  <a:spcPct val="0"/>
                </a:spcAft>
              </a:pPr>
              <a:t>43</a:t>
            </a:fld>
            <a:endParaRPr lang="en-US" altLang="zh-TW">
              <a:latin typeface="MV Boli" pitchFamily="2"/>
              <a:cs typeface="MV Boli" pitchFamily="2"/>
            </a:endParaRPr>
          </a:p>
        </p:txBody>
      </p:sp>
      <p:pic>
        <p:nvPicPr>
          <p:cNvPr id="120836" name="Picture 3" descr="C:\Users\user\Downloads\[648] 史努比（冬季篇）\[648] 史努比（冬季篇）\6810.png"/>
          <p:cNvPicPr>
            <a:picLocks noChangeAspect="1" noChangeArrowheads="1"/>
          </p:cNvPicPr>
          <p:nvPr/>
        </p:nvPicPr>
        <p:blipFill>
          <a:blip r:embed="rId3"/>
          <a:srcRect/>
          <a:stretch>
            <a:fillRect/>
          </a:stretch>
        </p:blipFill>
        <p:spPr bwMode="auto">
          <a:xfrm>
            <a:off x="6783388" y="3983567"/>
            <a:ext cx="2220912" cy="2734733"/>
          </a:xfrm>
          <a:prstGeom prst="rect">
            <a:avLst/>
          </a:prstGeom>
          <a:noFill/>
          <a:ln w="9525">
            <a:noFill/>
            <a:miter lim="800000"/>
            <a:headEnd/>
            <a:tailEnd/>
          </a:ln>
        </p:spPr>
      </p:pic>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32385639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 y="39688"/>
            <a:ext cx="9144000" cy="1412875"/>
          </a:xfrm>
        </p:spPr>
        <p:txBody>
          <a:bodyPr/>
          <a:lstStyle/>
          <a:p>
            <a:pPr fontAlgn="auto">
              <a:spcAft>
                <a:spcPts val="0"/>
              </a:spcAft>
              <a:defRPr/>
            </a:pPr>
            <a:r>
              <a:rPr lang="en-US" altLang="zh-TW" sz="4800" b="1" dirty="0" err="1">
                <a:effectLst>
                  <a:outerShdw blurRad="38100" dist="38100" dir="2700000" algn="tl">
                    <a:srgbClr val="000000">
                      <a:alpha val="43137"/>
                    </a:srgbClr>
                  </a:outerShdw>
                </a:effectLst>
                <a:cs typeface="MV Boli" pitchFamily="2" charset="0"/>
              </a:rPr>
              <a:t>Nonpharmacologic</a:t>
            </a:r>
            <a:r>
              <a:rPr lang="en-US" altLang="zh-TW" sz="4800" b="1" dirty="0">
                <a:effectLst>
                  <a:outerShdw blurRad="38100" dist="38100" dir="2700000" algn="tl">
                    <a:srgbClr val="000000">
                      <a:alpha val="43137"/>
                    </a:srgbClr>
                  </a:outerShdw>
                </a:effectLst>
                <a:cs typeface="MV Boli" pitchFamily="2" charset="0"/>
              </a:rPr>
              <a:t> Therapy</a:t>
            </a:r>
            <a:endParaRPr lang="zh-TW" altLang="en-US" sz="4800" dirty="0">
              <a:solidFill>
                <a:schemeClr val="accent1">
                  <a:satMod val="150000"/>
                </a:schemeClr>
              </a:solidFill>
              <a:latin typeface="微軟正黑體" pitchFamily="34" charset="-120"/>
              <a:ea typeface="微軟正黑體" pitchFamily="34" charset="-120"/>
            </a:endParaRPr>
          </a:p>
        </p:txBody>
      </p:sp>
      <p:sp>
        <p:nvSpPr>
          <p:cNvPr id="5" name="文字方塊 4"/>
          <p:cNvSpPr txBox="1">
            <a:spLocks noChangeArrowheads="1"/>
          </p:cNvSpPr>
          <p:nvPr/>
        </p:nvSpPr>
        <p:spPr bwMode="auto">
          <a:xfrm>
            <a:off x="251520" y="1557338"/>
            <a:ext cx="3527425" cy="1230312"/>
          </a:xfrm>
          <a:prstGeom prst="rect">
            <a:avLst/>
          </a:prstGeom>
          <a:noFill/>
          <a:ln w="9525">
            <a:solidFill>
              <a:schemeClr val="tx1"/>
            </a:solidFill>
            <a:miter lim="800000"/>
            <a:headEnd/>
            <a:tailEnd/>
          </a:ln>
        </p:spPr>
        <p:txBody>
          <a:bodyPr>
            <a:spAutoFit/>
          </a:bodyPr>
          <a:lstStyle/>
          <a:p>
            <a:r>
              <a:rPr kumimoji="0" lang="zh-TW" altLang="zh-TW" sz="3200" b="1" dirty="0">
                <a:solidFill>
                  <a:srgbClr val="FF0000"/>
                </a:solidFill>
                <a:latin typeface="標楷體" pitchFamily="65" charset="-120"/>
                <a:ea typeface="標楷體" pitchFamily="65" charset="-120"/>
              </a:rPr>
              <a:t>避免</a:t>
            </a:r>
            <a:r>
              <a:rPr kumimoji="0" lang="zh-TW" altLang="zh-TW" sz="2400" dirty="0">
                <a:latin typeface="標楷體" pitchFamily="65" charset="-120"/>
                <a:ea typeface="標楷體" pitchFamily="65" charset="-120"/>
              </a:rPr>
              <a:t>過</a:t>
            </a:r>
            <a:r>
              <a:rPr kumimoji="0" lang="zh-TW" altLang="en-US" sz="2400" dirty="0">
                <a:latin typeface="標楷體" pitchFamily="65" charset="-120"/>
                <a:ea typeface="標楷體" pitchFamily="65" charset="-120"/>
              </a:rPr>
              <a:t>鹹</a:t>
            </a:r>
            <a:r>
              <a:rPr kumimoji="0" lang="zh-TW" altLang="zh-TW" sz="2400" dirty="0">
                <a:latin typeface="標楷體" pitchFamily="65" charset="-120"/>
                <a:ea typeface="標楷體" pitchFamily="65" charset="-120"/>
              </a:rPr>
              <a:t>的食物、單糖食物、咖啡因和酒精。</a:t>
            </a:r>
          </a:p>
          <a:p>
            <a:endParaRPr kumimoji="0" lang="zh-TW" altLang="en-US" dirty="0">
              <a:latin typeface="Corbel" pitchFamily="34" charset="0"/>
            </a:endParaRPr>
          </a:p>
        </p:txBody>
      </p:sp>
      <p:sp>
        <p:nvSpPr>
          <p:cNvPr id="6" name="文字方塊 5"/>
          <p:cNvSpPr txBox="1">
            <a:spLocks noChangeArrowheads="1"/>
          </p:cNvSpPr>
          <p:nvPr/>
        </p:nvSpPr>
        <p:spPr bwMode="auto">
          <a:xfrm>
            <a:off x="5004048" y="1557080"/>
            <a:ext cx="3961139" cy="2015936"/>
          </a:xfrm>
          <a:prstGeom prst="rect">
            <a:avLst/>
          </a:prstGeom>
          <a:noFill/>
          <a:ln w="9525">
            <a:solidFill>
              <a:schemeClr val="tx1"/>
            </a:solidFill>
            <a:miter lim="800000"/>
            <a:headEnd/>
            <a:tailEnd/>
          </a:ln>
        </p:spPr>
        <p:txBody>
          <a:bodyPr wrap="square">
            <a:spAutoFit/>
          </a:bodyPr>
          <a:lstStyle/>
          <a:p>
            <a:r>
              <a:rPr kumimoji="0" lang="zh-TW" altLang="zh-TW" sz="2500" dirty="0">
                <a:latin typeface="微軟正黑體" panose="020B0604030504040204" pitchFamily="34" charset="-120"/>
                <a:ea typeface="微軟正黑體" panose="020B0604030504040204" pitchFamily="34" charset="-120"/>
              </a:rPr>
              <a:t>適當補充會</a:t>
            </a:r>
            <a:r>
              <a:rPr kumimoji="0" lang="zh-TW" altLang="zh-TW" sz="2500" b="1" dirty="0">
                <a:solidFill>
                  <a:srgbClr val="00B0F0"/>
                </a:solidFill>
                <a:latin typeface="微軟正黑體" panose="020B0604030504040204" pitchFamily="34" charset="-120"/>
                <a:ea typeface="微軟正黑體" panose="020B0604030504040204" pitchFamily="34" charset="-120"/>
              </a:rPr>
              <a:t>提高血清素的食物</a:t>
            </a:r>
            <a:r>
              <a:rPr kumimoji="0" lang="zh-TW" altLang="zh-TW" sz="2500" dirty="0">
                <a:latin typeface="微軟正黑體" panose="020B0604030504040204" pitchFamily="34" charset="-120"/>
                <a:ea typeface="微軟正黑體" panose="020B0604030504040204" pitchFamily="34" charset="-120"/>
              </a:rPr>
              <a:t>：</a:t>
            </a:r>
            <a:r>
              <a:rPr kumimoji="0" lang="zh-TW" altLang="zh-TW" sz="2500" b="1" dirty="0">
                <a:latin typeface="微軟正黑體" panose="020B0604030504040204" pitchFamily="34" charset="-120"/>
                <a:ea typeface="微軟正黑體" panose="020B0604030504040204" pitchFamily="34" charset="-120"/>
              </a:rPr>
              <a:t>乳製品、香蕉、堅果類、雞肉、牛肉、菠菜、五榖雜糧、蛋、海藻、巧克力</a:t>
            </a:r>
            <a:r>
              <a:rPr kumimoji="0" lang="en-US" altLang="zh-TW" sz="2500" dirty="0">
                <a:latin typeface="微軟正黑體" panose="020B0604030504040204" pitchFamily="34" charset="-120"/>
                <a:ea typeface="微軟正黑體" panose="020B0604030504040204" pitchFamily="34" charset="-120"/>
              </a:rPr>
              <a:t>…</a:t>
            </a:r>
            <a:r>
              <a:rPr kumimoji="0" lang="zh-TW" altLang="zh-TW" sz="2500" dirty="0" smtClean="0">
                <a:latin typeface="微軟正黑體" panose="020B0604030504040204" pitchFamily="34" charset="-120"/>
                <a:ea typeface="微軟正黑體" panose="020B0604030504040204" pitchFamily="34" charset="-120"/>
              </a:rPr>
              <a:t>等</a:t>
            </a:r>
            <a:endParaRPr kumimoji="0" lang="zh-TW" altLang="zh-TW" sz="2500" dirty="0">
              <a:latin typeface="微軟正黑體" panose="020B0604030504040204" pitchFamily="34" charset="-120"/>
              <a:ea typeface="微軟正黑體" panose="020B0604030504040204" pitchFamily="34" charset="-120"/>
            </a:endParaRPr>
          </a:p>
        </p:txBody>
      </p:sp>
      <p:sp>
        <p:nvSpPr>
          <p:cNvPr id="7" name="文字方塊 6"/>
          <p:cNvSpPr txBox="1">
            <a:spLocks noChangeArrowheads="1"/>
          </p:cNvSpPr>
          <p:nvPr/>
        </p:nvSpPr>
        <p:spPr bwMode="auto">
          <a:xfrm>
            <a:off x="251520" y="2997200"/>
            <a:ext cx="4572000" cy="1970088"/>
          </a:xfrm>
          <a:prstGeom prst="rect">
            <a:avLst/>
          </a:prstGeom>
          <a:noFill/>
          <a:ln w="9525">
            <a:solidFill>
              <a:schemeClr val="tx1"/>
            </a:solidFill>
            <a:miter lim="800000"/>
            <a:headEnd/>
            <a:tailEnd/>
          </a:ln>
        </p:spPr>
        <p:txBody>
          <a:bodyPr>
            <a:spAutoFit/>
          </a:bodyPr>
          <a:lstStyle/>
          <a:p>
            <a:r>
              <a:rPr kumimoji="0" lang="zh-TW" altLang="zh-TW" sz="2400" dirty="0">
                <a:latin typeface="微軟正黑體" panose="020B0604030504040204" pitchFamily="34" charset="-120"/>
                <a:ea typeface="微軟正黑體" panose="020B0604030504040204" pitchFamily="34" charset="-120"/>
              </a:rPr>
              <a:t>黑糖所含的</a:t>
            </a:r>
            <a:r>
              <a:rPr kumimoji="0" lang="zh-TW" altLang="zh-TW" sz="2800" b="1" dirty="0">
                <a:solidFill>
                  <a:srgbClr val="FFC000"/>
                </a:solidFill>
                <a:latin typeface="微軟正黑體" panose="020B0604030504040204" pitchFamily="34" charset="-120"/>
                <a:ea typeface="微軟正黑體" panose="020B0604030504040204" pitchFamily="34" charset="-120"/>
              </a:rPr>
              <a:t>鈣</a:t>
            </a:r>
            <a:r>
              <a:rPr kumimoji="0" lang="zh-TW" altLang="zh-TW" sz="2400" dirty="0">
                <a:latin typeface="微軟正黑體" panose="020B0604030504040204" pitchFamily="34" charset="-120"/>
                <a:ea typeface="微軟正黑體" panose="020B0604030504040204" pitchFamily="34" charset="-120"/>
              </a:rPr>
              <a:t>和</a:t>
            </a:r>
            <a:r>
              <a:rPr kumimoji="0" lang="zh-TW" altLang="zh-TW" sz="2800" b="1" dirty="0">
                <a:solidFill>
                  <a:srgbClr val="FFC000"/>
                </a:solidFill>
                <a:latin typeface="微軟正黑體" panose="020B0604030504040204" pitchFamily="34" charset="-120"/>
                <a:ea typeface="微軟正黑體" panose="020B0604030504040204" pitchFamily="34" charset="-120"/>
              </a:rPr>
              <a:t>鎂</a:t>
            </a:r>
            <a:r>
              <a:rPr kumimoji="0" lang="zh-TW" altLang="zh-TW" sz="2400" dirty="0">
                <a:latin typeface="微軟正黑體" panose="020B0604030504040204" pitchFamily="34" charset="-120"/>
                <a:ea typeface="微軟正黑體" panose="020B0604030504040204" pitchFamily="34" charset="-120"/>
              </a:rPr>
              <a:t>能一起發揮鎮靜、放鬆的作用；</a:t>
            </a:r>
            <a:r>
              <a:rPr kumimoji="0" lang="zh-TW" altLang="zh-TW" sz="2800" b="1" dirty="0">
                <a:solidFill>
                  <a:srgbClr val="FFC000"/>
                </a:solidFill>
                <a:latin typeface="微軟正黑體" panose="020B0604030504040204" pitchFamily="34" charset="-120"/>
                <a:ea typeface="微軟正黑體" panose="020B0604030504040204" pitchFamily="34" charset="-120"/>
              </a:rPr>
              <a:t>鐵</a:t>
            </a:r>
            <a:r>
              <a:rPr kumimoji="0" lang="zh-TW" altLang="zh-TW" sz="2400" dirty="0">
                <a:latin typeface="微軟正黑體" panose="020B0604030504040204" pitchFamily="34" charset="-120"/>
                <a:ea typeface="微軟正黑體" panose="020B0604030504040204" pitchFamily="34" charset="-120"/>
              </a:rPr>
              <a:t>質則補充生理期間的耗損，讓身體不會因為缺鐵感覺疲倦。</a:t>
            </a:r>
            <a:endParaRPr kumimoji="0" lang="en-US" altLang="zh-TW" sz="2400" dirty="0">
              <a:latin typeface="微軟正黑體" panose="020B0604030504040204" pitchFamily="34" charset="-120"/>
              <a:ea typeface="微軟正黑體" panose="020B0604030504040204" pitchFamily="34" charset="-120"/>
            </a:endParaRPr>
          </a:p>
          <a:p>
            <a:endParaRPr kumimoji="0" lang="zh-TW" altLang="en-US" dirty="0">
              <a:latin typeface="微軟正黑體" panose="020B0604030504040204" pitchFamily="34" charset="-120"/>
              <a:ea typeface="微軟正黑體" panose="020B0604030504040204" pitchFamily="34" charset="-120"/>
            </a:endParaRPr>
          </a:p>
        </p:txBody>
      </p:sp>
      <p:sp>
        <p:nvSpPr>
          <p:cNvPr id="8" name="文字方塊 7"/>
          <p:cNvSpPr txBox="1">
            <a:spLocks noChangeArrowheads="1"/>
          </p:cNvSpPr>
          <p:nvPr/>
        </p:nvSpPr>
        <p:spPr bwMode="auto">
          <a:xfrm>
            <a:off x="5218885" y="3933056"/>
            <a:ext cx="3673475" cy="2678112"/>
          </a:xfrm>
          <a:prstGeom prst="rect">
            <a:avLst/>
          </a:prstGeom>
          <a:noFill/>
          <a:ln w="9525">
            <a:solidFill>
              <a:schemeClr val="tx1"/>
            </a:solidFill>
            <a:miter lim="800000"/>
            <a:headEnd/>
            <a:tailEnd/>
          </a:ln>
        </p:spPr>
        <p:txBody>
          <a:bodyPr>
            <a:spAutoFit/>
          </a:bodyPr>
          <a:lstStyle/>
          <a:p>
            <a:r>
              <a:rPr kumimoji="0" lang="zh-TW" altLang="zh-TW" sz="2400" dirty="0">
                <a:latin typeface="微軟正黑體" panose="020B0604030504040204" pitchFamily="34" charset="-120"/>
                <a:ea typeface="微軟正黑體" panose="020B0604030504040204" pitchFamily="34" charset="-120"/>
              </a:rPr>
              <a:t>有研究發現，</a:t>
            </a:r>
            <a:r>
              <a:rPr kumimoji="0" lang="zh-TW" altLang="zh-TW" sz="2400" b="1" dirty="0">
                <a:latin typeface="微軟正黑體" panose="020B0604030504040204" pitchFamily="34" charset="-120"/>
                <a:ea typeface="微軟正黑體" panose="020B0604030504040204" pitchFamily="34" charset="-120"/>
              </a:rPr>
              <a:t>碳酸飲料</a:t>
            </a:r>
            <a:r>
              <a:rPr kumimoji="0" lang="zh-TW" altLang="zh-TW" sz="2400" dirty="0">
                <a:latin typeface="微軟正黑體" panose="020B0604030504040204" pitchFamily="34" charset="-120"/>
                <a:ea typeface="微軟正黑體" panose="020B0604030504040204" pitchFamily="34" charset="-120"/>
              </a:rPr>
              <a:t>能提升血清素前驅物</a:t>
            </a:r>
            <a:r>
              <a:rPr kumimoji="0" lang="en-US" altLang="zh-TW" sz="2400" dirty="0">
                <a:latin typeface="微軟正黑體" panose="020B0604030504040204" pitchFamily="34" charset="-120"/>
                <a:ea typeface="微軟正黑體" panose="020B0604030504040204" pitchFamily="34" charset="-120"/>
              </a:rPr>
              <a:t>tryptophan</a:t>
            </a:r>
            <a:r>
              <a:rPr kumimoji="0" lang="zh-TW" altLang="zh-TW" sz="2400" dirty="0">
                <a:latin typeface="微軟正黑體" panose="020B0604030504040204" pitchFamily="34" charset="-120"/>
                <a:ea typeface="微軟正黑體" panose="020B0604030504040204" pitchFamily="34" charset="-120"/>
              </a:rPr>
              <a:t>的含量，並</a:t>
            </a:r>
            <a:r>
              <a:rPr kumimoji="0" lang="zh-TW" altLang="zh-TW" sz="2400" b="1" dirty="0">
                <a:latin typeface="微軟正黑體" panose="020B0604030504040204" pitchFamily="34" charset="-120"/>
                <a:ea typeface="微軟正黑體" panose="020B0604030504040204" pitchFamily="34" charset="-120"/>
              </a:rPr>
              <a:t>改善經前不悅症</a:t>
            </a:r>
            <a:r>
              <a:rPr kumimoji="0" lang="en-US" altLang="zh-TW" sz="2400" b="1" dirty="0">
                <a:latin typeface="微軟正黑體" panose="020B0604030504040204" pitchFamily="34" charset="-120"/>
                <a:ea typeface="微軟正黑體" panose="020B0604030504040204" pitchFamily="34" charset="-120"/>
              </a:rPr>
              <a:t>(premenstrual dysphoric disorder, PMDD)</a:t>
            </a:r>
            <a:r>
              <a:rPr kumimoji="0" lang="zh-TW" altLang="zh-TW" sz="2400" dirty="0">
                <a:latin typeface="微軟正黑體" panose="020B0604030504040204" pitchFamily="34" charset="-120"/>
                <a:ea typeface="微軟正黑體" panose="020B0604030504040204" pitchFamily="34" charset="-120"/>
              </a:rPr>
              <a:t>的情緒</a:t>
            </a:r>
            <a:endParaRPr kumimoji="0" lang="zh-TW" altLang="en-US" sz="2400" dirty="0">
              <a:latin typeface="微軟正黑體" panose="020B0604030504040204" pitchFamily="34" charset="-120"/>
              <a:ea typeface="微軟正黑體" panose="020B0604030504040204" pitchFamily="34" charset="-120"/>
            </a:endParaRPr>
          </a:p>
        </p:txBody>
      </p:sp>
      <p:pic>
        <p:nvPicPr>
          <p:cNvPr id="10" name="圖片 9" descr="黑糖-01-(1).jpg"/>
          <p:cNvPicPr>
            <a:picLocks noChangeAspect="1"/>
          </p:cNvPicPr>
          <p:nvPr/>
        </p:nvPicPr>
        <p:blipFill>
          <a:blip r:embed="rId2"/>
          <a:srcRect/>
          <a:stretch>
            <a:fillRect/>
          </a:stretch>
        </p:blipFill>
        <p:spPr bwMode="auto">
          <a:xfrm>
            <a:off x="107504" y="4753789"/>
            <a:ext cx="2952750" cy="1962150"/>
          </a:xfrm>
          <a:prstGeom prst="rect">
            <a:avLst/>
          </a:prstGeom>
          <a:noFill/>
          <a:ln w="9525">
            <a:noFill/>
            <a:miter lim="800000"/>
            <a:headEnd/>
            <a:tailEnd/>
          </a:ln>
        </p:spPr>
      </p:pic>
      <p:pic>
        <p:nvPicPr>
          <p:cNvPr id="9" name="Picture 3" descr="C:\Users\user\Downloads\[648] 史努比（冬季篇）\[648] 史努比（冬季篇）\6804.png"/>
          <p:cNvPicPr>
            <a:picLocks noChangeAspect="1" noChangeArrowheads="1"/>
          </p:cNvPicPr>
          <p:nvPr/>
        </p:nvPicPr>
        <p:blipFill>
          <a:blip r:embed="rId3"/>
          <a:srcRect/>
          <a:stretch>
            <a:fillRect/>
          </a:stretch>
        </p:blipFill>
        <p:spPr bwMode="auto">
          <a:xfrm>
            <a:off x="3137359" y="4437112"/>
            <a:ext cx="2082342" cy="2420888"/>
          </a:xfrm>
          <a:prstGeom prst="rect">
            <a:avLst/>
          </a:prstGeom>
          <a:noFill/>
          <a:ln w="9525">
            <a:noFill/>
            <a:miter lim="800000"/>
            <a:headEnd/>
            <a:tailEnd/>
          </a:ln>
        </p:spPr>
      </p:pic>
      <p:sp>
        <p:nvSpPr>
          <p:cNvPr id="3" name="日期版面配置區 2"/>
          <p:cNvSpPr>
            <a:spLocks noGrp="1"/>
          </p:cNvSpPr>
          <p:nvPr>
            <p:ph type="dt" sz="half" idx="10"/>
          </p:nvPr>
        </p:nvSpPr>
        <p:spPr>
          <a:xfrm>
            <a:off x="6966067" y="6533376"/>
            <a:ext cx="2133600" cy="365125"/>
          </a:xfrm>
        </p:spPr>
        <p:txBody>
          <a:bodyPr/>
          <a:lstStyle/>
          <a:p>
            <a:pPr>
              <a:defRPr/>
            </a:pPr>
            <a:r>
              <a:rPr lang="en-US" altLang="zh-TW" dirty="0" smtClean="0"/>
              <a:t>2015/7/25</a:t>
            </a:r>
            <a:endParaRPr lang="zh-TW" altLang="en-US" dirty="0"/>
          </a:p>
        </p:txBody>
      </p:sp>
      <p:sp>
        <p:nvSpPr>
          <p:cNvPr id="4" name="投影片編號版面配置區 3"/>
          <p:cNvSpPr>
            <a:spLocks noGrp="1"/>
          </p:cNvSpPr>
          <p:nvPr>
            <p:ph type="sldNum" sz="quarter" idx="12"/>
          </p:nvPr>
        </p:nvSpPr>
        <p:spPr>
          <a:xfrm>
            <a:off x="4914085" y="6533376"/>
            <a:ext cx="609600" cy="365125"/>
          </a:xfrm>
        </p:spPr>
        <p:txBody>
          <a:bodyPr/>
          <a:lstStyle/>
          <a:p>
            <a:pPr>
              <a:defRPr/>
            </a:pPr>
            <a:fld id="{236B14C3-229E-494B-B7E6-27E96FDCD046}" type="slidenum">
              <a:rPr lang="zh-TW" altLang="en-US" smtClean="0"/>
              <a:pPr>
                <a:defRPr/>
              </a:pPr>
              <a:t>44</a:t>
            </a:fld>
            <a:endParaRPr lang="zh-TW" altLang="en-US" dirty="0"/>
          </a:p>
        </p:txBody>
      </p:sp>
    </p:spTree>
    <p:extLst>
      <p:ext uri="{BB962C8B-B14F-4D97-AF65-F5344CB8AC3E}">
        <p14:creationId xmlns:p14="http://schemas.microsoft.com/office/powerpoint/2010/main" val="135804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412776"/>
            <a:ext cx="8820472" cy="3735917"/>
          </a:xfrm>
        </p:spPr>
        <p:txBody>
          <a:bodyPr rtlCol="0">
            <a:normAutofit/>
          </a:bodyPr>
          <a:lstStyle/>
          <a:p>
            <a:pPr marL="0" indent="0" defTabSz="457161" fontAlgn="auto">
              <a:spcAft>
                <a:spcPts val="0"/>
              </a:spcAft>
              <a:buFont typeface="Wingdings 3" charset="2"/>
              <a:buNone/>
              <a:defRPr/>
            </a:pPr>
            <a:r>
              <a:rPr lang="en-US" altLang="zh-TW" sz="2800" b="1" u="sng" dirty="0" smtClean="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Dietary modification</a:t>
            </a:r>
          </a:p>
          <a:p>
            <a:pPr defTabSz="457161" fontAlgn="auto">
              <a:spcAft>
                <a:spcPts val="0"/>
              </a:spcAft>
              <a:buFont typeface="Wingdings" panose="05000000000000000000" pitchFamily="2" charset="2"/>
              <a:buChar char="n"/>
              <a:defRPr/>
            </a:pPr>
            <a:r>
              <a:rPr lang="zh-TW" altLang="en-US" sz="2600" b="1" dirty="0" smtClean="0">
                <a:solidFill>
                  <a:schemeClr val="accent1">
                    <a:lumMod val="50000"/>
                  </a:schemeClr>
                </a:solidFill>
                <a:latin typeface="微軟正黑體" panose="020B0604030504040204" pitchFamily="34" charset="-120"/>
                <a:ea typeface="微軟正黑體" panose="020B0604030504040204" pitchFamily="34" charset="-120"/>
                <a:cs typeface="+mn-cs"/>
              </a:rPr>
              <a:t>少攝取</a:t>
            </a:r>
            <a:r>
              <a:rPr lang="en-US" altLang="zh-TW" sz="2600" b="1" dirty="0" smtClean="0">
                <a:solidFill>
                  <a:schemeClr val="accent1">
                    <a:lumMod val="50000"/>
                  </a:schemeClr>
                </a:solidFill>
                <a:latin typeface="微軟正黑體" panose="020B0604030504040204" pitchFamily="34" charset="-120"/>
                <a:ea typeface="微軟正黑體" panose="020B0604030504040204" pitchFamily="34" charset="-120"/>
                <a:cs typeface="+mn-cs"/>
              </a:rPr>
              <a:t>: </a:t>
            </a:r>
            <a:r>
              <a:rPr lang="zh-TW" altLang="en-US" sz="2400" dirty="0" smtClean="0">
                <a:solidFill>
                  <a:schemeClr val="tx2"/>
                </a:solidFill>
                <a:latin typeface="微軟正黑體" panose="020B0604030504040204" pitchFamily="34" charset="-120"/>
                <a:ea typeface="微軟正黑體" panose="020B0604030504040204" pitchFamily="34" charset="-120"/>
                <a:cs typeface="+mn-cs"/>
              </a:rPr>
              <a:t>高脂肪、高糖、高鹽、生冷食物、咖啡因、菸酒</a:t>
            </a:r>
            <a:endParaRPr lang="en-US" altLang="zh-TW" sz="800" b="1" dirty="0">
              <a:solidFill>
                <a:schemeClr val="accent4">
                  <a:lumMod val="75000"/>
                </a:schemeClr>
              </a:solidFill>
              <a:latin typeface="微軟正黑體" panose="020B0604030504040204" pitchFamily="34" charset="-120"/>
              <a:ea typeface="微軟正黑體" panose="020B0604030504040204" pitchFamily="34" charset="-120"/>
              <a:cs typeface="+mn-cs"/>
            </a:endParaRPr>
          </a:p>
          <a:p>
            <a:pPr defTabSz="457161" fontAlgn="auto">
              <a:spcAft>
                <a:spcPts val="0"/>
              </a:spcAft>
              <a:buFont typeface="Wingdings" panose="05000000000000000000" pitchFamily="2" charset="2"/>
              <a:buChar char="n"/>
              <a:defRPr/>
            </a:pPr>
            <a:r>
              <a:rPr lang="zh-TW" altLang="en-US" sz="2600" b="1" dirty="0" smtClean="0">
                <a:solidFill>
                  <a:schemeClr val="accent1">
                    <a:lumMod val="50000"/>
                  </a:schemeClr>
                </a:solidFill>
                <a:latin typeface="微軟正黑體" panose="020B0604030504040204" pitchFamily="34" charset="-120"/>
                <a:ea typeface="微軟正黑體" panose="020B0604030504040204" pitchFamily="34" charset="-120"/>
                <a:cs typeface="+mn-cs"/>
              </a:rPr>
              <a:t>多補充</a:t>
            </a:r>
            <a:r>
              <a:rPr lang="en-US" altLang="zh-TW" sz="2600" b="1" dirty="0" smtClean="0">
                <a:solidFill>
                  <a:schemeClr val="accent1">
                    <a:lumMod val="50000"/>
                  </a:schemeClr>
                </a:solidFill>
                <a:latin typeface="微軟正黑體" panose="020B0604030504040204" pitchFamily="34" charset="-120"/>
                <a:ea typeface="微軟正黑體" panose="020B0604030504040204" pitchFamily="34" charset="-120"/>
                <a:cs typeface="+mn-cs"/>
              </a:rPr>
              <a:t>: </a:t>
            </a:r>
            <a:endParaRPr lang="en-US" altLang="zh-TW" sz="2800" b="1" u="sng" dirty="0" smtClean="0">
              <a:solidFill>
                <a:schemeClr val="accent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p:txBody>
      </p:sp>
      <p:sp>
        <p:nvSpPr>
          <p:cNvPr id="122882" name="投影片編號版面配置區 6"/>
          <p:cNvSpPr>
            <a:spLocks noGrp="1"/>
          </p:cNvSpPr>
          <p:nvPr>
            <p:ph type="sldNum" sz="quarter" idx="12"/>
          </p:nvPr>
        </p:nvSpPr>
        <p:spPr bwMode="auto">
          <a:xfrm>
            <a:off x="4283968" y="6492875"/>
            <a:ext cx="609600" cy="365125"/>
          </a:xfrm>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A728FB26-700A-4F4C-9144-74CA69EF31D0}" type="slidenum">
              <a:rPr lang="zh-TW" altLang="en-US">
                <a:latin typeface="MV Boli" pitchFamily="2"/>
                <a:cs typeface="MV Boli" pitchFamily="2"/>
              </a:rPr>
              <a:pPr defTabSz="912813" fontAlgn="base">
                <a:spcBef>
                  <a:spcPct val="0"/>
                </a:spcBef>
                <a:spcAft>
                  <a:spcPct val="0"/>
                </a:spcAft>
              </a:pPr>
              <a:t>45</a:t>
            </a:fld>
            <a:endParaRPr lang="en-US" altLang="zh-TW">
              <a:latin typeface="MV Boli" pitchFamily="2"/>
              <a:cs typeface="MV Boli" pitchFamily="2"/>
            </a:endParaRPr>
          </a:p>
        </p:txBody>
      </p:sp>
      <p:graphicFrame>
        <p:nvGraphicFramePr>
          <p:cNvPr id="10" name="表格 9"/>
          <p:cNvGraphicFramePr>
            <a:graphicFrameLocks noGrp="1"/>
          </p:cNvGraphicFramePr>
          <p:nvPr>
            <p:extLst>
              <p:ext uri="{D42A27DB-BD31-4B8C-83A1-F6EECF244321}">
                <p14:modId xmlns:p14="http://schemas.microsoft.com/office/powerpoint/2010/main" val="4080411583"/>
              </p:ext>
            </p:extLst>
          </p:nvPr>
        </p:nvGraphicFramePr>
        <p:xfrm>
          <a:off x="0" y="3429000"/>
          <a:ext cx="9144000" cy="2954124"/>
        </p:xfrm>
        <a:graphic>
          <a:graphicData uri="http://schemas.openxmlformats.org/drawingml/2006/table">
            <a:tbl>
              <a:tblPr firstRow="1" firstCol="1" bandRow="1">
                <a:tableStyleId>{93296810-A885-4BE3-A3E7-6D5BEEA58F35}</a:tableStyleId>
              </a:tblPr>
              <a:tblGrid>
                <a:gridCol w="1123933"/>
                <a:gridCol w="4176464"/>
                <a:gridCol w="3843603"/>
              </a:tblGrid>
              <a:tr h="425502">
                <a:tc>
                  <a:txBody>
                    <a:bodyPr/>
                    <a:lstStyle/>
                    <a:p>
                      <a:endParaRPr lang="zh-TW" altLang="en-US" sz="2400" dirty="0">
                        <a:latin typeface="微軟正黑體" panose="020B0604030504040204" pitchFamily="34" charset="-120"/>
                        <a:ea typeface="微軟正黑體" panose="020B0604030504040204" pitchFamily="34" charset="-120"/>
                      </a:endParaRPr>
                    </a:p>
                  </a:txBody>
                  <a:tcPr anchor="ctr">
                    <a:solidFill>
                      <a:schemeClr val="tx2"/>
                    </a:solidFill>
                  </a:tcPr>
                </a:tc>
                <a:tc>
                  <a:txBody>
                    <a:bodyPr/>
                    <a:lstStyle/>
                    <a:p>
                      <a:pPr algn="ctr"/>
                      <a:r>
                        <a:rPr lang="zh-TW" altLang="en-US" sz="2400" dirty="0" smtClean="0">
                          <a:latin typeface="微軟正黑體" panose="020B0604030504040204" pitchFamily="34" charset="-120"/>
                          <a:ea typeface="微軟正黑體" panose="020B0604030504040204" pitchFamily="34" charset="-120"/>
                        </a:rPr>
                        <a:t>舉例</a:t>
                      </a:r>
                      <a:endParaRPr lang="zh-TW" altLang="en-US" sz="2400" dirty="0">
                        <a:latin typeface="微軟正黑體" panose="020B0604030504040204" pitchFamily="34" charset="-120"/>
                        <a:ea typeface="微軟正黑體" panose="020B0604030504040204" pitchFamily="34" charset="-120"/>
                      </a:endParaRPr>
                    </a:p>
                  </a:txBody>
                  <a:tcPr>
                    <a:solidFill>
                      <a:schemeClr val="tx2"/>
                    </a:solidFill>
                  </a:tcPr>
                </a:tc>
                <a:tc>
                  <a:txBody>
                    <a:bodyPr/>
                    <a:lstStyle/>
                    <a:p>
                      <a:pPr algn="ctr"/>
                      <a:r>
                        <a:rPr lang="zh-TW" altLang="en-US" sz="2400" dirty="0" smtClean="0">
                          <a:latin typeface="微軟正黑體" panose="020B0604030504040204" pitchFamily="34" charset="-120"/>
                          <a:ea typeface="微軟正黑體" panose="020B0604030504040204" pitchFamily="34" charset="-120"/>
                        </a:rPr>
                        <a:t>作用</a:t>
                      </a:r>
                      <a:endParaRPr lang="zh-TW" altLang="en-US" sz="2400" dirty="0">
                        <a:latin typeface="微軟正黑體" panose="020B0604030504040204" pitchFamily="34" charset="-120"/>
                        <a:ea typeface="微軟正黑體" panose="020B0604030504040204" pitchFamily="34" charset="-120"/>
                      </a:endParaRPr>
                    </a:p>
                  </a:txBody>
                  <a:tcPr>
                    <a:solidFill>
                      <a:schemeClr val="tx2"/>
                    </a:solidFill>
                  </a:tcPr>
                </a:tc>
              </a:tr>
              <a:tr h="765903">
                <a:tc>
                  <a:txBody>
                    <a:bodyPr/>
                    <a:lstStyle/>
                    <a:p>
                      <a:r>
                        <a:rPr lang="zh-TW" altLang="en-US" sz="2400" dirty="0" smtClean="0">
                          <a:latin typeface="微軟正黑體" panose="020B0604030504040204" pitchFamily="34" charset="-120"/>
                          <a:ea typeface="微軟正黑體" panose="020B0604030504040204" pitchFamily="34" charset="-120"/>
                          <a:cs typeface="Arial" pitchFamily="34" charset="0"/>
                        </a:rPr>
                        <a:t> </a:t>
                      </a:r>
                      <a:r>
                        <a:rPr lang="en-US" altLang="zh-TW" sz="2400" dirty="0" smtClean="0">
                          <a:latin typeface="微軟正黑體" panose="020B0604030504040204" pitchFamily="34" charset="-120"/>
                          <a:ea typeface="微軟正黑體" panose="020B0604030504040204" pitchFamily="34" charset="-120"/>
                          <a:cs typeface="Arial" pitchFamily="34" charset="0"/>
                        </a:rPr>
                        <a:t>B </a:t>
                      </a:r>
                      <a:r>
                        <a:rPr lang="zh-TW" altLang="en-US" sz="2400" dirty="0" smtClean="0">
                          <a:latin typeface="微軟正黑體" panose="020B0604030504040204" pitchFamily="34" charset="-120"/>
                          <a:ea typeface="微軟正黑體" panose="020B0604030504040204" pitchFamily="34" charset="-120"/>
                          <a:cs typeface="Arial" pitchFamily="34" charset="0"/>
                        </a:rPr>
                        <a:t>群</a:t>
                      </a:r>
                      <a:endParaRPr lang="zh-TW" altLang="en-US" sz="2400" dirty="0">
                        <a:latin typeface="微軟正黑體" panose="020B0604030504040204" pitchFamily="34" charset="-120"/>
                        <a:ea typeface="微軟正黑體" panose="020B0604030504040204" pitchFamily="34" charset="-120"/>
                        <a:cs typeface="Arial" pitchFamily="34" charset="0"/>
                      </a:endParaRPr>
                    </a:p>
                  </a:txBody>
                  <a:tcPr anchor="ctr">
                    <a:solidFill>
                      <a:schemeClr val="tx2"/>
                    </a:solidFill>
                  </a:tcPr>
                </a:tc>
                <a:tc>
                  <a:txBody>
                    <a:bodyPr/>
                    <a:lstStyle/>
                    <a:p>
                      <a:pPr marL="0" marR="0" indent="0" algn="l" defTabSz="457161"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2"/>
                          </a:solidFill>
                          <a:latin typeface="微軟正黑體" panose="020B0604030504040204" pitchFamily="34" charset="-120"/>
                          <a:ea typeface="微軟正黑體" panose="020B0604030504040204" pitchFamily="34" charset="-120"/>
                        </a:rPr>
                        <a:t>穀類、堅果</a:t>
                      </a:r>
                    </a:p>
                  </a:txBody>
                  <a:tcPr anchor="ctr"/>
                </a:tc>
                <a:tc>
                  <a:txBody>
                    <a:bodyPr/>
                    <a:lstStyle/>
                    <a:p>
                      <a:r>
                        <a:rPr lang="zh-TW" altLang="en-US" sz="2400" dirty="0" smtClean="0">
                          <a:solidFill>
                            <a:schemeClr val="tx2"/>
                          </a:solidFill>
                          <a:latin typeface="微軟正黑體" panose="020B0604030504040204" pitchFamily="34" charset="-120"/>
                          <a:ea typeface="微軟正黑體" panose="020B0604030504040204" pitchFamily="34" charset="-120"/>
                        </a:rPr>
                        <a:t>安撫經前情緒、</a:t>
                      </a:r>
                      <a:r>
                        <a:rPr lang="en-US" altLang="zh-TW" sz="2400" dirty="0" smtClean="0">
                          <a:solidFill>
                            <a:schemeClr val="tx2"/>
                          </a:solidFill>
                          <a:latin typeface="微軟正黑體" panose="020B0604030504040204" pitchFamily="34" charset="-120"/>
                          <a:ea typeface="微軟正黑體" panose="020B0604030504040204" pitchFamily="34" charset="-120"/>
                        </a:rPr>
                        <a:t/>
                      </a:r>
                      <a:br>
                        <a:rPr lang="en-US" altLang="zh-TW" sz="2400" dirty="0" smtClean="0">
                          <a:solidFill>
                            <a:schemeClr val="tx2"/>
                          </a:solidFill>
                          <a:latin typeface="微軟正黑體" panose="020B0604030504040204" pitchFamily="34" charset="-120"/>
                          <a:ea typeface="微軟正黑體" panose="020B0604030504040204" pitchFamily="34" charset="-120"/>
                        </a:rPr>
                      </a:br>
                      <a:r>
                        <a:rPr lang="zh-TW" altLang="en-US" sz="2400" dirty="0" smtClean="0">
                          <a:solidFill>
                            <a:schemeClr val="tx2"/>
                          </a:solidFill>
                          <a:latin typeface="微軟正黑體" panose="020B0604030504040204" pitchFamily="34" charset="-120"/>
                          <a:ea typeface="微軟正黑體" panose="020B0604030504040204" pitchFamily="34" charset="-120"/>
                        </a:rPr>
                        <a:t>減少乳房腫脹及疲倦等症狀</a:t>
                      </a:r>
                      <a:endParaRPr lang="zh-TW" altLang="en-US" sz="2400" dirty="0">
                        <a:solidFill>
                          <a:schemeClr val="tx2"/>
                        </a:solidFill>
                        <a:latin typeface="微軟正黑體" panose="020B0604030504040204" pitchFamily="34" charset="-120"/>
                        <a:ea typeface="微軟正黑體" panose="020B0604030504040204" pitchFamily="34" charset="-120"/>
                      </a:endParaRPr>
                    </a:p>
                  </a:txBody>
                  <a:tcPr anchor="ctr"/>
                </a:tc>
              </a:tr>
              <a:tr h="851004">
                <a:tc>
                  <a:txBody>
                    <a:bodyPr/>
                    <a:lstStyle/>
                    <a:p>
                      <a:r>
                        <a:rPr lang="zh-TW" altLang="en-US" sz="2400" dirty="0" smtClean="0">
                          <a:latin typeface="微軟正黑體" pitchFamily="34" charset="-120"/>
                          <a:ea typeface="微軟正黑體" pitchFamily="34" charset="-120"/>
                          <a:cs typeface="Arial" pitchFamily="34" charset="0"/>
                        </a:rPr>
                        <a:t>鐵質</a:t>
                      </a:r>
                      <a:endParaRPr lang="zh-TW" altLang="en-US" sz="2400" dirty="0">
                        <a:latin typeface="微軟正黑體" pitchFamily="34" charset="-120"/>
                        <a:ea typeface="微軟正黑體" pitchFamily="34" charset="-120"/>
                        <a:cs typeface="Arial" pitchFamily="34" charset="0"/>
                      </a:endParaRPr>
                    </a:p>
                  </a:txBody>
                  <a:tcPr anchor="ctr">
                    <a:solidFill>
                      <a:schemeClr val="tx2"/>
                    </a:solidFill>
                  </a:tcPr>
                </a:tc>
                <a:tc>
                  <a:txBody>
                    <a:bodyPr/>
                    <a:lstStyle/>
                    <a:p>
                      <a:r>
                        <a:rPr lang="zh-TW" altLang="en-US" sz="2400" dirty="0" smtClean="0">
                          <a:solidFill>
                            <a:schemeClr val="tx2"/>
                          </a:solidFill>
                          <a:latin typeface="微軟正黑體" panose="020B0604030504040204" pitchFamily="34" charset="-120"/>
                          <a:ea typeface="微軟正黑體" panose="020B0604030504040204" pitchFamily="34" charset="-120"/>
                        </a:rPr>
                        <a:t>瘦肉、豬肝、豬血、葡萄乾、黑棗、紅棗、桂圓、紅豆</a:t>
                      </a:r>
                      <a:endParaRPr lang="zh-TW" altLang="en-US" sz="2400" dirty="0">
                        <a:solidFill>
                          <a:schemeClr val="tx2"/>
                        </a:solidFill>
                        <a:latin typeface="微軟正黑體" panose="020B0604030504040204" pitchFamily="34" charset="-120"/>
                        <a:ea typeface="微軟正黑體" panose="020B0604030504040204" pitchFamily="34" charset="-120"/>
                      </a:endParaRPr>
                    </a:p>
                  </a:txBody>
                  <a:tcPr anchor="ctr"/>
                </a:tc>
                <a:tc>
                  <a:txBody>
                    <a:bodyPr/>
                    <a:lstStyle/>
                    <a:p>
                      <a:r>
                        <a:rPr lang="zh-TW" altLang="en-US" sz="2400" dirty="0" smtClean="0">
                          <a:solidFill>
                            <a:schemeClr val="tx2"/>
                          </a:solidFill>
                          <a:latin typeface="微軟正黑體" panose="020B0604030504040204" pitchFamily="34" charset="-120"/>
                          <a:ea typeface="微軟正黑體" panose="020B0604030504040204" pitchFamily="34" charset="-120"/>
                        </a:rPr>
                        <a:t>補血</a:t>
                      </a:r>
                      <a:endParaRPr lang="zh-TW" altLang="en-US" sz="2400" dirty="0">
                        <a:solidFill>
                          <a:schemeClr val="tx2"/>
                        </a:solidFill>
                        <a:latin typeface="微軟正黑體" panose="020B0604030504040204" pitchFamily="34" charset="-120"/>
                        <a:ea typeface="微軟正黑體" panose="020B0604030504040204" pitchFamily="34" charset="-120"/>
                      </a:endParaRPr>
                    </a:p>
                  </a:txBody>
                  <a:tcPr anchor="ctr"/>
                </a:tc>
              </a:tr>
              <a:tr h="765903">
                <a:tc>
                  <a:txBody>
                    <a:bodyPr/>
                    <a:lstStyle/>
                    <a:p>
                      <a:r>
                        <a:rPr lang="zh-TW" altLang="en-US" sz="2400" dirty="0" smtClean="0">
                          <a:latin typeface="微軟正黑體" panose="020B0604030504040204" pitchFamily="34" charset="-120"/>
                          <a:ea typeface="微軟正黑體" panose="020B0604030504040204" pitchFamily="34" charset="-120"/>
                          <a:cs typeface="Arial" pitchFamily="34" charset="0"/>
                        </a:rPr>
                        <a:t> </a:t>
                      </a:r>
                      <a:r>
                        <a:rPr lang="en-US" altLang="zh-TW" sz="2400" dirty="0" err="1" smtClean="0">
                          <a:latin typeface="微軟正黑體" panose="020B0604030504040204" pitchFamily="34" charset="-120"/>
                          <a:ea typeface="微軟正黑體" panose="020B0604030504040204" pitchFamily="34" charset="-120"/>
                          <a:cs typeface="Arial" pitchFamily="34" charset="0"/>
                        </a:rPr>
                        <a:t>Vit</a:t>
                      </a:r>
                      <a:r>
                        <a:rPr lang="en-US" altLang="zh-TW" sz="2400" dirty="0" smtClean="0">
                          <a:latin typeface="微軟正黑體" panose="020B0604030504040204" pitchFamily="34" charset="-120"/>
                          <a:ea typeface="微軟正黑體" panose="020B0604030504040204" pitchFamily="34" charset="-120"/>
                          <a:cs typeface="Arial" pitchFamily="34" charset="0"/>
                        </a:rPr>
                        <a:t>. C </a:t>
                      </a:r>
                      <a:endParaRPr lang="zh-TW" altLang="en-US" sz="2400" dirty="0">
                        <a:latin typeface="微軟正黑體" panose="020B0604030504040204" pitchFamily="34" charset="-120"/>
                        <a:ea typeface="微軟正黑體" panose="020B0604030504040204" pitchFamily="34" charset="-120"/>
                        <a:cs typeface="Arial" pitchFamily="34" charset="0"/>
                      </a:endParaRPr>
                    </a:p>
                  </a:txBody>
                  <a:tcPr anchor="ctr">
                    <a:solidFill>
                      <a:schemeClr val="tx2"/>
                    </a:solidFill>
                  </a:tcPr>
                </a:tc>
                <a:tc>
                  <a:txBody>
                    <a:bodyPr/>
                    <a:lstStyle/>
                    <a:p>
                      <a:r>
                        <a:rPr lang="zh-TW" altLang="en-US" sz="2400" dirty="0" smtClean="0">
                          <a:solidFill>
                            <a:schemeClr val="tx2"/>
                          </a:solidFill>
                          <a:latin typeface="微軟正黑體" panose="020B0604030504040204" pitchFamily="34" charset="-120"/>
                          <a:ea typeface="微軟正黑體" panose="020B0604030504040204" pitchFamily="34" charset="-120"/>
                        </a:rPr>
                        <a:t>芭樂、奇異果、草莓、番茄</a:t>
                      </a:r>
                      <a:endParaRPr lang="zh-TW" altLang="en-US" sz="2400" dirty="0">
                        <a:solidFill>
                          <a:schemeClr val="tx2"/>
                        </a:solidFill>
                        <a:latin typeface="微軟正黑體" panose="020B0604030504040204" pitchFamily="34" charset="-120"/>
                        <a:ea typeface="微軟正黑體" panose="020B0604030504040204" pitchFamily="34" charset="-120"/>
                      </a:endParaRPr>
                    </a:p>
                  </a:txBody>
                  <a:tcPr anchor="ctr"/>
                </a:tc>
                <a:tc>
                  <a:txBody>
                    <a:bodyPr/>
                    <a:lstStyle/>
                    <a:p>
                      <a:r>
                        <a:rPr lang="zh-TW" altLang="en-US" sz="2400" dirty="0" smtClean="0">
                          <a:solidFill>
                            <a:schemeClr val="tx2"/>
                          </a:solidFill>
                          <a:latin typeface="微軟正黑體" panose="020B0604030504040204" pitchFamily="34" charset="-120"/>
                          <a:ea typeface="微軟正黑體" panose="020B0604030504040204" pitchFamily="34" charset="-120"/>
                        </a:rPr>
                        <a:t>幫助鐵質吸收，可於飯後服用適量。</a:t>
                      </a:r>
                      <a:endParaRPr lang="zh-TW" altLang="en-US" sz="2400" dirty="0">
                        <a:solidFill>
                          <a:schemeClr val="tx2"/>
                        </a:solidFill>
                        <a:latin typeface="微軟正黑體" panose="020B0604030504040204" pitchFamily="34" charset="-120"/>
                        <a:ea typeface="微軟正黑體" panose="020B0604030504040204" pitchFamily="34" charset="-120"/>
                      </a:endParaRPr>
                    </a:p>
                  </a:txBody>
                  <a:tcPr anchor="ctr"/>
                </a:tc>
              </a:tr>
            </a:tbl>
          </a:graphicData>
        </a:graphic>
      </p:graphicFrame>
      <p:sp>
        <p:nvSpPr>
          <p:cNvPr id="6" name="標題 1"/>
          <p:cNvSpPr>
            <a:spLocks noGrp="1"/>
          </p:cNvSpPr>
          <p:nvPr>
            <p:ph type="title"/>
          </p:nvPr>
        </p:nvSpPr>
        <p:spPr>
          <a:xfrm>
            <a:off x="0" y="130076"/>
            <a:ext cx="9144000" cy="1282700"/>
          </a:xfrm>
        </p:spPr>
        <p:txBody>
          <a:bodyPr rtlCol="0">
            <a:normAutofit fontScale="90000"/>
          </a:bodyPr>
          <a:lstStyle/>
          <a:p>
            <a:pPr defTabSz="457161" fontAlgn="auto">
              <a:spcAft>
                <a:spcPts val="0"/>
              </a:spcAft>
              <a:defRPr/>
            </a:pPr>
            <a:r>
              <a:rPr lang="en-US" altLang="zh-TW" b="1" dirty="0" smtClean="0">
                <a:solidFill>
                  <a:schemeClr val="tx2"/>
                </a:solidFill>
                <a:effectLst>
                  <a:outerShdw blurRad="38100" dist="38100" dir="2700000" algn="tl">
                    <a:srgbClr val="000000">
                      <a:alpha val="43137"/>
                    </a:srgbClr>
                  </a:outerShdw>
                </a:effectLst>
                <a:cs typeface="MV Boli" pitchFamily="2" charset="0"/>
              </a:rPr>
              <a:t>Nonpharmacologic Therapy</a:t>
            </a:r>
            <a:endParaRPr lang="zh-TW" altLang="en-US" b="1" dirty="0">
              <a:solidFill>
                <a:schemeClr val="tx2"/>
              </a:solidFill>
              <a:effectLst>
                <a:outerShdw blurRad="38100" dist="38100" dir="2700000" algn="tl">
                  <a:srgbClr val="000000">
                    <a:alpha val="43137"/>
                  </a:srgbClr>
                </a:outerShdw>
              </a:effectLst>
              <a:cs typeface="MV Boli" pitchFamily="2" charset="0"/>
            </a:endParaRPr>
          </a:p>
        </p:txBody>
      </p:sp>
      <p:pic>
        <p:nvPicPr>
          <p:cNvPr id="122883" name="Picture 3" descr="C:\Users\user\Downloads\[648] 史努比（冬季篇）\[648] 史努比（冬季篇）\6804.png"/>
          <p:cNvPicPr>
            <a:picLocks noChangeAspect="1" noChangeArrowheads="1"/>
          </p:cNvPicPr>
          <p:nvPr/>
        </p:nvPicPr>
        <p:blipFill>
          <a:blip r:embed="rId3"/>
          <a:srcRect/>
          <a:stretch>
            <a:fillRect/>
          </a:stretch>
        </p:blipFill>
        <p:spPr bwMode="auto">
          <a:xfrm>
            <a:off x="3563888" y="2708920"/>
            <a:ext cx="1747837" cy="2032000"/>
          </a:xfrm>
          <a:prstGeom prst="rect">
            <a:avLst/>
          </a:prstGeom>
          <a:noFill/>
          <a:ln w="9525">
            <a:noFill/>
            <a:miter lim="800000"/>
            <a:headEnd/>
            <a:tailEnd/>
          </a:ln>
        </p:spPr>
      </p:pic>
      <p:sp>
        <p:nvSpPr>
          <p:cNvPr id="2" name="日期版面配置區 1"/>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35998787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25523"/>
            <a:ext cx="8460432" cy="1280583"/>
          </a:xfrm>
        </p:spPr>
        <p:txBody>
          <a:bodyPr rtlCol="0">
            <a:normAutofit/>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P</a:t>
            </a:r>
            <a:r>
              <a:rPr lang="en-US" altLang="zh-TW" b="1" dirty="0" smtClean="0">
                <a:solidFill>
                  <a:schemeClr val="tx2"/>
                </a:solidFill>
                <a:effectLst>
                  <a:outerShdw blurRad="38100" dist="38100" dir="2700000" algn="tl">
                    <a:srgbClr val="000000">
                      <a:alpha val="43137"/>
                    </a:srgbClr>
                  </a:outerShdw>
                </a:effectLst>
                <a:cs typeface="MV Boli" pitchFamily="2" charset="0"/>
              </a:rPr>
              <a:t>harmacologic Therapy</a:t>
            </a:r>
            <a:endParaRPr lang="zh-TW" altLang="en-US" b="1" dirty="0">
              <a:solidFill>
                <a:schemeClr val="tx2"/>
              </a:solidFill>
              <a:effectLst>
                <a:outerShdw blurRad="38100" dist="38100" dir="2700000" algn="tl">
                  <a:srgbClr val="000000">
                    <a:alpha val="43137"/>
                  </a:srgbClr>
                </a:outerShdw>
              </a:effectLst>
              <a:cs typeface="MV Boli" pitchFamily="2" charset="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612516899"/>
              </p:ext>
            </p:extLst>
          </p:nvPr>
        </p:nvGraphicFramePr>
        <p:xfrm>
          <a:off x="0" y="2195897"/>
          <a:ext cx="9157729" cy="4328160"/>
        </p:xfrm>
        <a:graphic>
          <a:graphicData uri="http://schemas.openxmlformats.org/drawingml/2006/table">
            <a:tbl>
              <a:tblPr firstRow="1" bandRow="1">
                <a:tableStyleId>{5C22544A-7EE6-4342-B048-85BDC9FD1C3A}</a:tableStyleId>
              </a:tblPr>
              <a:tblGrid>
                <a:gridCol w="1798899"/>
                <a:gridCol w="1944216"/>
                <a:gridCol w="3024336"/>
                <a:gridCol w="2390278"/>
              </a:tblGrid>
              <a:tr h="320494">
                <a:tc>
                  <a:txBody>
                    <a:bodyPr/>
                    <a:lstStyle/>
                    <a:p>
                      <a:endParaRPr lang="zh-TW" altLang="en-US" sz="2200" dirty="0">
                        <a:latin typeface="微軟正黑體" panose="020B0604030504040204" pitchFamily="34" charset="-120"/>
                        <a:ea typeface="微軟正黑體" panose="020B0604030504040204" pitchFamily="34" charset="-120"/>
                      </a:endParaRPr>
                    </a:p>
                  </a:txBody>
                  <a:tcPr marT="60960" marB="60960"/>
                </a:tc>
                <a:tc>
                  <a:txBody>
                    <a:bodyPr/>
                    <a:lstStyle/>
                    <a:p>
                      <a:pPr algn="ctr"/>
                      <a:r>
                        <a:rPr lang="zh-TW" altLang="en-US" sz="2200" dirty="0" smtClean="0">
                          <a:latin typeface="微軟正黑體" panose="020B0604030504040204" pitchFamily="34" charset="-120"/>
                          <a:ea typeface="微軟正黑體" panose="020B0604030504040204" pitchFamily="34" charset="-120"/>
                        </a:rPr>
                        <a:t>劑量</a:t>
                      </a:r>
                      <a:endParaRPr lang="zh-TW" altLang="en-US" sz="2200" dirty="0">
                        <a:latin typeface="微軟正黑體" panose="020B0604030504040204" pitchFamily="34" charset="-120"/>
                        <a:ea typeface="微軟正黑體" panose="020B0604030504040204" pitchFamily="34" charset="-120"/>
                      </a:endParaRPr>
                    </a:p>
                  </a:txBody>
                  <a:tcPr marT="60960" marB="60960"/>
                </a:tc>
                <a:tc>
                  <a:txBody>
                    <a:bodyPr/>
                    <a:lstStyle/>
                    <a:p>
                      <a:pPr algn="ctr"/>
                      <a:r>
                        <a:rPr lang="zh-TW" altLang="en-US" sz="2200" dirty="0" smtClean="0">
                          <a:latin typeface="微軟正黑體" panose="020B0604030504040204" pitchFamily="34" charset="-120"/>
                          <a:ea typeface="微軟正黑體" panose="020B0604030504040204" pitchFamily="34" charset="-120"/>
                        </a:rPr>
                        <a:t>適應症</a:t>
                      </a:r>
                      <a:endParaRPr lang="zh-TW" altLang="en-US" sz="2200" dirty="0">
                        <a:latin typeface="微軟正黑體" panose="020B0604030504040204" pitchFamily="34" charset="-120"/>
                        <a:ea typeface="微軟正黑體" panose="020B0604030504040204" pitchFamily="34" charset="-120"/>
                      </a:endParaRPr>
                    </a:p>
                  </a:txBody>
                  <a:tcPr marT="60960" marB="60960"/>
                </a:tc>
                <a:tc>
                  <a:txBody>
                    <a:bodyPr/>
                    <a:lstStyle/>
                    <a:p>
                      <a:pPr algn="ctr"/>
                      <a:r>
                        <a:rPr lang="zh-TW" altLang="en-US" sz="2200" dirty="0" smtClean="0">
                          <a:latin typeface="微軟正黑體" panose="020B0604030504040204" pitchFamily="34" charset="-120"/>
                          <a:ea typeface="微軟正黑體" panose="020B0604030504040204" pitchFamily="34" charset="-120"/>
                        </a:rPr>
                        <a:t>備註</a:t>
                      </a:r>
                      <a:endParaRPr lang="zh-TW" altLang="en-US" sz="2200" dirty="0">
                        <a:latin typeface="微軟正黑體" panose="020B0604030504040204" pitchFamily="34" charset="-120"/>
                        <a:ea typeface="微軟正黑體" panose="020B0604030504040204" pitchFamily="34" charset="-120"/>
                      </a:endParaRPr>
                    </a:p>
                  </a:txBody>
                  <a:tcPr marT="60960" marB="60960"/>
                </a:tc>
              </a:tr>
              <a:tr h="553182">
                <a:tc>
                  <a:txBody>
                    <a:bodyPr/>
                    <a:lstStyle/>
                    <a:p>
                      <a:r>
                        <a:rPr lang="en-US" altLang="zh-TW" sz="2000" b="1" dirty="0" smtClean="0">
                          <a:latin typeface="微軟正黑體" panose="020B0604030504040204" pitchFamily="34" charset="-120"/>
                          <a:ea typeface="微軟正黑體" panose="020B0604030504040204" pitchFamily="34" charset="-120"/>
                        </a:rPr>
                        <a:t>Vitamin B6 (Pyridoxine)</a:t>
                      </a:r>
                    </a:p>
                  </a:txBody>
                  <a:tcPr marT="60960" marB="60960" anchor="ctr"/>
                </a:tc>
                <a:tc>
                  <a:txBody>
                    <a:bodyPr/>
                    <a:lstStyle/>
                    <a:p>
                      <a:r>
                        <a:rPr lang="en-US" altLang="zh-TW" sz="2000" dirty="0" smtClean="0">
                          <a:latin typeface="微軟正黑體" panose="020B0604030504040204" pitchFamily="34" charset="-120"/>
                          <a:ea typeface="微軟正黑體" panose="020B0604030504040204" pitchFamily="34" charset="-120"/>
                        </a:rPr>
                        <a:t>50-100</a:t>
                      </a:r>
                      <a:r>
                        <a:rPr lang="zh-TW" altLang="en-US" sz="20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mg/day</a:t>
                      </a:r>
                    </a:p>
                  </a:txBody>
                  <a:tcPr marT="60960" marB="60960" anchor="ctr"/>
                </a:tc>
                <a:tc>
                  <a:txBody>
                    <a:bodyPr/>
                    <a:lstStyle/>
                    <a:p>
                      <a:r>
                        <a:rPr lang="zh-TW" altLang="en-US" sz="2200" dirty="0" smtClean="0">
                          <a:latin typeface="微軟正黑體" panose="020B0604030504040204" pitchFamily="34" charset="-120"/>
                          <a:ea typeface="微軟正黑體" panose="020B0604030504040204" pitchFamily="34" charset="-120"/>
                        </a:rPr>
                        <a:t>緩解各種</a:t>
                      </a:r>
                      <a:r>
                        <a:rPr lang="en-US" altLang="zh-TW" sz="2200" dirty="0" smtClean="0">
                          <a:latin typeface="微軟正黑體" panose="020B0604030504040204" pitchFamily="34" charset="-120"/>
                          <a:ea typeface="微軟正黑體" panose="020B0604030504040204" pitchFamily="34" charset="-120"/>
                        </a:rPr>
                        <a:t>PMS</a:t>
                      </a:r>
                      <a:r>
                        <a:rPr lang="zh-TW" altLang="en-US" sz="2200" dirty="0" smtClean="0">
                          <a:latin typeface="微軟正黑體" panose="020B0604030504040204" pitchFamily="34" charset="-120"/>
                          <a:ea typeface="微軟正黑體" panose="020B0604030504040204" pitchFamily="34" charset="-120"/>
                        </a:rPr>
                        <a:t>症狀</a:t>
                      </a:r>
                      <a:endParaRPr lang="en-US" altLang="zh-TW" sz="2200" dirty="0" smtClean="0">
                        <a:latin typeface="微軟正黑體" panose="020B0604030504040204" pitchFamily="34" charset="-120"/>
                        <a:ea typeface="微軟正黑體" panose="020B0604030504040204" pitchFamily="34" charset="-120"/>
                      </a:endParaRPr>
                    </a:p>
                  </a:txBody>
                  <a:tcPr marT="60960" marB="60960" anchor="ctr"/>
                </a:tc>
                <a:tc>
                  <a:txBody>
                    <a:bodyPr/>
                    <a:lstStyle/>
                    <a:p>
                      <a:r>
                        <a:rPr lang="zh-TW" altLang="en-US" sz="2200" dirty="0" smtClean="0">
                          <a:latin typeface="微軟正黑體" panose="020B0604030504040204" pitchFamily="34" charset="-120"/>
                          <a:ea typeface="微軟正黑體" panose="020B0604030504040204" pitchFamily="34" charset="-120"/>
                        </a:rPr>
                        <a:t>過量可能有神經毒性</a:t>
                      </a:r>
                      <a:endParaRPr lang="en-US" altLang="zh-TW" sz="2200" dirty="0" smtClean="0">
                        <a:latin typeface="微軟正黑體" panose="020B0604030504040204" pitchFamily="34" charset="-120"/>
                        <a:ea typeface="微軟正黑體" panose="020B0604030504040204" pitchFamily="34" charset="-120"/>
                      </a:endParaRPr>
                    </a:p>
                  </a:txBody>
                  <a:tcPr marT="60960" marB="60960" anchor="ctr"/>
                </a:tc>
              </a:tr>
              <a:tr h="320494">
                <a:tc>
                  <a:txBody>
                    <a:bodyPr/>
                    <a:lstStyle/>
                    <a:p>
                      <a:r>
                        <a:rPr lang="en-US" altLang="zh-TW" sz="2000" b="1" dirty="0" smtClean="0">
                          <a:latin typeface="微軟正黑體" panose="020B0604030504040204" pitchFamily="34" charset="-120"/>
                          <a:ea typeface="微軟正黑體" panose="020B0604030504040204" pitchFamily="34" charset="-120"/>
                        </a:rPr>
                        <a:t>Vitamin E</a:t>
                      </a:r>
                    </a:p>
                  </a:txBody>
                  <a:tcPr marT="60960" marB="60960" anchor="ctr"/>
                </a:tc>
                <a:tc>
                  <a:txBody>
                    <a:bodyPr/>
                    <a:lstStyle/>
                    <a:p>
                      <a:r>
                        <a:rPr lang="en-US" altLang="zh-TW" sz="2000" dirty="0" smtClean="0">
                          <a:latin typeface="微軟正黑體" panose="020B0604030504040204" pitchFamily="34" charset="-120"/>
                          <a:ea typeface="微軟正黑體" panose="020B0604030504040204" pitchFamily="34" charset="-120"/>
                        </a:rPr>
                        <a:t>400 IU/day</a:t>
                      </a:r>
                      <a:endParaRPr lang="zh-TW" altLang="en-US" sz="2000" dirty="0">
                        <a:latin typeface="微軟正黑體" panose="020B0604030504040204" pitchFamily="34" charset="-120"/>
                        <a:ea typeface="微軟正黑體" panose="020B0604030504040204" pitchFamily="34" charset="-120"/>
                      </a:endParaRPr>
                    </a:p>
                  </a:txBody>
                  <a:tcPr marT="60960" marB="60960" anchor="ctr"/>
                </a:tc>
                <a:tc>
                  <a:txBody>
                    <a:bodyPr/>
                    <a:lstStyle/>
                    <a:p>
                      <a:r>
                        <a:rPr lang="zh-TW" altLang="en-US" sz="2200" dirty="0" smtClean="0">
                          <a:latin typeface="微軟正黑體" panose="020B0604030504040204" pitchFamily="34" charset="-120"/>
                          <a:ea typeface="微軟正黑體" panose="020B0604030504040204" pitchFamily="34" charset="-120"/>
                        </a:rPr>
                        <a:t>乳房脹痛</a:t>
                      </a:r>
                      <a:endParaRPr lang="en-US" altLang="zh-TW" sz="2200" dirty="0" smtClean="0">
                        <a:latin typeface="微軟正黑體" panose="020B0604030504040204" pitchFamily="34" charset="-120"/>
                        <a:ea typeface="微軟正黑體" panose="020B0604030504040204" pitchFamily="34" charset="-120"/>
                      </a:endParaRPr>
                    </a:p>
                  </a:txBody>
                  <a:tcPr marT="60960" marB="60960" anchor="ctr"/>
                </a:tc>
                <a:tc>
                  <a:txBody>
                    <a:bodyPr/>
                    <a:lstStyle/>
                    <a:p>
                      <a:r>
                        <a:rPr lang="zh-TW" altLang="en-US" sz="2200" dirty="0" smtClean="0">
                          <a:latin typeface="微軟正黑體" panose="020B0604030504040204" pitchFamily="34" charset="-120"/>
                          <a:ea typeface="微軟正黑體" panose="020B0604030504040204" pitchFamily="34" charset="-120"/>
                        </a:rPr>
                        <a:t>功效未證實</a:t>
                      </a:r>
                      <a:endParaRPr lang="en-US" altLang="zh-TW" sz="2200" dirty="0" smtClean="0">
                        <a:latin typeface="微軟正黑體" panose="020B0604030504040204" pitchFamily="34" charset="-120"/>
                        <a:ea typeface="微軟正黑體" panose="020B0604030504040204" pitchFamily="34" charset="-120"/>
                      </a:endParaRPr>
                    </a:p>
                  </a:txBody>
                  <a:tcPr marT="60960" marB="60960" anchor="ctr"/>
                </a:tc>
              </a:tr>
              <a:tr h="513669">
                <a:tc rowSpan="2">
                  <a:txBody>
                    <a:bodyPr/>
                    <a:lstStyle/>
                    <a:p>
                      <a:r>
                        <a:rPr lang="en-US" altLang="zh-TW" sz="2000" b="1" dirty="0" smtClean="0">
                          <a:latin typeface="微軟正黑體" panose="020B0604030504040204" pitchFamily="34" charset="-120"/>
                          <a:ea typeface="微軟正黑體" panose="020B0604030504040204" pitchFamily="34" charset="-120"/>
                        </a:rPr>
                        <a:t>Calcium &amp; </a:t>
                      </a:r>
                    </a:p>
                    <a:p>
                      <a:r>
                        <a:rPr lang="en-US" altLang="zh-TW" sz="2000" b="1" dirty="0" smtClean="0">
                          <a:latin typeface="微軟正黑體" panose="020B0604030504040204" pitchFamily="34" charset="-120"/>
                          <a:ea typeface="微軟正黑體" panose="020B0604030504040204" pitchFamily="34" charset="-120"/>
                        </a:rPr>
                        <a:t>Vitamin D</a:t>
                      </a:r>
                    </a:p>
                  </a:txBody>
                  <a:tcPr marT="60960" marB="60960" anchor="ctr"/>
                </a:tc>
                <a:tc>
                  <a:txBody>
                    <a:bodyPr/>
                    <a:lstStyle/>
                    <a:p>
                      <a:r>
                        <a:rPr lang="en-US" altLang="zh-TW" sz="2000" dirty="0" smtClean="0">
                          <a:latin typeface="微軟正黑體" panose="020B0604030504040204" pitchFamily="34" charset="-120"/>
                          <a:ea typeface="微軟正黑體" panose="020B0604030504040204" pitchFamily="34" charset="-120"/>
                        </a:rPr>
                        <a:t>Ca 600</a:t>
                      </a:r>
                      <a:r>
                        <a:rPr lang="zh-TW" altLang="en-US" sz="20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mg BID</a:t>
                      </a:r>
                    </a:p>
                  </a:txBody>
                  <a:tcPr marT="60960" marB="60960" anchor="ctr"/>
                </a:tc>
                <a:tc>
                  <a:txBody>
                    <a:bodyPr/>
                    <a:lstStyle/>
                    <a:p>
                      <a:pPr marL="0" marR="0" indent="0" algn="l" defTabSz="457161" rtl="0" eaLnBrk="1" fontAlgn="auto" latinLnBrk="0" hangingPunct="1">
                        <a:lnSpc>
                          <a:spcPct val="100000"/>
                        </a:lnSpc>
                        <a:spcBef>
                          <a:spcPts val="0"/>
                        </a:spcBef>
                        <a:spcAft>
                          <a:spcPts val="0"/>
                        </a:spcAft>
                        <a:buClrTx/>
                        <a:buSzTx/>
                        <a:buFontTx/>
                        <a:buNone/>
                        <a:tabLst/>
                        <a:defRPr/>
                      </a:pPr>
                      <a:r>
                        <a:rPr lang="zh-TW" altLang="en-US" sz="2200" dirty="0" smtClean="0">
                          <a:latin typeface="微軟正黑體" panose="020B0604030504040204" pitchFamily="34" charset="-120"/>
                          <a:ea typeface="微軟正黑體" panose="020B0604030504040204" pitchFamily="34" charset="-120"/>
                        </a:rPr>
                        <a:t>情緒不穩、嘴饞、其他身體不適</a:t>
                      </a:r>
                      <a:endParaRPr lang="en-US" altLang="zh-TW" sz="2200" dirty="0" smtClean="0">
                        <a:latin typeface="微軟正黑體" panose="020B0604030504040204" pitchFamily="34" charset="-120"/>
                        <a:ea typeface="微軟正黑體" panose="020B0604030504040204" pitchFamily="34" charset="-120"/>
                      </a:endParaRPr>
                    </a:p>
                  </a:txBody>
                  <a:tcPr marT="60960" marB="60960" anchor="ctr"/>
                </a:tc>
                <a:tc rowSpan="2">
                  <a:txBody>
                    <a:bodyPr/>
                    <a:lstStyle/>
                    <a:p>
                      <a:r>
                        <a:rPr lang="zh-TW" altLang="en-US" sz="2200" dirty="0" smtClean="0">
                          <a:latin typeface="微軟正黑體" panose="020B0604030504040204" pitchFamily="34" charset="-120"/>
                          <a:ea typeface="微軟正黑體" panose="020B0604030504040204" pitchFamily="34" charset="-120"/>
                        </a:rPr>
                        <a:t>極少案例有噁心、、腎結石的副作用</a:t>
                      </a:r>
                    </a:p>
                  </a:txBody>
                  <a:tcPr marT="60960" marB="60960" anchor="ctr"/>
                </a:tc>
              </a:tr>
              <a:tr h="790260">
                <a:tc vMerge="1">
                  <a:txBody>
                    <a:bodyPr/>
                    <a:lstStyle/>
                    <a:p>
                      <a:endParaRPr lang="zh-TW" altLang="en-US"/>
                    </a:p>
                  </a:txBody>
                  <a:tcPr/>
                </a:tc>
                <a:tc>
                  <a:txBody>
                    <a:bodyPr/>
                    <a:lstStyle/>
                    <a:p>
                      <a:r>
                        <a:rPr lang="en-US" altLang="zh-TW" sz="2000" dirty="0" smtClean="0">
                          <a:latin typeface="微軟正黑體" panose="020B0604030504040204" pitchFamily="34" charset="-120"/>
                          <a:ea typeface="微軟正黑體" panose="020B0604030504040204" pitchFamily="34" charset="-120"/>
                        </a:rPr>
                        <a:t>Ca 1200</a:t>
                      </a:r>
                      <a:r>
                        <a:rPr lang="zh-TW" altLang="en-US" sz="20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mg +</a:t>
                      </a:r>
                    </a:p>
                    <a:p>
                      <a:r>
                        <a:rPr lang="en-US" altLang="zh-TW" sz="2000" dirty="0" smtClean="0">
                          <a:latin typeface="微軟正黑體" panose="020B0604030504040204" pitchFamily="34" charset="-120"/>
                          <a:ea typeface="微軟正黑體" panose="020B0604030504040204" pitchFamily="34" charset="-120"/>
                        </a:rPr>
                        <a:t>Vitamin D 400</a:t>
                      </a:r>
                      <a:r>
                        <a:rPr lang="zh-TW" altLang="en-US" sz="20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IU</a:t>
                      </a:r>
                    </a:p>
                  </a:txBody>
                  <a:tcPr marT="60960" marB="60960" anchor="ctr"/>
                </a:tc>
                <a:tc>
                  <a:txBody>
                    <a:bodyPr/>
                    <a:lstStyle/>
                    <a:p>
                      <a:pPr marL="0" marR="0" indent="0" algn="l" defTabSz="457161" rtl="0" eaLnBrk="1" fontAlgn="auto" latinLnBrk="0" hangingPunct="1">
                        <a:lnSpc>
                          <a:spcPct val="100000"/>
                        </a:lnSpc>
                        <a:spcBef>
                          <a:spcPts val="0"/>
                        </a:spcBef>
                        <a:spcAft>
                          <a:spcPts val="0"/>
                        </a:spcAft>
                        <a:buClrTx/>
                        <a:buSzTx/>
                        <a:buFontTx/>
                        <a:buNone/>
                        <a:tabLst/>
                        <a:defRPr/>
                      </a:pPr>
                      <a:r>
                        <a:rPr lang="zh-TW" altLang="en-US" sz="2200" dirty="0" smtClean="0">
                          <a:latin typeface="微軟正黑體" panose="020B0604030504040204" pitchFamily="34" charset="-120"/>
                          <a:ea typeface="微軟正黑體" panose="020B0604030504040204" pitchFamily="34" charset="-120"/>
                        </a:rPr>
                        <a:t>預防</a:t>
                      </a:r>
                      <a:r>
                        <a:rPr lang="en-US" altLang="zh-TW" sz="2200" dirty="0" smtClean="0">
                          <a:latin typeface="微軟正黑體" panose="020B0604030504040204" pitchFamily="34" charset="-120"/>
                          <a:ea typeface="微軟正黑體" panose="020B0604030504040204" pitchFamily="34" charset="-120"/>
                        </a:rPr>
                        <a:t>PMS</a:t>
                      </a:r>
                      <a:r>
                        <a:rPr lang="zh-TW" altLang="en-US" sz="2200" dirty="0" smtClean="0">
                          <a:latin typeface="微軟正黑體" panose="020B0604030504040204" pitchFamily="34" charset="-120"/>
                          <a:ea typeface="微軟正黑體" panose="020B0604030504040204" pitchFamily="34" charset="-120"/>
                        </a:rPr>
                        <a:t>惡化、預防骨質疏鬆</a:t>
                      </a:r>
                      <a:endParaRPr lang="en-US" altLang="zh-TW" sz="2200" dirty="0" smtClean="0">
                        <a:latin typeface="微軟正黑體" panose="020B0604030504040204" pitchFamily="34" charset="-120"/>
                        <a:ea typeface="微軟正黑體" panose="020B0604030504040204" pitchFamily="34" charset="-120"/>
                      </a:endParaRPr>
                    </a:p>
                  </a:txBody>
                  <a:tcPr marT="60960" marB="60960" anchor="ctr"/>
                </a:tc>
                <a:tc vMerge="1">
                  <a:txBody>
                    <a:bodyPr/>
                    <a:lstStyle/>
                    <a:p>
                      <a:endParaRPr lang="zh-TW" altLang="en-US"/>
                    </a:p>
                  </a:txBody>
                  <a:tcPr/>
                </a:tc>
              </a:tr>
              <a:tr h="553182">
                <a:tc>
                  <a:txBody>
                    <a:bodyPr/>
                    <a:lstStyle/>
                    <a:p>
                      <a:r>
                        <a:rPr lang="en-US" altLang="zh-TW" sz="2000" b="1" dirty="0" smtClean="0">
                          <a:latin typeface="微軟正黑體" panose="020B0604030504040204" pitchFamily="34" charset="-120"/>
                          <a:ea typeface="微軟正黑體" panose="020B0604030504040204" pitchFamily="34" charset="-120"/>
                        </a:rPr>
                        <a:t>Magnesium</a:t>
                      </a:r>
                    </a:p>
                  </a:txBody>
                  <a:tcPr marT="60960" marB="60960" anchor="ctr"/>
                </a:tc>
                <a:tc>
                  <a:txBody>
                    <a:bodyPr/>
                    <a:lstStyle/>
                    <a:p>
                      <a:r>
                        <a:rPr lang="en-US" altLang="zh-TW" sz="2000" dirty="0" smtClean="0">
                          <a:latin typeface="微軟正黑體" panose="020B0604030504040204" pitchFamily="34" charset="-120"/>
                          <a:ea typeface="微軟正黑體" panose="020B0604030504040204" pitchFamily="34" charset="-120"/>
                        </a:rPr>
                        <a:t>Mg  360mg </a:t>
                      </a:r>
                    </a:p>
                    <a:p>
                      <a:r>
                        <a:rPr lang="en-US" altLang="zh-TW" sz="2000" dirty="0" smtClean="0">
                          <a:latin typeface="微軟正黑體" panose="020B0604030504040204" pitchFamily="34" charset="-120"/>
                          <a:ea typeface="微軟正黑體" panose="020B0604030504040204" pitchFamily="34" charset="-120"/>
                        </a:rPr>
                        <a:t>in </a:t>
                      </a:r>
                      <a:r>
                        <a:rPr lang="en-US" altLang="zh-TW" sz="2000" dirty="0" err="1" smtClean="0">
                          <a:latin typeface="微軟正黑體" panose="020B0604030504040204" pitchFamily="34" charset="-120"/>
                          <a:ea typeface="微軟正黑體" panose="020B0604030504040204" pitchFamily="34" charset="-120"/>
                        </a:rPr>
                        <a:t>luteal</a:t>
                      </a:r>
                      <a:r>
                        <a:rPr lang="en-US" altLang="zh-TW" sz="2000" dirty="0" smtClean="0">
                          <a:latin typeface="微軟正黑體" panose="020B0604030504040204" pitchFamily="34" charset="-120"/>
                          <a:ea typeface="微軟正黑體" panose="020B0604030504040204" pitchFamily="34" charset="-120"/>
                        </a:rPr>
                        <a:t> phase</a:t>
                      </a:r>
                    </a:p>
                  </a:txBody>
                  <a:tcPr marT="60960" marB="60960" anchor="ctr"/>
                </a:tc>
                <a:tc>
                  <a:txBody>
                    <a:bodyPr/>
                    <a:lstStyle/>
                    <a:p>
                      <a:r>
                        <a:rPr lang="zh-TW" altLang="en-US" sz="2200" dirty="0" smtClean="0">
                          <a:latin typeface="微軟正黑體" panose="020B0604030504040204" pitchFamily="34" charset="-120"/>
                          <a:ea typeface="微軟正黑體" panose="020B0604030504040204" pitchFamily="34" charset="-120"/>
                        </a:rPr>
                        <a:t>情緒症狀</a:t>
                      </a:r>
                      <a:endParaRPr lang="zh-TW" altLang="en-US" sz="2200" dirty="0">
                        <a:latin typeface="微軟正黑體" panose="020B0604030504040204" pitchFamily="34" charset="-120"/>
                        <a:ea typeface="微軟正黑體" panose="020B0604030504040204" pitchFamily="34" charset="-120"/>
                      </a:endParaRPr>
                    </a:p>
                  </a:txBody>
                  <a:tcPr marT="60960" marB="60960" anchor="ctr"/>
                </a:tc>
                <a:tc>
                  <a:txBody>
                    <a:bodyPr/>
                    <a:lstStyle/>
                    <a:p>
                      <a:r>
                        <a:rPr lang="zh-TW" altLang="en-US" sz="2200" dirty="0" smtClean="0">
                          <a:latin typeface="微軟正黑體" panose="020B0604030504040204" pitchFamily="34" charset="-120"/>
                          <a:ea typeface="微軟正黑體" panose="020B0604030504040204" pitchFamily="34" charset="-120"/>
                        </a:rPr>
                        <a:t>副作用很少，最常見是腹瀉</a:t>
                      </a:r>
                    </a:p>
                  </a:txBody>
                  <a:tcPr marT="60960" marB="60960" anchor="ctr"/>
                </a:tc>
              </a:tr>
            </a:tbl>
          </a:graphicData>
        </a:graphic>
      </p:graphicFrame>
      <p:pic>
        <p:nvPicPr>
          <p:cNvPr id="124966" name="Picture 2" descr="C:\Users\user\Downloads\[648] 史努比（冬季篇）\[648] 史努比（冬季篇）\6801.png"/>
          <p:cNvPicPr>
            <a:picLocks noChangeAspect="1" noChangeArrowheads="1"/>
          </p:cNvPicPr>
          <p:nvPr/>
        </p:nvPicPr>
        <p:blipFill>
          <a:blip r:embed="rId3"/>
          <a:srcRect/>
          <a:stretch>
            <a:fillRect/>
          </a:stretch>
        </p:blipFill>
        <p:spPr bwMode="auto">
          <a:xfrm>
            <a:off x="-35211" y="620688"/>
            <a:ext cx="2084388" cy="1559984"/>
          </a:xfrm>
          <a:prstGeom prst="rect">
            <a:avLst/>
          </a:prstGeom>
          <a:noFill/>
          <a:ln w="9525">
            <a:noFill/>
            <a:miter lim="800000"/>
            <a:headEnd/>
            <a:tailEnd/>
          </a:ln>
        </p:spPr>
      </p:pic>
      <p:sp>
        <p:nvSpPr>
          <p:cNvPr id="9" name="內容版面配置區 2"/>
          <p:cNvSpPr txBox="1">
            <a:spLocks/>
          </p:cNvSpPr>
          <p:nvPr/>
        </p:nvSpPr>
        <p:spPr>
          <a:xfrm>
            <a:off x="2070178" y="1457847"/>
            <a:ext cx="5440362" cy="1035049"/>
          </a:xfrm>
          <a:prstGeom prst="rect">
            <a:avLst/>
          </a:prstGeom>
        </p:spPr>
        <p:txBody>
          <a:bodyPr lIns="91432" tIns="45717" rIns="91432" bIns="45717">
            <a:normAutofit/>
          </a:bodyPr>
          <a:lstStyle/>
          <a:p>
            <a:pPr defTabSz="457161" fontAlgn="auto">
              <a:lnSpc>
                <a:spcPct val="150000"/>
              </a:lnSpc>
              <a:spcBef>
                <a:spcPts val="1000"/>
              </a:spcBef>
              <a:spcAft>
                <a:spcPts val="0"/>
              </a:spcAft>
              <a:buClr>
                <a:schemeClr val="accent1"/>
              </a:buClr>
              <a:defRPr/>
            </a:pPr>
            <a:r>
              <a:rPr kumimoji="0" lang="en-US" altLang="zh-TW" sz="2800" b="1" u="sng" dirty="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anose="02000500030200090000" pitchFamily="2" charset="0"/>
              </a:rPr>
              <a:t>Vitamin &amp; Mineral Elements </a:t>
            </a:r>
          </a:p>
        </p:txBody>
      </p:sp>
      <p:sp>
        <p:nvSpPr>
          <p:cNvPr id="3" name="日期版面配置區 2"/>
          <p:cNvSpPr>
            <a:spLocks noGrp="1"/>
          </p:cNvSpPr>
          <p:nvPr>
            <p:ph type="dt" sz="half" idx="10"/>
          </p:nvPr>
        </p:nvSpPr>
        <p:spPr>
          <a:xfrm>
            <a:off x="6732240" y="6514967"/>
            <a:ext cx="2133600" cy="365125"/>
          </a:xfrm>
        </p:spPr>
        <p:txBody>
          <a:bodyPr/>
          <a:lstStyle/>
          <a:p>
            <a:pPr>
              <a:defRPr/>
            </a:pPr>
            <a:r>
              <a:rPr lang="en-US" altLang="zh-TW" dirty="0" smtClean="0"/>
              <a:t>2015/7/25</a:t>
            </a:r>
            <a:endParaRPr lang="zh-TW" altLang="en-US" dirty="0"/>
          </a:p>
        </p:txBody>
      </p:sp>
      <p:sp>
        <p:nvSpPr>
          <p:cNvPr id="124930" name="投影片編號版面配置區 6"/>
          <p:cNvSpPr>
            <a:spLocks noGrp="1"/>
          </p:cNvSpPr>
          <p:nvPr>
            <p:ph type="sldNum" sz="quarter" idx="12"/>
          </p:nvPr>
        </p:nvSpPr>
        <p:spPr bwMode="auto">
          <a:xfrm>
            <a:off x="4219009" y="6528821"/>
            <a:ext cx="609600" cy="365125"/>
          </a:xfrm>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E8F8D0C9-0125-4C65-8FF2-1059C7EFFD0A}" type="slidenum">
              <a:rPr lang="zh-TW" altLang="en-US">
                <a:latin typeface="MV Boli" pitchFamily="2"/>
                <a:cs typeface="MV Boli" pitchFamily="2"/>
              </a:rPr>
              <a:pPr defTabSz="912813" fontAlgn="base">
                <a:spcBef>
                  <a:spcPct val="0"/>
                </a:spcBef>
                <a:spcAft>
                  <a:spcPct val="0"/>
                </a:spcAft>
              </a:pPr>
              <a:t>46</a:t>
            </a:fld>
            <a:endParaRPr lang="en-US" altLang="zh-TW">
              <a:latin typeface="MV Boli" pitchFamily="2"/>
              <a:cs typeface="MV Boli" pitchFamily="2"/>
            </a:endParaRPr>
          </a:p>
        </p:txBody>
      </p:sp>
    </p:spTree>
    <p:extLst>
      <p:ext uri="{BB962C8B-B14F-4D97-AF65-F5344CB8AC3E}">
        <p14:creationId xmlns:p14="http://schemas.microsoft.com/office/powerpoint/2010/main" val="27544499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3780"/>
            <a:ext cx="9144000" cy="1282700"/>
          </a:xfrm>
        </p:spPr>
        <p:txBody>
          <a:bodyPr rtlCol="0">
            <a:normAutofit/>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P</a:t>
            </a:r>
            <a:r>
              <a:rPr lang="en-US" altLang="zh-TW" b="1" dirty="0" smtClean="0">
                <a:solidFill>
                  <a:schemeClr val="tx2"/>
                </a:solidFill>
                <a:effectLst>
                  <a:outerShdw blurRad="38100" dist="38100" dir="2700000" algn="tl">
                    <a:srgbClr val="000000">
                      <a:alpha val="43137"/>
                    </a:srgbClr>
                  </a:outerShdw>
                </a:effectLst>
                <a:cs typeface="MV Boli" pitchFamily="2" charset="0"/>
              </a:rPr>
              <a:t>harmacologic Therapy</a:t>
            </a:r>
            <a:endParaRPr lang="zh-TW" altLang="en-US"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467544" y="1403351"/>
            <a:ext cx="8662169" cy="5793316"/>
          </a:xfrm>
        </p:spPr>
        <p:txBody>
          <a:bodyPr rtlCol="0">
            <a:normAutofit/>
          </a:bodyPr>
          <a:lstStyle/>
          <a:p>
            <a:pPr marL="0" indent="0" defTabSz="457161" fontAlgn="auto">
              <a:lnSpc>
                <a:spcPct val="150000"/>
              </a:lnSpc>
              <a:spcAft>
                <a:spcPts val="0"/>
              </a:spcAft>
              <a:buFont typeface="Wingdings 3" charset="2"/>
              <a:buNone/>
              <a:defRPr/>
            </a:pPr>
            <a:r>
              <a:rPr lang="en-US" altLang="zh-TW" sz="2800" b="1" u="sng" dirty="0" smtClean="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anose="02000500030200090000" pitchFamily="2" charset="0"/>
              </a:rPr>
              <a:t>NSAIDs</a:t>
            </a:r>
          </a:p>
          <a:p>
            <a:pPr marL="342871" indent="-342871" defTabSz="457161" fontAlgn="auto">
              <a:lnSpc>
                <a:spcPct val="150000"/>
              </a:lnSpc>
              <a:spcAft>
                <a:spcPts val="0"/>
              </a:spcAft>
              <a:buFont typeface="Wingdings 3" charset="2"/>
              <a:buChar char=""/>
              <a:defRPr/>
            </a:pPr>
            <a:r>
              <a:rPr lang="en-US" altLang="zh-TW" sz="2600" b="1" dirty="0" smtClean="0">
                <a:solidFill>
                  <a:srgbClr val="00B050"/>
                </a:solidFill>
                <a:latin typeface="微軟正黑體" panose="020B0604030504040204" pitchFamily="34" charset="-120"/>
                <a:ea typeface="微軟正黑體" panose="020B0604030504040204" pitchFamily="34" charset="-120"/>
                <a:cs typeface="+mn-cs"/>
              </a:rPr>
              <a:t>Several </a:t>
            </a:r>
            <a:r>
              <a:rPr lang="en-US" altLang="zh-TW" sz="2600" b="1" dirty="0">
                <a:solidFill>
                  <a:srgbClr val="00B050"/>
                </a:solidFill>
                <a:latin typeface="微軟正黑體" panose="020B0604030504040204" pitchFamily="34" charset="-120"/>
                <a:ea typeface="微軟正黑體" panose="020B0604030504040204" pitchFamily="34" charset="-120"/>
                <a:cs typeface="+mn-cs"/>
              </a:rPr>
              <a:t>days before and during the </a:t>
            </a:r>
            <a:r>
              <a:rPr lang="en-US" altLang="zh-TW" sz="2600" b="1" dirty="0" smtClean="0">
                <a:solidFill>
                  <a:srgbClr val="00B050"/>
                </a:solidFill>
                <a:latin typeface="微軟正黑體" panose="020B0604030504040204" pitchFamily="34" charset="-120"/>
                <a:ea typeface="微軟正黑體" panose="020B0604030504040204" pitchFamily="34" charset="-120"/>
                <a:cs typeface="+mn-cs"/>
              </a:rPr>
              <a:t>menses</a:t>
            </a:r>
            <a:r>
              <a:rPr lang="en-US" altLang="zh-TW" sz="2600" b="1" dirty="0" smtClean="0">
                <a:solidFill>
                  <a:schemeClr val="accent5">
                    <a:lumMod val="50000"/>
                  </a:schemeClr>
                </a:solidFill>
                <a:latin typeface="微軟正黑體" panose="020B0604030504040204" pitchFamily="34" charset="-120"/>
                <a:ea typeface="微軟正黑體" panose="020B0604030504040204" pitchFamily="34" charset="-120"/>
                <a:cs typeface="+mn-cs"/>
              </a:rPr>
              <a:t>.</a:t>
            </a:r>
          </a:p>
          <a:p>
            <a:pPr marL="742886" lvl="1" indent="-285725" defTabSz="457161" fontAlgn="auto">
              <a:lnSpc>
                <a:spcPct val="150000"/>
              </a:lnSpc>
              <a:spcAft>
                <a:spcPts val="0"/>
              </a:spcAft>
              <a:buFont typeface="Wingdings" panose="05000000000000000000" pitchFamily="2" charset="2"/>
              <a:buChar char="ü"/>
              <a:defRPr/>
            </a:pPr>
            <a:r>
              <a:rPr lang="en-US" altLang="zh-TW" sz="2200" dirty="0">
                <a:solidFill>
                  <a:schemeClr val="tx2"/>
                </a:solidFill>
                <a:latin typeface="微軟正黑體" panose="020B0604030504040204" pitchFamily="34" charset="-120"/>
                <a:ea typeface="微軟正黑體" panose="020B0604030504040204" pitchFamily="34" charset="-120"/>
                <a:cs typeface="+mn-cs"/>
              </a:rPr>
              <a:t>R</a:t>
            </a:r>
            <a:r>
              <a:rPr lang="en-US" altLang="zh-TW" sz="2200" dirty="0" smtClean="0">
                <a:solidFill>
                  <a:schemeClr val="tx2"/>
                </a:solidFill>
                <a:latin typeface="微軟正黑體" panose="020B0604030504040204" pitchFamily="34" charset="-120"/>
                <a:ea typeface="微軟正黑體" panose="020B0604030504040204" pitchFamily="34" charset="-120"/>
                <a:cs typeface="+mn-cs"/>
              </a:rPr>
              <a:t>educe </a:t>
            </a:r>
            <a:r>
              <a:rPr lang="en-US" altLang="zh-TW" sz="2200" dirty="0">
                <a:solidFill>
                  <a:schemeClr val="tx2"/>
                </a:solidFill>
                <a:latin typeface="微軟正黑體" panose="020B0604030504040204" pitchFamily="34" charset="-120"/>
                <a:ea typeface="微軟正黑體" panose="020B0604030504040204" pitchFamily="34" charset="-120"/>
                <a:cs typeface="+mn-cs"/>
              </a:rPr>
              <a:t>physical symptoms </a:t>
            </a:r>
            <a:r>
              <a:rPr lang="en-US" altLang="zh-TW" sz="2200" dirty="0" smtClean="0">
                <a:solidFill>
                  <a:schemeClr val="tx2"/>
                </a:solidFill>
                <a:latin typeface="微軟正黑體" panose="020B0604030504040204" pitchFamily="34" charset="-120"/>
                <a:ea typeface="微軟正黑體" panose="020B0604030504040204" pitchFamily="34" charset="-120"/>
                <a:cs typeface="+mn-cs"/>
              </a:rPr>
              <a:t>and mood symptoms.</a:t>
            </a:r>
            <a:endParaRPr lang="en-US" altLang="zh-TW" sz="2200" dirty="0">
              <a:solidFill>
                <a:schemeClr val="tx2"/>
              </a:solidFill>
              <a:latin typeface="微軟正黑體" panose="020B0604030504040204" pitchFamily="34" charset="-120"/>
              <a:ea typeface="微軟正黑體" panose="020B0604030504040204" pitchFamily="34" charset="-120"/>
              <a:cs typeface="+mn-cs"/>
            </a:endParaRPr>
          </a:p>
          <a:p>
            <a:pPr marL="342871" indent="-342871" defTabSz="457161" fontAlgn="auto">
              <a:lnSpc>
                <a:spcPct val="150000"/>
              </a:lnSpc>
              <a:spcAft>
                <a:spcPts val="0"/>
              </a:spcAft>
              <a:buFont typeface="Wingdings 3" charset="2"/>
              <a:buChar char=""/>
              <a:defRPr/>
            </a:pPr>
            <a:r>
              <a:rPr lang="en-US" altLang="zh-TW" sz="2600" dirty="0">
                <a:solidFill>
                  <a:schemeClr val="tx2"/>
                </a:solidFill>
                <a:latin typeface="微軟正黑體" panose="020B0604030504040204" pitchFamily="34" charset="-120"/>
                <a:ea typeface="微軟正黑體" panose="020B0604030504040204" pitchFamily="34" charset="-120"/>
                <a:cs typeface="+mn-cs"/>
              </a:rPr>
              <a:t>The benefit from these agents may be </a:t>
            </a:r>
            <a:r>
              <a:rPr lang="en-US" altLang="zh-TW" sz="2600" dirty="0" smtClean="0">
                <a:solidFill>
                  <a:schemeClr val="tx2"/>
                </a:solidFill>
                <a:latin typeface="微軟正黑體" panose="020B0604030504040204" pitchFamily="34" charset="-120"/>
                <a:ea typeface="微軟正黑體" panose="020B0604030504040204" pitchFamily="34" charset="-120"/>
                <a:cs typeface="+mn-cs"/>
              </a:rPr>
              <a:t>a </a:t>
            </a:r>
            <a:r>
              <a:rPr lang="en-US" altLang="zh-TW" sz="2600" dirty="0">
                <a:solidFill>
                  <a:schemeClr val="tx2"/>
                </a:solidFill>
                <a:latin typeface="微軟正黑體" panose="020B0604030504040204" pitchFamily="34" charset="-120"/>
                <a:ea typeface="微軟正黑體" panose="020B0604030504040204" pitchFamily="34" charset="-120"/>
                <a:cs typeface="+mn-cs"/>
              </a:rPr>
              <a:t>result of the </a:t>
            </a:r>
            <a:r>
              <a:rPr lang="en-US" altLang="zh-TW" sz="2600" b="1" dirty="0">
                <a:solidFill>
                  <a:srgbClr val="00B050"/>
                </a:solidFill>
                <a:latin typeface="微軟正黑體" panose="020B0604030504040204" pitchFamily="34" charset="-120"/>
                <a:ea typeface="微軟正黑體" panose="020B0604030504040204" pitchFamily="34" charset="-120"/>
                <a:cs typeface="+mn-cs"/>
              </a:rPr>
              <a:t>coexistence of dysmenorrhea and </a:t>
            </a:r>
            <a:r>
              <a:rPr lang="en-US" altLang="zh-TW" sz="2600" b="1" dirty="0" smtClean="0">
                <a:solidFill>
                  <a:srgbClr val="00B050"/>
                </a:solidFill>
                <a:latin typeface="微軟正黑體" panose="020B0604030504040204" pitchFamily="34" charset="-120"/>
                <a:ea typeface="微軟正黑體" panose="020B0604030504040204" pitchFamily="34" charset="-120"/>
                <a:cs typeface="+mn-cs"/>
              </a:rPr>
              <a:t>PMS</a:t>
            </a:r>
            <a:r>
              <a:rPr lang="en-US" altLang="zh-TW" sz="2600" b="1" dirty="0" smtClean="0">
                <a:solidFill>
                  <a:schemeClr val="accent2"/>
                </a:solidFill>
                <a:latin typeface="微軟正黑體" panose="020B0604030504040204" pitchFamily="34" charset="-120"/>
                <a:ea typeface="微軟正黑體" panose="020B0604030504040204" pitchFamily="34" charset="-120"/>
                <a:cs typeface="+mn-cs"/>
              </a:rPr>
              <a:t>.</a:t>
            </a:r>
            <a:endParaRPr lang="en-US" altLang="zh-TW" sz="2600" b="1" dirty="0">
              <a:solidFill>
                <a:schemeClr val="accent2"/>
              </a:solidFill>
              <a:latin typeface="微軟正黑體" panose="020B0604030504040204" pitchFamily="34" charset="-120"/>
              <a:ea typeface="微軟正黑體" panose="020B0604030504040204" pitchFamily="34" charset="-120"/>
              <a:cs typeface="+mn-cs"/>
            </a:endParaRPr>
          </a:p>
        </p:txBody>
      </p:sp>
      <p:sp>
        <p:nvSpPr>
          <p:cNvPr id="126979"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91F0669-4FC2-44F5-ABA7-C374061A05B1}" type="slidenum">
              <a:rPr lang="zh-TW" altLang="en-US">
                <a:latin typeface="MV Boli" pitchFamily="2"/>
                <a:cs typeface="MV Boli" pitchFamily="2"/>
              </a:rPr>
              <a:pPr defTabSz="912813" fontAlgn="base">
                <a:spcBef>
                  <a:spcPct val="0"/>
                </a:spcBef>
                <a:spcAft>
                  <a:spcPct val="0"/>
                </a:spcAft>
              </a:pPr>
              <a:t>47</a:t>
            </a:fld>
            <a:endParaRPr lang="en-US" altLang="zh-TW">
              <a:latin typeface="MV Boli" pitchFamily="2"/>
              <a:cs typeface="MV Boli" pitchFamily="2"/>
            </a:endParaRP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9217228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909" y="952756"/>
            <a:ext cx="9163909" cy="5905244"/>
          </a:xfrm>
          <a:solidFill>
            <a:schemeClr val="accent3">
              <a:lumMod val="20000"/>
              <a:lumOff val="80000"/>
            </a:schemeClr>
          </a:solidFill>
        </p:spPr>
        <p:txBody>
          <a:bodyPr rtlCol="0">
            <a:normAutofit/>
          </a:bodyPr>
          <a:lstStyle/>
          <a:p>
            <a:pPr marL="0" indent="0" defTabSz="457161" fontAlgn="auto">
              <a:lnSpc>
                <a:spcPct val="150000"/>
              </a:lnSpc>
              <a:spcAft>
                <a:spcPts val="0"/>
              </a:spcAft>
              <a:buFont typeface="Wingdings 3" charset="2"/>
              <a:buNone/>
              <a:defRPr/>
            </a:pPr>
            <a:r>
              <a:rPr lang="en-US" altLang="zh-TW" sz="2800" b="1" u="sng" dirty="0" smtClean="0">
                <a:solidFill>
                  <a:schemeClr val="accent4">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V Boli" panose="02000500030200090000" pitchFamily="2" charset="0"/>
              </a:rPr>
              <a:t>Diuretics : </a:t>
            </a:r>
            <a:r>
              <a:rPr lang="en-US" altLang="zh-TW" sz="2600" dirty="0" smtClean="0">
                <a:solidFill>
                  <a:schemeClr val="tx2"/>
                </a:solidFill>
                <a:latin typeface="微軟正黑體" panose="020B0604030504040204" pitchFamily="34" charset="-120"/>
                <a:ea typeface="微軟正黑體" panose="020B0604030504040204" pitchFamily="34" charset="-120"/>
                <a:cs typeface="+mn-cs"/>
              </a:rPr>
              <a:t>For women who have </a:t>
            </a:r>
            <a:r>
              <a:rPr lang="en-US" altLang="zh-TW" sz="2600" b="1" dirty="0" smtClean="0">
                <a:solidFill>
                  <a:srgbClr val="00B050"/>
                </a:solidFill>
                <a:latin typeface="微軟正黑體" panose="020B0604030504040204" pitchFamily="34" charset="-120"/>
                <a:ea typeface="微軟正黑體" panose="020B0604030504040204" pitchFamily="34" charset="-120"/>
                <a:cs typeface="+mn-cs"/>
              </a:rPr>
              <a:t>water retention</a:t>
            </a:r>
            <a:r>
              <a:rPr lang="en-US" altLang="zh-TW" sz="2600" dirty="0" smtClean="0">
                <a:solidFill>
                  <a:schemeClr val="tx2"/>
                </a:solidFill>
                <a:latin typeface="微軟正黑體" panose="020B0604030504040204" pitchFamily="34" charset="-120"/>
                <a:ea typeface="微軟正黑體" panose="020B0604030504040204" pitchFamily="34" charset="-120"/>
                <a:cs typeface="+mn-cs"/>
              </a:rPr>
              <a:t>.</a:t>
            </a:r>
            <a:endParaRPr lang="en-US" altLang="zh-TW" sz="2600" dirty="0">
              <a:solidFill>
                <a:schemeClr val="tx2"/>
              </a:solidFill>
              <a:latin typeface="微軟正黑體" panose="020B0604030504040204" pitchFamily="34" charset="-120"/>
              <a:ea typeface="微軟正黑體" panose="020B0604030504040204" pitchFamily="34" charset="-120"/>
              <a:cs typeface="+mn-cs"/>
            </a:endParaRPr>
          </a:p>
        </p:txBody>
      </p:sp>
      <p:graphicFrame>
        <p:nvGraphicFramePr>
          <p:cNvPr id="6" name="內容版面配置區 7"/>
          <p:cNvGraphicFramePr>
            <a:graphicFrameLocks/>
          </p:cNvGraphicFramePr>
          <p:nvPr>
            <p:extLst>
              <p:ext uri="{D42A27DB-BD31-4B8C-83A1-F6EECF244321}">
                <p14:modId xmlns:p14="http://schemas.microsoft.com/office/powerpoint/2010/main" val="1065606198"/>
              </p:ext>
            </p:extLst>
          </p:nvPr>
        </p:nvGraphicFramePr>
        <p:xfrm>
          <a:off x="15795" y="1750164"/>
          <a:ext cx="9128205" cy="4846320"/>
        </p:xfrm>
        <a:graphic>
          <a:graphicData uri="http://schemas.openxmlformats.org/drawingml/2006/table">
            <a:tbl>
              <a:tblPr firstRow="1" bandRow="1">
                <a:tableStyleId>{5C22544A-7EE6-4342-B048-85BDC9FD1C3A}</a:tableStyleId>
              </a:tblPr>
              <a:tblGrid>
                <a:gridCol w="1603876"/>
                <a:gridCol w="1584176"/>
                <a:gridCol w="1872208"/>
                <a:gridCol w="1656184"/>
                <a:gridCol w="2411761"/>
              </a:tblGrid>
              <a:tr h="436557">
                <a:tc>
                  <a:txBody>
                    <a:bodyPr/>
                    <a:lstStyle/>
                    <a:p>
                      <a:endParaRPr lang="zh-TW" altLang="en-US" sz="2200" dirty="0">
                        <a:latin typeface="微軟正黑體" panose="020B0604030504040204" pitchFamily="34" charset="-120"/>
                        <a:ea typeface="微軟正黑體" panose="020B0604030504040204" pitchFamily="34" charset="-120"/>
                      </a:endParaRPr>
                    </a:p>
                  </a:txBody>
                  <a:tcPr marT="60960" marB="60960"/>
                </a:tc>
                <a:tc>
                  <a:txBody>
                    <a:bodyPr/>
                    <a:lstStyle/>
                    <a:p>
                      <a:pPr algn="ctr"/>
                      <a:r>
                        <a:rPr lang="zh-TW" altLang="en-US" sz="2200" dirty="0" smtClean="0">
                          <a:latin typeface="微軟正黑體" panose="020B0604030504040204" pitchFamily="34" charset="-120"/>
                          <a:ea typeface="微軟正黑體" panose="020B0604030504040204" pitchFamily="34" charset="-120"/>
                        </a:rPr>
                        <a:t>劑量</a:t>
                      </a:r>
                      <a:endParaRPr lang="zh-TW" altLang="en-US" sz="2200" dirty="0">
                        <a:latin typeface="微軟正黑體" panose="020B0604030504040204" pitchFamily="34" charset="-120"/>
                        <a:ea typeface="微軟正黑體" panose="020B0604030504040204" pitchFamily="34" charset="-120"/>
                      </a:endParaRPr>
                    </a:p>
                  </a:txBody>
                  <a:tcPr marT="60960" marB="60960"/>
                </a:tc>
                <a:tc>
                  <a:txBody>
                    <a:bodyPr/>
                    <a:lstStyle/>
                    <a:p>
                      <a:pPr algn="ctr"/>
                      <a:r>
                        <a:rPr lang="zh-TW" altLang="en-US" sz="2200" dirty="0" smtClean="0">
                          <a:latin typeface="微軟正黑體" panose="020B0604030504040204" pitchFamily="34" charset="-120"/>
                          <a:ea typeface="微軟正黑體" panose="020B0604030504040204" pitchFamily="34" charset="-120"/>
                        </a:rPr>
                        <a:t>機轉</a:t>
                      </a:r>
                      <a:endParaRPr lang="zh-TW" altLang="en-US" sz="2200" dirty="0">
                        <a:latin typeface="微軟正黑體" panose="020B0604030504040204" pitchFamily="34" charset="-120"/>
                        <a:ea typeface="微軟正黑體" panose="020B0604030504040204" pitchFamily="34" charset="-120"/>
                      </a:endParaRPr>
                    </a:p>
                  </a:txBody>
                  <a:tcPr marT="60960" marB="60960"/>
                </a:tc>
                <a:tc>
                  <a:txBody>
                    <a:bodyPr/>
                    <a:lstStyle/>
                    <a:p>
                      <a:pPr algn="ctr"/>
                      <a:r>
                        <a:rPr lang="zh-TW" altLang="en-US" sz="2200" dirty="0" smtClean="0">
                          <a:latin typeface="微軟正黑體" panose="020B0604030504040204" pitchFamily="34" charset="-120"/>
                          <a:ea typeface="微軟正黑體" panose="020B0604030504040204" pitchFamily="34" charset="-120"/>
                        </a:rPr>
                        <a:t>副作用</a:t>
                      </a:r>
                      <a:endParaRPr lang="zh-TW" altLang="en-US" sz="2200" dirty="0">
                        <a:latin typeface="微軟正黑體" panose="020B0604030504040204" pitchFamily="34" charset="-120"/>
                        <a:ea typeface="微軟正黑體" panose="020B0604030504040204" pitchFamily="34" charset="-120"/>
                      </a:endParaRPr>
                    </a:p>
                  </a:txBody>
                  <a:tcPr marT="60960" marB="60960"/>
                </a:tc>
                <a:tc>
                  <a:txBody>
                    <a:bodyPr/>
                    <a:lstStyle/>
                    <a:p>
                      <a:pPr algn="ctr"/>
                      <a:r>
                        <a:rPr lang="zh-TW" altLang="en-US" sz="2200" dirty="0" smtClean="0">
                          <a:latin typeface="微軟正黑體" panose="020B0604030504040204" pitchFamily="34" charset="-120"/>
                          <a:ea typeface="微軟正黑體" panose="020B0604030504040204" pitchFamily="34" charset="-120"/>
                        </a:rPr>
                        <a:t>備註</a:t>
                      </a:r>
                      <a:endParaRPr lang="zh-TW" altLang="en-US" sz="2200" dirty="0">
                        <a:latin typeface="微軟正黑體" panose="020B0604030504040204" pitchFamily="34" charset="-120"/>
                        <a:ea typeface="微軟正黑體" panose="020B0604030504040204" pitchFamily="34" charset="-120"/>
                      </a:endParaRPr>
                    </a:p>
                  </a:txBody>
                  <a:tcPr marT="60960" marB="60960"/>
                </a:tc>
              </a:tr>
              <a:tr h="1291732">
                <a:tc>
                  <a:txBody>
                    <a:bodyPr/>
                    <a:lstStyle/>
                    <a:p>
                      <a:r>
                        <a:rPr lang="en-US" altLang="zh-TW" sz="2100" b="1" dirty="0" smtClean="0">
                          <a:latin typeface="微軟正黑體" panose="020B0604030504040204" pitchFamily="34" charset="-120"/>
                          <a:ea typeface="微軟正黑體" panose="020B0604030504040204" pitchFamily="34" charset="-120"/>
                        </a:rPr>
                        <a:t>NH</a:t>
                      </a:r>
                      <a:r>
                        <a:rPr lang="en-US" altLang="zh-TW" sz="2100" b="1" baseline="-25000" dirty="0" smtClean="0">
                          <a:latin typeface="微軟正黑體" panose="020B0604030504040204" pitchFamily="34" charset="-120"/>
                          <a:ea typeface="微軟正黑體" panose="020B0604030504040204" pitchFamily="34" charset="-120"/>
                        </a:rPr>
                        <a:t>4</a:t>
                      </a:r>
                      <a:r>
                        <a:rPr lang="en-US" altLang="zh-TW" sz="2100" b="1" dirty="0" smtClean="0">
                          <a:latin typeface="微軟正黑體" panose="020B0604030504040204" pitchFamily="34" charset="-120"/>
                          <a:ea typeface="微軟正黑體" panose="020B0604030504040204" pitchFamily="34" charset="-120"/>
                        </a:rPr>
                        <a:t>Cl</a:t>
                      </a:r>
                      <a:endParaRPr lang="zh-TW" altLang="en-US" sz="2100" b="1" dirty="0">
                        <a:latin typeface="微軟正黑體" panose="020B0604030504040204" pitchFamily="34" charset="-120"/>
                        <a:ea typeface="微軟正黑體" panose="020B0604030504040204" pitchFamily="34" charset="-120"/>
                      </a:endParaRPr>
                    </a:p>
                  </a:txBody>
                  <a:tcPr marT="60960" marB="60960" anchor="ctr"/>
                </a:tc>
                <a:tc>
                  <a:txBody>
                    <a:bodyPr/>
                    <a:lstStyle/>
                    <a:p>
                      <a:r>
                        <a:rPr lang="en-US" altLang="zh-TW" sz="2000" dirty="0" smtClean="0">
                          <a:latin typeface="微軟正黑體" panose="020B0604030504040204" pitchFamily="34" charset="-120"/>
                          <a:ea typeface="微軟正黑體" panose="020B0604030504040204" pitchFamily="34" charset="-120"/>
                        </a:rPr>
                        <a:t>1</a:t>
                      </a:r>
                      <a:r>
                        <a:rPr lang="zh-TW" altLang="en-US" sz="20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g TID</a:t>
                      </a:r>
                    </a:p>
                    <a:p>
                      <a:r>
                        <a:rPr lang="zh-TW" altLang="en-US" sz="2000" dirty="0" smtClean="0">
                          <a:latin typeface="微軟正黑體" panose="020B0604030504040204" pitchFamily="34" charset="-120"/>
                          <a:ea typeface="微軟正黑體" panose="020B0604030504040204" pitchFamily="34" charset="-120"/>
                        </a:rPr>
                        <a:t>不超過連續六天</a:t>
                      </a:r>
                      <a:endParaRPr lang="zh-TW" altLang="en-US" sz="2000" dirty="0">
                        <a:latin typeface="微軟正黑體" panose="020B0604030504040204" pitchFamily="34" charset="-120"/>
                        <a:ea typeface="微軟正黑體" panose="020B0604030504040204" pitchFamily="34" charset="-120"/>
                      </a:endParaRPr>
                    </a:p>
                  </a:txBody>
                  <a:tcPr marT="60960" marB="60960" anchor="ctr"/>
                </a:tc>
                <a:tc>
                  <a:txBody>
                    <a:bodyPr/>
                    <a:lstStyle/>
                    <a:p>
                      <a:r>
                        <a:rPr lang="zh-TW" altLang="en-US" sz="2200" dirty="0" smtClean="0">
                          <a:latin typeface="微軟正黑體" panose="020B0604030504040204" pitchFamily="34" charset="-120"/>
                          <a:ea typeface="微軟正黑體" panose="020B0604030504040204" pitchFamily="34" charset="-120"/>
                        </a:rPr>
                        <a:t>腎小管內</a:t>
                      </a:r>
                      <a:r>
                        <a:rPr lang="en-US" altLang="zh-TW" sz="2200" dirty="0" err="1" smtClean="0">
                          <a:latin typeface="微軟正黑體" panose="020B0604030504040204" pitchFamily="34" charset="-120"/>
                          <a:ea typeface="微軟正黑體" panose="020B0604030504040204" pitchFamily="34" charset="-120"/>
                        </a:rPr>
                        <a:t>Cl</a:t>
                      </a:r>
                      <a:r>
                        <a:rPr lang="zh-TW" altLang="en-US" sz="2200" dirty="0" smtClean="0">
                          <a:latin typeface="微軟正黑體" panose="020B0604030504040204" pitchFamily="34" charset="-120"/>
                          <a:ea typeface="微軟正黑體" panose="020B0604030504040204" pitchFamily="34" charset="-120"/>
                        </a:rPr>
                        <a:t>濃度上升，增加</a:t>
                      </a:r>
                      <a:r>
                        <a:rPr lang="en-US" altLang="zh-TW" sz="2200" dirty="0" smtClean="0">
                          <a:latin typeface="微軟正黑體" panose="020B0604030504040204" pitchFamily="34" charset="-120"/>
                          <a:ea typeface="微軟正黑體" panose="020B0604030504040204" pitchFamily="34" charset="-120"/>
                        </a:rPr>
                        <a:t>Na</a:t>
                      </a:r>
                      <a:r>
                        <a:rPr lang="zh-TW" altLang="en-US" sz="2200" dirty="0" smtClean="0">
                          <a:latin typeface="微軟正黑體" panose="020B0604030504040204" pitchFamily="34" charset="-120"/>
                          <a:ea typeface="微軟正黑體" panose="020B0604030504040204" pitchFamily="34" charset="-120"/>
                        </a:rPr>
                        <a:t>、水排除</a:t>
                      </a:r>
                      <a:endParaRPr lang="zh-TW" altLang="en-US" sz="2200" dirty="0">
                        <a:latin typeface="微軟正黑體" panose="020B0604030504040204" pitchFamily="34" charset="-120"/>
                        <a:ea typeface="微軟正黑體" panose="020B0604030504040204" pitchFamily="34" charset="-120"/>
                      </a:endParaRPr>
                    </a:p>
                  </a:txBody>
                  <a:tcPr marT="60960" marB="60960" anchor="ctr"/>
                </a:tc>
                <a:tc>
                  <a:txBody>
                    <a:bodyPr/>
                    <a:lstStyle/>
                    <a:p>
                      <a:r>
                        <a:rPr lang="en-US" altLang="zh-TW" sz="2200" dirty="0" smtClean="0">
                          <a:latin typeface="微軟正黑體" panose="020B0604030504040204" pitchFamily="34" charset="-120"/>
                          <a:ea typeface="微軟正黑體" panose="020B0604030504040204" pitchFamily="34" charset="-120"/>
                        </a:rPr>
                        <a:t>GI problem, CNS  problem</a:t>
                      </a:r>
                      <a:endParaRPr lang="zh-TW" altLang="en-US" sz="2200" dirty="0">
                        <a:latin typeface="微軟正黑體" panose="020B0604030504040204" pitchFamily="34" charset="-120"/>
                        <a:ea typeface="微軟正黑體" panose="020B0604030504040204" pitchFamily="34" charset="-120"/>
                      </a:endParaRPr>
                    </a:p>
                  </a:txBody>
                  <a:tcPr marT="60960" marB="60960" anchor="ctr"/>
                </a:tc>
                <a:tc>
                  <a:txBody>
                    <a:bodyPr/>
                    <a:lstStyle/>
                    <a:p>
                      <a:pPr marL="0" marR="0" indent="0" algn="l" defTabSz="457161" rtl="0" eaLnBrk="1" fontAlgn="auto" latinLnBrk="0" hangingPunct="1">
                        <a:lnSpc>
                          <a:spcPct val="100000"/>
                        </a:lnSpc>
                        <a:spcBef>
                          <a:spcPts val="0"/>
                        </a:spcBef>
                        <a:spcAft>
                          <a:spcPts val="0"/>
                        </a:spcAft>
                        <a:buClrTx/>
                        <a:buSzTx/>
                        <a:buFontTx/>
                        <a:buNone/>
                        <a:tabLst/>
                        <a:defRPr/>
                      </a:pPr>
                      <a:r>
                        <a:rPr lang="zh-TW" altLang="en-US" sz="2200" dirty="0" smtClean="0">
                          <a:latin typeface="微軟正黑體" panose="020B0604030504040204" pitchFamily="34" charset="-120"/>
                          <a:ea typeface="微軟正黑體" panose="020B0604030504040204" pitchFamily="34" charset="-120"/>
                        </a:rPr>
                        <a:t>弱酸性、短效。</a:t>
                      </a:r>
                      <a:endParaRPr lang="en-US" altLang="zh-TW" sz="2200" dirty="0" smtClean="0">
                        <a:latin typeface="微軟正黑體" panose="020B0604030504040204" pitchFamily="34" charset="-120"/>
                        <a:ea typeface="微軟正黑體" panose="020B0604030504040204" pitchFamily="34" charset="-120"/>
                      </a:endParaRPr>
                    </a:p>
                    <a:p>
                      <a:pPr marL="0" marR="0" indent="0" algn="l" defTabSz="457161" rtl="0" eaLnBrk="1" fontAlgn="auto" latinLnBrk="0" hangingPunct="1">
                        <a:lnSpc>
                          <a:spcPct val="100000"/>
                        </a:lnSpc>
                        <a:spcBef>
                          <a:spcPts val="0"/>
                        </a:spcBef>
                        <a:spcAft>
                          <a:spcPts val="0"/>
                        </a:spcAft>
                        <a:buClrTx/>
                        <a:buSzTx/>
                        <a:buFontTx/>
                        <a:buNone/>
                        <a:tabLst/>
                        <a:defRPr/>
                      </a:pPr>
                      <a:r>
                        <a:rPr lang="zh-TW" altLang="en-US" sz="2200" dirty="0" smtClean="0">
                          <a:latin typeface="微軟正黑體" panose="020B0604030504040204" pitchFamily="34" charset="-120"/>
                          <a:ea typeface="微軟正黑體" panose="020B0604030504040204" pitchFamily="34" charset="-120"/>
                        </a:rPr>
                        <a:t>可能造成肝腎功能不全者代謝性酸中毒</a:t>
                      </a:r>
                      <a:r>
                        <a:rPr lang="zh-TW" altLang="en-US" sz="2200" dirty="0">
                          <a:latin typeface="微軟正黑體" panose="020B0604030504040204" pitchFamily="34" charset="-120"/>
                          <a:ea typeface="微軟正黑體" panose="020B0604030504040204" pitchFamily="34" charset="-120"/>
                        </a:rPr>
                        <a:t>。</a:t>
                      </a:r>
                      <a:endParaRPr lang="zh-TW" altLang="en-US" sz="2200" dirty="0" smtClean="0">
                        <a:latin typeface="微軟正黑體" panose="020B0604030504040204" pitchFamily="34" charset="-120"/>
                        <a:ea typeface="微軟正黑體" panose="020B0604030504040204" pitchFamily="34" charset="-120"/>
                      </a:endParaRPr>
                    </a:p>
                  </a:txBody>
                  <a:tcPr marT="60960" marB="60960" anchor="ctr"/>
                </a:tc>
              </a:tr>
              <a:tr h="1076444">
                <a:tc>
                  <a:txBody>
                    <a:bodyPr/>
                    <a:lstStyle/>
                    <a:p>
                      <a:r>
                        <a:rPr lang="en-US" altLang="zh-TW" sz="2100" b="1" dirty="0" smtClean="0">
                          <a:latin typeface="微軟正黑體" panose="020B0604030504040204" pitchFamily="34" charset="-120"/>
                          <a:ea typeface="微軟正黑體" panose="020B0604030504040204" pitchFamily="34" charset="-120"/>
                        </a:rPr>
                        <a:t>Caffeine</a:t>
                      </a:r>
                      <a:endParaRPr lang="zh-TW" altLang="en-US" sz="2100" b="1" dirty="0">
                        <a:latin typeface="微軟正黑體" panose="020B0604030504040204" pitchFamily="34" charset="-120"/>
                        <a:ea typeface="微軟正黑體" panose="020B0604030504040204" pitchFamily="34" charset="-120"/>
                      </a:endParaRPr>
                    </a:p>
                  </a:txBody>
                  <a:tcPr marT="60960" marB="60960" anchor="ctr"/>
                </a:tc>
                <a:tc>
                  <a:txBody>
                    <a:bodyPr/>
                    <a:lstStyle/>
                    <a:p>
                      <a:r>
                        <a:rPr lang="en-US" altLang="zh-TW" sz="2000" dirty="0" smtClean="0">
                          <a:latin typeface="微軟正黑體" panose="020B0604030504040204" pitchFamily="34" charset="-120"/>
                          <a:ea typeface="微軟正黑體" panose="020B0604030504040204" pitchFamily="34" charset="-120"/>
                        </a:rPr>
                        <a:t>100-200mg Q3H/Q4H</a:t>
                      </a:r>
                      <a:endParaRPr lang="zh-TW" altLang="en-US" sz="2000" dirty="0">
                        <a:latin typeface="微軟正黑體" panose="020B0604030504040204" pitchFamily="34" charset="-120"/>
                        <a:ea typeface="微軟正黑體" panose="020B0604030504040204" pitchFamily="34" charset="-120"/>
                      </a:endParaRPr>
                    </a:p>
                  </a:txBody>
                  <a:tcPr marT="60960" marB="60960" anchor="ctr"/>
                </a:tc>
                <a:tc>
                  <a:txBody>
                    <a:bodyPr/>
                    <a:lstStyle/>
                    <a:p>
                      <a:r>
                        <a:rPr lang="zh-TW" altLang="en-US" sz="2200" dirty="0" smtClean="0">
                          <a:latin typeface="微軟正黑體" panose="020B0604030504040204" pitchFamily="34" charset="-120"/>
                          <a:ea typeface="微軟正黑體" panose="020B0604030504040204" pitchFamily="34" charset="-120"/>
                        </a:rPr>
                        <a:t>抑制腎小管再吸收</a:t>
                      </a:r>
                      <a:r>
                        <a:rPr lang="en-US" altLang="zh-TW" sz="2200" dirty="0" smtClean="0">
                          <a:latin typeface="微軟正黑體" panose="020B0604030504040204" pitchFamily="34" charset="-120"/>
                          <a:ea typeface="微軟正黑體" panose="020B0604030504040204" pitchFamily="34" charset="-120"/>
                        </a:rPr>
                        <a:t>Na</a:t>
                      </a:r>
                      <a:r>
                        <a:rPr lang="zh-TW" altLang="en-US" sz="2200" dirty="0" smtClean="0">
                          <a:latin typeface="微軟正黑體" panose="020B0604030504040204" pitchFamily="34" charset="-120"/>
                          <a:ea typeface="微軟正黑體" panose="020B0604030504040204" pitchFamily="34" charset="-120"/>
                        </a:rPr>
                        <a:t>和水</a:t>
                      </a:r>
                      <a:endParaRPr lang="zh-TW" altLang="en-US" sz="2200" dirty="0">
                        <a:latin typeface="微軟正黑體" panose="020B0604030504040204" pitchFamily="34" charset="-120"/>
                        <a:ea typeface="微軟正黑體" panose="020B0604030504040204" pitchFamily="34" charset="-120"/>
                      </a:endParaRPr>
                    </a:p>
                  </a:txBody>
                  <a:tcPr marT="60960" marB="60960" anchor="ctr"/>
                </a:tc>
                <a:tc>
                  <a:txBody>
                    <a:bodyPr/>
                    <a:lstStyle/>
                    <a:p>
                      <a:r>
                        <a:rPr lang="zh-TW" altLang="en-US" sz="2200" dirty="0" smtClean="0">
                          <a:latin typeface="微軟正黑體" panose="020B0604030504040204" pitchFamily="34" charset="-120"/>
                          <a:ea typeface="微軟正黑體" panose="020B0604030504040204" pitchFamily="34" charset="-120"/>
                        </a:rPr>
                        <a:t>失眠、興奮、心搏過速、刺激腸胃</a:t>
                      </a:r>
                      <a:endParaRPr lang="zh-TW" altLang="en-US" sz="2200" dirty="0">
                        <a:latin typeface="微軟正黑體" panose="020B0604030504040204" pitchFamily="34" charset="-120"/>
                        <a:ea typeface="微軟正黑體" panose="020B0604030504040204" pitchFamily="34" charset="-120"/>
                      </a:endParaRPr>
                    </a:p>
                  </a:txBody>
                  <a:tcPr marT="60960" marB="60960" anchor="ctr"/>
                </a:tc>
                <a:tc>
                  <a:txBody>
                    <a:bodyPr/>
                    <a:lstStyle/>
                    <a:p>
                      <a:r>
                        <a:rPr lang="zh-TW" altLang="en-US" sz="2200" dirty="0" smtClean="0">
                          <a:latin typeface="微軟正黑體" panose="020B0604030504040204" pitchFamily="34" charset="-120"/>
                          <a:ea typeface="微軟正黑體" panose="020B0604030504040204" pitchFamily="34" charset="-120"/>
                        </a:rPr>
                        <a:t>胃潰瘍患者、服用</a:t>
                      </a:r>
                      <a:r>
                        <a:rPr lang="en-US" altLang="zh-TW" sz="2200" dirty="0" smtClean="0">
                          <a:latin typeface="微軟正黑體" panose="020B0604030504040204" pitchFamily="34" charset="-120"/>
                          <a:ea typeface="微軟正黑體" panose="020B0604030504040204" pitchFamily="34" charset="-120"/>
                        </a:rPr>
                        <a:t>MAOI</a:t>
                      </a:r>
                      <a:r>
                        <a:rPr lang="zh-TW" altLang="en-US" sz="2200" dirty="0" smtClean="0">
                          <a:latin typeface="微軟正黑體" panose="020B0604030504040204" pitchFamily="34" charset="-120"/>
                          <a:ea typeface="微軟正黑體" panose="020B0604030504040204" pitchFamily="34" charset="-120"/>
                        </a:rPr>
                        <a:t>避免使用。</a:t>
                      </a:r>
                      <a:endParaRPr lang="en-US" altLang="zh-TW" sz="2200" dirty="0" smtClean="0">
                        <a:latin typeface="微軟正黑體" panose="020B0604030504040204" pitchFamily="34" charset="-120"/>
                        <a:ea typeface="微軟正黑體" panose="020B0604030504040204" pitchFamily="34" charset="-120"/>
                      </a:endParaRPr>
                    </a:p>
                  </a:txBody>
                  <a:tcPr marT="60960" marB="60960" anchor="ctr"/>
                </a:tc>
              </a:tr>
              <a:tr h="1587754">
                <a:tc>
                  <a:txBody>
                    <a:bodyPr/>
                    <a:lstStyle/>
                    <a:p>
                      <a:r>
                        <a:rPr lang="en-US" altLang="zh-TW" sz="2100" b="1" dirty="0" err="1" smtClean="0">
                          <a:latin typeface="微軟正黑體" panose="020B0604030504040204" pitchFamily="34" charset="-120"/>
                          <a:ea typeface="微軟正黑體" panose="020B0604030504040204" pitchFamily="34" charset="-120"/>
                        </a:rPr>
                        <a:t>Pamabrom</a:t>
                      </a:r>
                      <a:endParaRPr lang="zh-TW" altLang="en-US" sz="2100" b="1" dirty="0">
                        <a:latin typeface="微軟正黑體" panose="020B0604030504040204" pitchFamily="34" charset="-120"/>
                        <a:ea typeface="微軟正黑體" panose="020B0604030504040204" pitchFamily="34" charset="-120"/>
                      </a:endParaRPr>
                    </a:p>
                  </a:txBody>
                  <a:tcPr marT="60960" marB="60960" anchor="ctr"/>
                </a:tc>
                <a:tc>
                  <a:txBody>
                    <a:bodyPr/>
                    <a:lstStyle/>
                    <a:p>
                      <a:r>
                        <a:rPr lang="en-US" altLang="zh-TW" sz="2000" dirty="0" smtClean="0">
                          <a:latin typeface="微軟正黑體" panose="020B0604030504040204" pitchFamily="34" charset="-120"/>
                          <a:ea typeface="微軟正黑體" panose="020B0604030504040204" pitchFamily="34" charset="-120"/>
                        </a:rPr>
                        <a:t>50</a:t>
                      </a:r>
                      <a:r>
                        <a:rPr lang="zh-TW" altLang="en-US" sz="20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mg QID</a:t>
                      </a:r>
                      <a:endParaRPr lang="zh-TW" altLang="en-US" sz="2000" dirty="0">
                        <a:latin typeface="微軟正黑體" panose="020B0604030504040204" pitchFamily="34" charset="-120"/>
                        <a:ea typeface="微軟正黑體" panose="020B0604030504040204" pitchFamily="34" charset="-120"/>
                      </a:endParaRPr>
                    </a:p>
                  </a:txBody>
                  <a:tcPr marT="60960" marB="60960" anchor="ctr"/>
                </a:tc>
                <a:tc>
                  <a:txBody>
                    <a:bodyPr/>
                    <a:lstStyle/>
                    <a:p>
                      <a:r>
                        <a:rPr lang="zh-TW" altLang="en-US" sz="2200" dirty="0" smtClean="0">
                          <a:latin typeface="微軟正黑體" panose="020B0604030504040204" pitchFamily="34" charset="-120"/>
                          <a:ea typeface="微軟正黑體" panose="020B0604030504040204" pitchFamily="34" charset="-120"/>
                        </a:rPr>
                        <a:t>有效成分為 </a:t>
                      </a:r>
                      <a:r>
                        <a:rPr lang="en-US" altLang="zh-TW" sz="2200" dirty="0" smtClean="0">
                          <a:latin typeface="微軟正黑體" panose="020B0604030504040204" pitchFamily="34" charset="-120"/>
                          <a:ea typeface="微軟正黑體" panose="020B0604030504040204" pitchFamily="34" charset="-120"/>
                        </a:rPr>
                        <a:t>8-bromotheophylline</a:t>
                      </a:r>
                      <a:r>
                        <a:rPr lang="zh-TW" altLang="en-US" sz="2200" dirty="0" smtClean="0">
                          <a:latin typeface="微軟正黑體" panose="020B0604030504040204" pitchFamily="34" charset="-120"/>
                          <a:ea typeface="微軟正黑體" panose="020B0604030504040204" pitchFamily="34" charset="-120"/>
                        </a:rPr>
                        <a:t>，是茶鹼衍生物</a:t>
                      </a:r>
                      <a:endParaRPr lang="en-US" altLang="zh-TW" sz="2200" dirty="0" smtClean="0">
                        <a:latin typeface="微軟正黑體" panose="020B0604030504040204" pitchFamily="34" charset="-120"/>
                        <a:ea typeface="微軟正黑體" panose="020B0604030504040204" pitchFamily="34" charset="-120"/>
                      </a:endParaRPr>
                    </a:p>
                  </a:txBody>
                  <a:tcPr marT="60960" marB="60960" anchor="ctr"/>
                </a:tc>
                <a:tc>
                  <a:txBody>
                    <a:bodyPr/>
                    <a:lstStyle/>
                    <a:p>
                      <a:endParaRPr lang="zh-TW" altLang="en-US" sz="2200" dirty="0">
                        <a:latin typeface="微軟正黑體" panose="020B0604030504040204" pitchFamily="34" charset="-120"/>
                        <a:ea typeface="微軟正黑體" panose="020B0604030504040204" pitchFamily="34" charset="-120"/>
                      </a:endParaRPr>
                    </a:p>
                  </a:txBody>
                  <a:tcPr marT="60960" marB="60960" anchor="ctr"/>
                </a:tc>
                <a:tc>
                  <a:txBody>
                    <a:bodyPr/>
                    <a:lstStyle/>
                    <a:p>
                      <a:r>
                        <a:rPr lang="zh-TW" altLang="en-US" sz="2200" dirty="0" smtClean="0">
                          <a:latin typeface="微軟正黑體" panose="020B0604030504040204" pitchFamily="34" charset="-120"/>
                          <a:ea typeface="微軟正黑體" panose="020B0604030504040204" pitchFamily="34" charset="-120"/>
                        </a:rPr>
                        <a:t>可與</a:t>
                      </a:r>
                      <a:r>
                        <a:rPr lang="en-US" altLang="zh-TW" sz="2200" dirty="0" smtClean="0">
                          <a:latin typeface="微軟正黑體" panose="020B0604030504040204" pitchFamily="34" charset="-120"/>
                          <a:ea typeface="微軟正黑體" panose="020B0604030504040204" pitchFamily="34" charset="-120"/>
                        </a:rPr>
                        <a:t>acetaminophen </a:t>
                      </a:r>
                      <a:r>
                        <a:rPr lang="zh-TW" altLang="en-US" sz="2200" dirty="0" smtClean="0">
                          <a:latin typeface="微軟正黑體" panose="020B0604030504040204" pitchFamily="34" charset="-120"/>
                          <a:ea typeface="微軟正黑體" panose="020B0604030504040204" pitchFamily="34" charset="-120"/>
                        </a:rPr>
                        <a:t>併用，治療背痛或緩解經期不適。</a:t>
                      </a:r>
                      <a:endParaRPr lang="zh-TW" altLang="en-US" sz="2200" dirty="0">
                        <a:latin typeface="微軟正黑體" panose="020B0604030504040204" pitchFamily="34" charset="-120"/>
                        <a:ea typeface="微軟正黑體" panose="020B0604030504040204" pitchFamily="34" charset="-120"/>
                      </a:endParaRPr>
                    </a:p>
                  </a:txBody>
                  <a:tcPr marT="60960" marB="60960" anchor="ctr"/>
                </a:tc>
              </a:tr>
            </a:tbl>
          </a:graphicData>
        </a:graphic>
      </p:graphicFrame>
      <p:pic>
        <p:nvPicPr>
          <p:cNvPr id="129059" name="Picture 2" descr="http://i00.i.aliimg.com/photo/v0/60172429598/8_Bromo_Theophylline_CAS_1321_09_1.jpg_220x220.jpg"/>
          <p:cNvPicPr>
            <a:picLocks noChangeAspect="1" noChangeArrowheads="1"/>
          </p:cNvPicPr>
          <p:nvPr/>
        </p:nvPicPr>
        <p:blipFill>
          <a:blip r:embed="rId3"/>
          <a:srcRect/>
          <a:stretch>
            <a:fillRect/>
          </a:stretch>
        </p:blipFill>
        <p:spPr bwMode="auto">
          <a:xfrm>
            <a:off x="5220072" y="5085184"/>
            <a:ext cx="1371600" cy="1511300"/>
          </a:xfrm>
          <a:prstGeom prst="rect">
            <a:avLst/>
          </a:prstGeom>
          <a:noFill/>
          <a:ln w="9525">
            <a:noFill/>
            <a:miter lim="800000"/>
            <a:headEnd/>
            <a:tailEnd/>
          </a:ln>
        </p:spPr>
      </p:pic>
      <p:sp>
        <p:nvSpPr>
          <p:cNvPr id="7" name="標題 1"/>
          <p:cNvSpPr>
            <a:spLocks noGrp="1"/>
          </p:cNvSpPr>
          <p:nvPr>
            <p:ph type="title"/>
          </p:nvPr>
        </p:nvSpPr>
        <p:spPr>
          <a:xfrm>
            <a:off x="0" y="-171400"/>
            <a:ext cx="9144000" cy="1282700"/>
          </a:xfrm>
        </p:spPr>
        <p:txBody>
          <a:bodyPr rtlCol="0">
            <a:normAutofit/>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P</a:t>
            </a:r>
            <a:r>
              <a:rPr lang="en-US" altLang="zh-TW" b="1" dirty="0" smtClean="0">
                <a:solidFill>
                  <a:schemeClr val="tx2"/>
                </a:solidFill>
                <a:effectLst>
                  <a:outerShdw blurRad="38100" dist="38100" dir="2700000" algn="tl">
                    <a:srgbClr val="000000">
                      <a:alpha val="43137"/>
                    </a:srgbClr>
                  </a:outerShdw>
                </a:effectLst>
                <a:cs typeface="MV Boli" pitchFamily="2" charset="0"/>
              </a:rPr>
              <a:t>harmacologic Therapy</a:t>
            </a:r>
            <a:endParaRPr lang="zh-TW" altLang="en-US" b="1" dirty="0">
              <a:solidFill>
                <a:schemeClr val="tx2"/>
              </a:solidFill>
              <a:effectLst>
                <a:outerShdw blurRad="38100" dist="38100" dir="2700000" algn="tl">
                  <a:srgbClr val="000000">
                    <a:alpha val="43137"/>
                  </a:srgbClr>
                </a:outerShdw>
              </a:effectLst>
              <a:cs typeface="MV Boli" pitchFamily="2" charset="0"/>
            </a:endParaRPr>
          </a:p>
        </p:txBody>
      </p:sp>
      <p:sp>
        <p:nvSpPr>
          <p:cNvPr id="2" name="日期版面配置區 1"/>
          <p:cNvSpPr>
            <a:spLocks noGrp="1"/>
          </p:cNvSpPr>
          <p:nvPr>
            <p:ph type="dt" sz="half" idx="10"/>
          </p:nvPr>
        </p:nvSpPr>
        <p:spPr>
          <a:xfrm>
            <a:off x="6651625" y="6525344"/>
            <a:ext cx="2133600" cy="365125"/>
          </a:xfrm>
        </p:spPr>
        <p:txBody>
          <a:bodyPr/>
          <a:lstStyle/>
          <a:p>
            <a:pPr>
              <a:defRPr/>
            </a:pPr>
            <a:r>
              <a:rPr lang="en-US" altLang="zh-TW" dirty="0" smtClean="0"/>
              <a:t>2015/7/25</a:t>
            </a:r>
            <a:endParaRPr lang="zh-TW" altLang="en-US" dirty="0"/>
          </a:p>
        </p:txBody>
      </p:sp>
      <p:sp>
        <p:nvSpPr>
          <p:cNvPr id="129026" name="投影片編號版面配置區 6"/>
          <p:cNvSpPr>
            <a:spLocks noGrp="1"/>
          </p:cNvSpPr>
          <p:nvPr>
            <p:ph type="sldNum" sz="quarter" idx="12"/>
          </p:nvPr>
        </p:nvSpPr>
        <p:spPr bwMode="auto">
          <a:xfrm>
            <a:off x="4283968" y="6597352"/>
            <a:ext cx="609600" cy="365125"/>
          </a:xfrm>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C92E528D-37AC-4BC3-97B7-DF15CE85C2B1}" type="slidenum">
              <a:rPr lang="zh-TW" altLang="en-US">
                <a:latin typeface="MV Boli" pitchFamily="2"/>
                <a:cs typeface="MV Boli" pitchFamily="2"/>
              </a:rPr>
              <a:pPr defTabSz="912813" fontAlgn="base">
                <a:spcBef>
                  <a:spcPct val="0"/>
                </a:spcBef>
                <a:spcAft>
                  <a:spcPct val="0"/>
                </a:spcAft>
              </a:pPr>
              <a:t>48</a:t>
            </a:fld>
            <a:endParaRPr lang="en-US" altLang="zh-TW" dirty="0">
              <a:latin typeface="MV Boli" pitchFamily="2"/>
              <a:cs typeface="MV Boli" pitchFamily="2"/>
            </a:endParaRPr>
          </a:p>
        </p:txBody>
      </p:sp>
    </p:spTree>
    <p:extLst>
      <p:ext uri="{BB962C8B-B14F-4D97-AF65-F5344CB8AC3E}">
        <p14:creationId xmlns:p14="http://schemas.microsoft.com/office/powerpoint/2010/main" val="15196817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105" y="0"/>
            <a:ext cx="9129895" cy="1282700"/>
          </a:xfrm>
        </p:spPr>
        <p:txBody>
          <a:bodyPr rtlCol="0">
            <a:normAutofit/>
          </a:bodyPr>
          <a:lstStyle/>
          <a:p>
            <a:pPr defTabSz="457161" fontAlgn="auto">
              <a:spcAft>
                <a:spcPts val="0"/>
              </a:spcAft>
              <a:defRPr/>
            </a:pPr>
            <a:r>
              <a:rPr lang="en-US" altLang="zh-TW" b="1" dirty="0" smtClean="0">
                <a:solidFill>
                  <a:schemeClr val="tx2"/>
                </a:solidFill>
                <a:effectLst>
                  <a:outerShdw blurRad="38100" dist="38100" dir="2700000" algn="tl">
                    <a:srgbClr val="000000">
                      <a:alpha val="43137"/>
                    </a:srgbClr>
                  </a:outerShdw>
                </a:effectLst>
                <a:cs typeface="MV Boli" pitchFamily="2" charset="0"/>
              </a:rPr>
              <a:t>Drug </a:t>
            </a:r>
            <a:r>
              <a:rPr lang="en-US" altLang="zh-TW" b="1" dirty="0">
                <a:solidFill>
                  <a:schemeClr val="tx2"/>
                </a:solidFill>
                <a:effectLst>
                  <a:outerShdw blurRad="38100" dist="38100" dir="2700000" algn="tl">
                    <a:srgbClr val="000000">
                      <a:alpha val="43137"/>
                    </a:srgbClr>
                  </a:outerShdw>
                </a:effectLst>
                <a:cs typeface="MV Boli" pitchFamily="2" charset="0"/>
              </a:rPr>
              <a:t>selection</a:t>
            </a:r>
            <a:endParaRPr lang="zh-TW" altLang="en-US"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1043608" y="1576917"/>
            <a:ext cx="8100393" cy="5077883"/>
          </a:xfrm>
        </p:spPr>
        <p:txBody>
          <a:bodyPr rtlCol="0">
            <a:noAutofit/>
          </a:bodyPr>
          <a:lstStyle/>
          <a:p>
            <a:pPr marL="623888" indent="-623888" defTabSz="457161" fontAlgn="auto">
              <a:lnSpc>
                <a:spcPct val="90000"/>
              </a:lnSpc>
              <a:spcAft>
                <a:spcPts val="0"/>
              </a:spcAft>
              <a:buFont typeface="Wingdings" panose="05000000000000000000" pitchFamily="2" charset="2"/>
              <a:buChar char="n"/>
              <a:defRPr/>
            </a:pPr>
            <a:r>
              <a:rPr lang="en-US" altLang="zh-TW" b="1" dirty="0" smtClean="0">
                <a:solidFill>
                  <a:schemeClr val="accent1">
                    <a:lumMod val="50000"/>
                  </a:schemeClr>
                </a:solidFill>
                <a:cs typeface="+mn-cs"/>
              </a:rPr>
              <a:t>Breast </a:t>
            </a:r>
            <a:r>
              <a:rPr lang="en-US" altLang="zh-TW" b="1" dirty="0">
                <a:solidFill>
                  <a:schemeClr val="accent1">
                    <a:lumMod val="50000"/>
                  </a:schemeClr>
                </a:solidFill>
                <a:cs typeface="+mn-cs"/>
              </a:rPr>
              <a:t>feeding </a:t>
            </a:r>
          </a:p>
          <a:p>
            <a:pPr marL="812800" lvl="1" indent="0" defTabSz="457161" fontAlgn="auto">
              <a:lnSpc>
                <a:spcPct val="90000"/>
              </a:lnSpc>
              <a:spcAft>
                <a:spcPts val="0"/>
              </a:spcAft>
              <a:buFont typeface="Wingdings 3" charset="2"/>
              <a:buNone/>
              <a:defRPr/>
            </a:pPr>
            <a:r>
              <a:rPr lang="en-US" altLang="zh-TW" sz="2400" b="1" dirty="0">
                <a:solidFill>
                  <a:srgbClr val="FF0000"/>
                </a:solidFill>
                <a:latin typeface="azukifontP" panose="02000600000000000000" pitchFamily="2" charset="-128"/>
                <a:ea typeface="azukifontP" panose="02000600000000000000" pitchFamily="2" charset="-128"/>
                <a:cs typeface="MV Boli" panose="02000500030200090000" pitchFamily="2" charset="0"/>
                <a:sym typeface="Wingdings"/>
              </a:rPr>
              <a:t></a:t>
            </a:r>
            <a:r>
              <a:rPr lang="en-US" altLang="zh-TW" sz="2400" dirty="0" smtClean="0">
                <a:solidFill>
                  <a:schemeClr val="tx1">
                    <a:lumMod val="75000"/>
                    <a:lumOff val="25000"/>
                  </a:schemeClr>
                </a:solidFill>
                <a:cs typeface="+mn-cs"/>
              </a:rPr>
              <a:t> </a:t>
            </a:r>
            <a:r>
              <a:rPr lang="en-US" altLang="zh-TW" sz="2400" b="1" dirty="0">
                <a:solidFill>
                  <a:srgbClr val="FF0000"/>
                </a:solidFill>
                <a:cs typeface="+mn-cs"/>
              </a:rPr>
              <a:t>H</a:t>
            </a:r>
            <a:r>
              <a:rPr lang="en-US" altLang="zh-TW" sz="2400" b="1" dirty="0" smtClean="0">
                <a:solidFill>
                  <a:srgbClr val="FF0000"/>
                </a:solidFill>
                <a:cs typeface="+mn-cs"/>
              </a:rPr>
              <a:t>erbal </a:t>
            </a:r>
            <a:r>
              <a:rPr lang="en-US" altLang="zh-TW" sz="2400" b="1" dirty="0">
                <a:solidFill>
                  <a:srgbClr val="FF0000"/>
                </a:solidFill>
                <a:cs typeface="+mn-cs"/>
              </a:rPr>
              <a:t>products </a:t>
            </a:r>
          </a:p>
          <a:p>
            <a:pPr marL="812800" lvl="1" indent="0" defTabSz="457161" fontAlgn="auto">
              <a:lnSpc>
                <a:spcPct val="90000"/>
              </a:lnSpc>
              <a:spcAft>
                <a:spcPts val="0"/>
              </a:spcAft>
              <a:buFont typeface="Wingdings 3" charset="2"/>
              <a:buNone/>
              <a:defRPr/>
            </a:pPr>
            <a:r>
              <a:rPr lang="en-US" altLang="zh-TW" sz="2400" b="1" dirty="0" smtClean="0">
                <a:solidFill>
                  <a:srgbClr val="FF0000"/>
                </a:solidFill>
                <a:latin typeface="azukifontP" panose="02000600000000000000" pitchFamily="2" charset="-128"/>
                <a:ea typeface="azukifontP" panose="02000600000000000000" pitchFamily="2" charset="-128"/>
                <a:cs typeface="MV Boli" panose="02000500030200090000" pitchFamily="2" charset="0"/>
                <a:sym typeface="Wingdings"/>
              </a:rPr>
              <a:t></a:t>
            </a:r>
            <a:r>
              <a:rPr lang="en-US" altLang="zh-TW" sz="2400" b="1" dirty="0">
                <a:solidFill>
                  <a:srgbClr val="FF0000"/>
                </a:solidFill>
                <a:cs typeface="+mn-cs"/>
                <a:sym typeface="Wingdings 2"/>
              </a:rPr>
              <a:t> D</a:t>
            </a:r>
            <a:r>
              <a:rPr lang="en-US" altLang="zh-TW" sz="2400" b="1" dirty="0">
                <a:solidFill>
                  <a:srgbClr val="FF0000"/>
                </a:solidFill>
                <a:cs typeface="+mn-cs"/>
              </a:rPr>
              <a:t>iuretics</a:t>
            </a:r>
            <a:r>
              <a:rPr lang="zh-TW" altLang="en-US" sz="2400" b="1" dirty="0">
                <a:solidFill>
                  <a:schemeClr val="tx2"/>
                </a:solidFill>
                <a:cs typeface="+mn-cs"/>
              </a:rPr>
              <a:t>：</a:t>
            </a:r>
            <a:r>
              <a:rPr lang="en-US" altLang="zh-TW" sz="2400" dirty="0" smtClean="0">
                <a:solidFill>
                  <a:schemeClr val="tx1">
                    <a:lumMod val="75000"/>
                    <a:lumOff val="25000"/>
                  </a:schemeClr>
                </a:solidFill>
                <a:cs typeface="+mn-cs"/>
              </a:rPr>
              <a:t>Caffeine,</a:t>
            </a:r>
            <a:r>
              <a:rPr lang="zh-TW" altLang="en-US" sz="2400" dirty="0" smtClean="0">
                <a:solidFill>
                  <a:schemeClr val="tx1">
                    <a:lumMod val="75000"/>
                    <a:lumOff val="25000"/>
                  </a:schemeClr>
                </a:solidFill>
                <a:cs typeface="+mn-cs"/>
              </a:rPr>
              <a:t> </a:t>
            </a:r>
            <a:r>
              <a:rPr lang="en-US" altLang="zh-TW" sz="2400" dirty="0" err="1" smtClean="0">
                <a:solidFill>
                  <a:schemeClr val="tx1">
                    <a:lumMod val="75000"/>
                    <a:lumOff val="25000"/>
                  </a:schemeClr>
                </a:solidFill>
                <a:cs typeface="+mn-cs"/>
              </a:rPr>
              <a:t>Pamabrom</a:t>
            </a:r>
            <a:endParaRPr lang="en-US" altLang="zh-TW" sz="2400" dirty="0" smtClean="0">
              <a:solidFill>
                <a:schemeClr val="tx1">
                  <a:lumMod val="75000"/>
                  <a:lumOff val="25000"/>
                </a:schemeClr>
              </a:solidFill>
              <a:cs typeface="+mn-cs"/>
            </a:endParaRPr>
          </a:p>
          <a:p>
            <a:pPr marL="812800" lvl="1" indent="0" defTabSz="457161" fontAlgn="auto">
              <a:lnSpc>
                <a:spcPct val="90000"/>
              </a:lnSpc>
              <a:spcAft>
                <a:spcPts val="0"/>
              </a:spcAft>
              <a:buFont typeface="Wingdings 3" charset="2"/>
              <a:buNone/>
              <a:defRPr/>
            </a:pPr>
            <a:r>
              <a:rPr lang="en-US" altLang="zh-TW" sz="2400" b="1" dirty="0" smtClean="0">
                <a:solidFill>
                  <a:srgbClr val="00B050"/>
                </a:solidFill>
                <a:cs typeface="+mn-cs"/>
                <a:sym typeface="Wingdings"/>
              </a:rPr>
              <a:t></a:t>
            </a:r>
            <a:r>
              <a:rPr lang="en-US" altLang="zh-TW" sz="2400" b="1" dirty="0" smtClean="0">
                <a:solidFill>
                  <a:schemeClr val="accent2"/>
                </a:solidFill>
                <a:cs typeface="+mn-cs"/>
                <a:sym typeface="Wingdings"/>
              </a:rPr>
              <a:t> </a:t>
            </a:r>
            <a:r>
              <a:rPr lang="en-US" altLang="zh-TW" sz="2400" b="1" dirty="0" smtClean="0">
                <a:solidFill>
                  <a:srgbClr val="00B050"/>
                </a:solidFill>
                <a:cs typeface="+mn-cs"/>
              </a:rPr>
              <a:t>Vitamins</a:t>
            </a:r>
            <a:r>
              <a:rPr lang="en-US" altLang="zh-TW" sz="2400" dirty="0" smtClean="0">
                <a:solidFill>
                  <a:srgbClr val="00B050"/>
                </a:solidFill>
                <a:cs typeface="+mn-cs"/>
              </a:rPr>
              <a:t> </a:t>
            </a:r>
            <a:r>
              <a:rPr lang="en-US" altLang="zh-TW" sz="2400" dirty="0">
                <a:solidFill>
                  <a:schemeClr val="tx1">
                    <a:lumMod val="75000"/>
                    <a:lumOff val="25000"/>
                  </a:schemeClr>
                </a:solidFill>
                <a:cs typeface="+mn-cs"/>
              </a:rPr>
              <a:t>and </a:t>
            </a:r>
            <a:r>
              <a:rPr lang="en-US" altLang="zh-TW" sz="2400" b="1" dirty="0">
                <a:solidFill>
                  <a:srgbClr val="00B050"/>
                </a:solidFill>
                <a:cs typeface="+mn-cs"/>
              </a:rPr>
              <a:t>Minerals</a:t>
            </a:r>
          </a:p>
          <a:p>
            <a:pPr marL="623888" indent="-623888" defTabSz="457161" fontAlgn="auto">
              <a:lnSpc>
                <a:spcPct val="90000"/>
              </a:lnSpc>
              <a:spcAft>
                <a:spcPts val="0"/>
              </a:spcAft>
              <a:buFont typeface="Wingdings" panose="05000000000000000000" pitchFamily="2" charset="2"/>
              <a:buChar char="n"/>
              <a:defRPr/>
            </a:pPr>
            <a:r>
              <a:rPr lang="en-US" altLang="zh-TW" b="1" dirty="0">
                <a:solidFill>
                  <a:schemeClr val="accent1">
                    <a:lumMod val="50000"/>
                  </a:schemeClr>
                </a:solidFill>
                <a:cs typeface="+mn-cs"/>
              </a:rPr>
              <a:t>Taking PPI or H2-blocker</a:t>
            </a:r>
          </a:p>
          <a:p>
            <a:pPr marL="723900" lvl="1" indent="0" defTabSz="457161" fontAlgn="auto">
              <a:lnSpc>
                <a:spcPct val="90000"/>
              </a:lnSpc>
              <a:spcAft>
                <a:spcPts val="0"/>
              </a:spcAft>
              <a:buFont typeface="Wingdings 3" charset="2"/>
              <a:buNone/>
              <a:defRPr/>
            </a:pPr>
            <a:r>
              <a:rPr lang="en-US" altLang="zh-TW" sz="2400" b="1" dirty="0">
                <a:solidFill>
                  <a:srgbClr val="00B050"/>
                </a:solidFill>
                <a:cs typeface="+mn-cs"/>
                <a:sym typeface="Wingdings"/>
              </a:rPr>
              <a:t></a:t>
            </a:r>
            <a:r>
              <a:rPr lang="en-US" altLang="zh-TW" sz="2400" b="1" dirty="0">
                <a:solidFill>
                  <a:schemeClr val="accent2"/>
                </a:solidFill>
                <a:cs typeface="+mn-cs"/>
                <a:sym typeface="Wingdings"/>
              </a:rPr>
              <a:t> </a:t>
            </a:r>
            <a:r>
              <a:rPr lang="en-US" altLang="zh-TW" sz="2400" b="1" dirty="0" smtClean="0">
                <a:solidFill>
                  <a:schemeClr val="accent2"/>
                </a:solidFill>
                <a:cs typeface="+mn-cs"/>
                <a:sym typeface="Wingdings"/>
              </a:rPr>
              <a:t> </a:t>
            </a:r>
            <a:r>
              <a:rPr lang="en-US" altLang="zh-TW" sz="2400" b="1" dirty="0">
                <a:solidFill>
                  <a:srgbClr val="00B050"/>
                </a:solidFill>
                <a:cs typeface="+mn-cs"/>
              </a:rPr>
              <a:t>Ca citrate </a:t>
            </a:r>
            <a:r>
              <a:rPr lang="en-US" altLang="zh-TW" sz="2400" dirty="0" smtClean="0">
                <a:solidFill>
                  <a:schemeClr val="tx1">
                    <a:lumMod val="75000"/>
                    <a:lumOff val="25000"/>
                  </a:schemeClr>
                </a:solidFill>
                <a:cs typeface="+mn-cs"/>
              </a:rPr>
              <a:t>&gt; Ca </a:t>
            </a:r>
            <a:r>
              <a:rPr lang="en-US" altLang="zh-TW" sz="2400" dirty="0">
                <a:solidFill>
                  <a:schemeClr val="tx1">
                    <a:lumMod val="75000"/>
                    <a:lumOff val="25000"/>
                  </a:schemeClr>
                </a:solidFill>
                <a:cs typeface="+mn-cs"/>
              </a:rPr>
              <a:t>carbonate</a:t>
            </a:r>
          </a:p>
          <a:p>
            <a:pPr marL="623888" indent="-623888" defTabSz="457161" fontAlgn="auto">
              <a:lnSpc>
                <a:spcPct val="90000"/>
              </a:lnSpc>
              <a:spcAft>
                <a:spcPts val="0"/>
              </a:spcAft>
              <a:buFont typeface="Wingdings" panose="05000000000000000000" pitchFamily="2" charset="2"/>
              <a:buChar char="n"/>
              <a:defRPr/>
            </a:pPr>
            <a:r>
              <a:rPr lang="en-US" altLang="zh-TW" b="1" dirty="0">
                <a:solidFill>
                  <a:schemeClr val="accent1">
                    <a:lumMod val="50000"/>
                  </a:schemeClr>
                </a:solidFill>
                <a:cs typeface="+mn-cs"/>
              </a:rPr>
              <a:t>Mind drug-drug or drug-disease interaction</a:t>
            </a:r>
          </a:p>
        </p:txBody>
      </p:sp>
      <p:sp>
        <p:nvSpPr>
          <p:cNvPr id="131075"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C763A68C-8C74-4DA5-AB8D-BD467E80508F}" type="slidenum">
              <a:rPr lang="zh-TW" altLang="en-US">
                <a:latin typeface="MV Boli" pitchFamily="2"/>
                <a:cs typeface="MV Boli" pitchFamily="2"/>
              </a:rPr>
              <a:pPr defTabSz="912813" fontAlgn="base">
                <a:spcBef>
                  <a:spcPct val="0"/>
                </a:spcBef>
                <a:spcAft>
                  <a:spcPct val="0"/>
                </a:spcAft>
              </a:pPr>
              <a:t>49</a:t>
            </a:fld>
            <a:endParaRPr lang="en-US" altLang="zh-TW" dirty="0">
              <a:latin typeface="MV Boli" pitchFamily="2"/>
              <a:cs typeface="MV Boli" pitchFamily="2"/>
            </a:endParaRP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976347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384"/>
            <a:ext cx="9143999" cy="1412875"/>
          </a:xfrm>
        </p:spPr>
        <p:txBody>
          <a:bodyPr/>
          <a:lstStyle/>
          <a:p>
            <a:pPr fontAlgn="auto">
              <a:lnSpc>
                <a:spcPct val="100000"/>
              </a:lnSpc>
              <a:spcAft>
                <a:spcPts val="0"/>
              </a:spcAft>
              <a:defRPr/>
            </a:pPr>
            <a:r>
              <a:rPr lang="en-US" altLang="zh-TW" sz="4400" b="1" dirty="0" smtClean="0"/>
              <a:t>Menstrual Cycle</a:t>
            </a:r>
            <a:r>
              <a:rPr lang="en-US" altLang="zh-TW" sz="4000" b="1" dirty="0" smtClean="0"/>
              <a:t/>
            </a:r>
            <a:br>
              <a:rPr lang="en-US" altLang="zh-TW" sz="4000" b="1" dirty="0" smtClean="0"/>
            </a:br>
            <a:r>
              <a:rPr lang="en-US" altLang="zh-TW" sz="3200" b="1" dirty="0" smtClean="0">
                <a:solidFill>
                  <a:schemeClr val="tx2">
                    <a:lumMod val="60000"/>
                    <a:lumOff val="40000"/>
                  </a:schemeClr>
                </a:solidFill>
              </a:rPr>
              <a:t>Hypothalamic-Pituitary-Ovarian Axis</a:t>
            </a:r>
            <a:endParaRPr lang="zh-TW" altLang="en-US" sz="3200" b="1" dirty="0">
              <a:solidFill>
                <a:schemeClr val="tx2">
                  <a:lumMod val="60000"/>
                  <a:lumOff val="40000"/>
                </a:schemeClr>
              </a:solidFill>
            </a:endParaRPr>
          </a:p>
        </p:txBody>
      </p:sp>
      <p:pic>
        <p:nvPicPr>
          <p:cNvPr id="18434" name="圖片 2"/>
          <p:cNvPicPr>
            <a:picLocks noChangeAspect="1"/>
          </p:cNvPicPr>
          <p:nvPr/>
        </p:nvPicPr>
        <p:blipFill rotWithShape="1">
          <a:blip r:embed="rId2"/>
          <a:srcRect l="7339" t="4073" r="6649"/>
          <a:stretch/>
        </p:blipFill>
        <p:spPr bwMode="auto">
          <a:xfrm>
            <a:off x="5094514" y="1840612"/>
            <a:ext cx="3592286" cy="4868503"/>
          </a:xfrm>
          <a:prstGeom prst="rect">
            <a:avLst/>
          </a:prstGeom>
          <a:ln>
            <a:noFill/>
          </a:ln>
          <a:effectLst>
            <a:softEdge rad="112500"/>
          </a:effectLst>
        </p:spPr>
      </p:pic>
      <p:sp>
        <p:nvSpPr>
          <p:cNvPr id="5" name="內容版面配置區 2"/>
          <p:cNvSpPr>
            <a:spLocks noGrp="1"/>
          </p:cNvSpPr>
          <p:nvPr>
            <p:ph sz="half" idx="1"/>
          </p:nvPr>
        </p:nvSpPr>
        <p:spPr>
          <a:xfrm>
            <a:off x="221365" y="1747732"/>
            <a:ext cx="4842994" cy="4884257"/>
          </a:xfrm>
        </p:spPr>
        <p:txBody>
          <a:bodyPr rtlCol="0">
            <a:normAutofit/>
          </a:bodyPr>
          <a:lstStyle/>
          <a:p>
            <a:pPr defTabSz="457161" fontAlgn="auto">
              <a:spcAft>
                <a:spcPts val="0"/>
              </a:spcAft>
              <a:buClr>
                <a:schemeClr val="accent1"/>
              </a:buClr>
              <a:buFont typeface="Wingdings" panose="05000000000000000000" pitchFamily="2" charset="2"/>
              <a:buChar char="n"/>
              <a:defRPr/>
            </a:pPr>
            <a:r>
              <a:rPr lang="en-US" altLang="zh-TW" sz="2200" b="1" dirty="0">
                <a:solidFill>
                  <a:srgbClr val="FF0000"/>
                </a:solidFill>
                <a:ea typeface="MS PGothic" pitchFamily="34" charset="-128"/>
                <a:cs typeface="+mn-cs"/>
              </a:rPr>
              <a:t>H</a:t>
            </a:r>
            <a:r>
              <a:rPr lang="en-US" altLang="zh-TW" sz="2200" b="1" dirty="0" smtClean="0">
                <a:solidFill>
                  <a:srgbClr val="FF0000"/>
                </a:solidFill>
                <a:ea typeface="MS PGothic" pitchFamily="34" charset="-128"/>
                <a:cs typeface="+mn-cs"/>
              </a:rPr>
              <a:t>ypothalamus</a:t>
            </a:r>
            <a:r>
              <a:rPr lang="en-US" altLang="zh-TW" sz="2200" dirty="0" smtClean="0">
                <a:ea typeface="MS PGothic" pitchFamily="34" charset="-128"/>
                <a:cs typeface="+mn-cs"/>
              </a:rPr>
              <a:t> </a:t>
            </a:r>
            <a:r>
              <a:rPr lang="en-US" altLang="zh-TW" sz="2200" dirty="0">
                <a:ea typeface="MS PGothic" pitchFamily="34" charset="-128"/>
                <a:cs typeface="+mn-cs"/>
              </a:rPr>
              <a:t>regulates the menstrual cycle by producing gonadotropin releasing hormone (</a:t>
            </a:r>
            <a:r>
              <a:rPr lang="en-US" altLang="zh-TW" sz="2200" b="1" dirty="0">
                <a:solidFill>
                  <a:srgbClr val="FF0000"/>
                </a:solidFill>
                <a:ea typeface="MS PGothic" pitchFamily="34" charset="-128"/>
                <a:cs typeface="+mn-cs"/>
              </a:rPr>
              <a:t>GnRH</a:t>
            </a:r>
            <a:r>
              <a:rPr lang="en-US" altLang="zh-TW" sz="2200" dirty="0">
                <a:ea typeface="MS PGothic" pitchFamily="34" charset="-128"/>
                <a:cs typeface="+mn-cs"/>
              </a:rPr>
              <a:t>).</a:t>
            </a:r>
            <a:br>
              <a:rPr lang="en-US" altLang="zh-TW" sz="2200" dirty="0">
                <a:ea typeface="MS PGothic" pitchFamily="34" charset="-128"/>
                <a:cs typeface="+mn-cs"/>
              </a:rPr>
            </a:br>
            <a:endParaRPr lang="en-US" altLang="zh-TW" sz="2200" dirty="0">
              <a:ea typeface="MS PGothic" pitchFamily="34" charset="-128"/>
              <a:cs typeface="+mn-cs"/>
            </a:endParaRPr>
          </a:p>
          <a:p>
            <a:pPr defTabSz="457161" fontAlgn="auto">
              <a:spcAft>
                <a:spcPts val="0"/>
              </a:spcAft>
              <a:buClr>
                <a:schemeClr val="accent1"/>
              </a:buClr>
              <a:buFont typeface="Wingdings" panose="05000000000000000000" pitchFamily="2" charset="2"/>
              <a:buChar char="n"/>
              <a:defRPr/>
            </a:pPr>
            <a:r>
              <a:rPr lang="en-US" altLang="zh-TW" sz="2200" b="1" dirty="0">
                <a:solidFill>
                  <a:srgbClr val="FF0000"/>
                </a:solidFill>
                <a:ea typeface="MS PGothic" pitchFamily="34" charset="-128"/>
                <a:cs typeface="+mn-cs"/>
              </a:rPr>
              <a:t>Low</a:t>
            </a:r>
            <a:r>
              <a:rPr lang="en-US" altLang="zh-TW" sz="2200" dirty="0">
                <a:ea typeface="MS PGothic" pitchFamily="34" charset="-128"/>
                <a:cs typeface="+mn-cs"/>
              </a:rPr>
              <a:t> levels of both </a:t>
            </a:r>
            <a:r>
              <a:rPr lang="en-US" altLang="zh-TW" sz="2200" b="1" dirty="0">
                <a:solidFill>
                  <a:srgbClr val="FF0000"/>
                </a:solidFill>
                <a:ea typeface="MS PGothic" pitchFamily="34" charset="-128"/>
                <a:cs typeface="+mn-cs"/>
              </a:rPr>
              <a:t>estradiol</a:t>
            </a:r>
            <a:r>
              <a:rPr lang="en-US" altLang="zh-TW" sz="2200" dirty="0">
                <a:ea typeface="MS PGothic" pitchFamily="34" charset="-128"/>
                <a:cs typeface="+mn-cs"/>
              </a:rPr>
              <a:t> and </a:t>
            </a:r>
            <a:r>
              <a:rPr lang="en-US" altLang="zh-TW" sz="2200" b="1" dirty="0">
                <a:solidFill>
                  <a:srgbClr val="FF0000"/>
                </a:solidFill>
                <a:ea typeface="MS PGothic" pitchFamily="34" charset="-128"/>
                <a:cs typeface="+mn-cs"/>
              </a:rPr>
              <a:t>progesterone</a:t>
            </a:r>
            <a:r>
              <a:rPr lang="en-US" altLang="zh-TW" sz="2200" dirty="0">
                <a:ea typeface="MS PGothic" pitchFamily="34" charset="-128"/>
                <a:cs typeface="+mn-cs"/>
              </a:rPr>
              <a:t> </a:t>
            </a:r>
            <a:br>
              <a:rPr lang="en-US" altLang="zh-TW" sz="2200" dirty="0">
                <a:ea typeface="MS PGothic" pitchFamily="34" charset="-128"/>
                <a:cs typeface="+mn-cs"/>
              </a:rPr>
            </a:br>
            <a:r>
              <a:rPr lang="en-US" altLang="zh-TW" sz="2200" b="1" dirty="0">
                <a:solidFill>
                  <a:srgbClr val="0000FF"/>
                </a:solidFill>
                <a:ea typeface="MS PGothic" pitchFamily="34" charset="-128"/>
                <a:cs typeface="+mn-cs"/>
              </a:rPr>
              <a:t>stimulate</a:t>
            </a:r>
            <a:r>
              <a:rPr lang="en-US" altLang="zh-TW" sz="2200" dirty="0">
                <a:ea typeface="MS PGothic" pitchFamily="34" charset="-128"/>
                <a:cs typeface="+mn-cs"/>
              </a:rPr>
              <a:t> the hypothalamus to release </a:t>
            </a:r>
            <a:r>
              <a:rPr lang="en-US" altLang="zh-TW" sz="2200" b="1" dirty="0">
                <a:solidFill>
                  <a:srgbClr val="FF0000"/>
                </a:solidFill>
                <a:ea typeface="MS PGothic" pitchFamily="34" charset="-128"/>
                <a:cs typeface="+mn-cs"/>
              </a:rPr>
              <a:t>GnRH</a:t>
            </a:r>
            <a:r>
              <a:rPr lang="en-US" altLang="zh-TW" sz="2200" dirty="0">
                <a:ea typeface="MS PGothic" pitchFamily="34" charset="-128"/>
                <a:cs typeface="+mn-cs"/>
              </a:rPr>
              <a:t>, </a:t>
            </a:r>
            <a:br>
              <a:rPr lang="en-US" altLang="zh-TW" sz="2200" dirty="0">
                <a:ea typeface="MS PGothic" pitchFamily="34" charset="-128"/>
                <a:cs typeface="+mn-cs"/>
              </a:rPr>
            </a:br>
            <a:r>
              <a:rPr lang="en-US" altLang="zh-TW" sz="2200" dirty="0">
                <a:ea typeface="MS PGothic" pitchFamily="34" charset="-128"/>
                <a:cs typeface="+mn-cs"/>
              </a:rPr>
              <a:t>which stimulates pituitary gonadotroph cells to synthesize and secrete </a:t>
            </a:r>
            <a:r>
              <a:rPr lang="en-US" altLang="zh-TW" sz="2200" b="1" dirty="0">
                <a:solidFill>
                  <a:srgbClr val="FF0000"/>
                </a:solidFill>
                <a:ea typeface="MS PGothic" pitchFamily="34" charset="-128"/>
                <a:cs typeface="+mn-cs"/>
              </a:rPr>
              <a:t>LH</a:t>
            </a:r>
            <a:r>
              <a:rPr lang="en-US" altLang="zh-TW" sz="2200" dirty="0">
                <a:ea typeface="MS PGothic" pitchFamily="34" charset="-128"/>
                <a:cs typeface="+mn-cs"/>
              </a:rPr>
              <a:t> and </a:t>
            </a:r>
            <a:r>
              <a:rPr lang="en-US" altLang="zh-TW" sz="2200" b="1" dirty="0">
                <a:solidFill>
                  <a:srgbClr val="FF0000"/>
                </a:solidFill>
                <a:ea typeface="MS PGothic" pitchFamily="34" charset="-128"/>
                <a:cs typeface="+mn-cs"/>
              </a:rPr>
              <a:t>FSH</a:t>
            </a:r>
            <a:r>
              <a:rPr lang="en-US" altLang="zh-TW" sz="2200" dirty="0">
                <a:ea typeface="MS PGothic" pitchFamily="34" charset="-128"/>
                <a:cs typeface="+mn-cs"/>
              </a:rPr>
              <a:t>.</a:t>
            </a:r>
          </a:p>
        </p:txBody>
      </p:sp>
      <p:sp>
        <p:nvSpPr>
          <p:cNvPr id="3" name="向下箭號 2"/>
          <p:cNvSpPr/>
          <p:nvPr/>
        </p:nvSpPr>
        <p:spPr>
          <a:xfrm>
            <a:off x="8100392" y="5949280"/>
            <a:ext cx="360040" cy="682709"/>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6" name="十字形 5"/>
          <p:cNvSpPr/>
          <p:nvPr/>
        </p:nvSpPr>
        <p:spPr>
          <a:xfrm>
            <a:off x="6084168" y="2944888"/>
            <a:ext cx="319303" cy="322683"/>
          </a:xfrm>
          <a:prstGeom prst="plus">
            <a:avLst>
              <a:gd name="adj" fmla="val 3724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9" name="十字形 8"/>
          <p:cNvSpPr/>
          <p:nvPr/>
        </p:nvSpPr>
        <p:spPr>
          <a:xfrm>
            <a:off x="7380312" y="2364837"/>
            <a:ext cx="319303" cy="322683"/>
          </a:xfrm>
          <a:prstGeom prst="plus">
            <a:avLst>
              <a:gd name="adj" fmla="val 3724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0" name="十字形 9"/>
          <p:cNvSpPr/>
          <p:nvPr/>
        </p:nvSpPr>
        <p:spPr>
          <a:xfrm>
            <a:off x="6076916" y="4437112"/>
            <a:ext cx="319303" cy="322683"/>
          </a:xfrm>
          <a:prstGeom prst="plus">
            <a:avLst>
              <a:gd name="adj" fmla="val 3724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7" name="日期版面配置區 6"/>
          <p:cNvSpPr>
            <a:spLocks noGrp="1"/>
          </p:cNvSpPr>
          <p:nvPr>
            <p:ph type="dt" sz="half" idx="10"/>
          </p:nvPr>
        </p:nvSpPr>
        <p:spPr/>
        <p:txBody>
          <a:bodyPr/>
          <a:lstStyle/>
          <a:p>
            <a:pPr>
              <a:defRPr/>
            </a:pPr>
            <a:r>
              <a:rPr lang="en-US" altLang="zh-TW" smtClean="0"/>
              <a:t>2015/7/25</a:t>
            </a:r>
            <a:endParaRPr lang="zh-TW" altLang="en-US"/>
          </a:p>
        </p:txBody>
      </p:sp>
      <p:sp>
        <p:nvSpPr>
          <p:cNvPr id="8" name="投影片編號版面配置區 7"/>
          <p:cNvSpPr>
            <a:spLocks noGrp="1"/>
          </p:cNvSpPr>
          <p:nvPr>
            <p:ph type="sldNum" sz="quarter" idx="12"/>
          </p:nvPr>
        </p:nvSpPr>
        <p:spPr/>
        <p:txBody>
          <a:bodyPr/>
          <a:lstStyle/>
          <a:p>
            <a:pPr>
              <a:defRPr/>
            </a:pPr>
            <a:fld id="{236B14C3-229E-494B-B7E6-27E96FDCD046}" type="slidenum">
              <a:rPr lang="zh-TW" altLang="en-US" smtClean="0"/>
              <a:pPr>
                <a:defRPr/>
              </a:pPr>
              <a:t>5</a:t>
            </a:fld>
            <a:endParaRPr lang="zh-TW" altLang="en-US"/>
          </a:p>
        </p:txBody>
      </p:sp>
    </p:spTree>
    <p:extLst>
      <p:ext uri="{BB962C8B-B14F-4D97-AF65-F5344CB8AC3E}">
        <p14:creationId xmlns:p14="http://schemas.microsoft.com/office/powerpoint/2010/main" val="13713013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58068"/>
            <a:ext cx="9144000" cy="1282700"/>
          </a:xfrm>
        </p:spPr>
        <p:txBody>
          <a:bodyPr rtlCol="0">
            <a:normAutofit fontScale="90000"/>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Patient </a:t>
            </a:r>
            <a:r>
              <a:rPr lang="en-US" altLang="zh-TW" b="1" dirty="0" smtClean="0">
                <a:solidFill>
                  <a:schemeClr val="tx2"/>
                </a:solidFill>
                <a:effectLst>
                  <a:outerShdw blurRad="38100" dist="38100" dir="2700000" algn="tl">
                    <a:srgbClr val="000000">
                      <a:alpha val="43137"/>
                    </a:srgbClr>
                  </a:outerShdw>
                </a:effectLst>
                <a:cs typeface="MV Boli" pitchFamily="2" charset="0"/>
              </a:rPr>
              <a:t>Counseling </a:t>
            </a:r>
            <a:r>
              <a:rPr lang="en-US" altLang="zh-TW" b="1" dirty="0">
                <a:solidFill>
                  <a:schemeClr val="tx2"/>
                </a:solidFill>
                <a:effectLst>
                  <a:outerShdw blurRad="38100" dist="38100" dir="2700000" algn="tl">
                    <a:srgbClr val="000000">
                      <a:alpha val="43137"/>
                    </a:srgbClr>
                  </a:outerShdw>
                </a:effectLst>
                <a:cs typeface="MV Boli" pitchFamily="2" charset="0"/>
              </a:rPr>
              <a:t>for PMS</a:t>
            </a:r>
            <a:endParaRPr lang="zh-TW" altLang="en-US" b="1" dirty="0">
              <a:solidFill>
                <a:schemeClr val="tx2"/>
              </a:solidFill>
              <a:effectLst>
                <a:outerShdw blurRad="38100" dist="38100" dir="2700000" algn="tl">
                  <a:srgbClr val="000000">
                    <a:alpha val="43137"/>
                  </a:srgbClr>
                </a:outerShdw>
              </a:effectLst>
              <a:cs typeface="MV Boli" pitchFamily="2" charset="0"/>
            </a:endParaRPr>
          </a:p>
        </p:txBody>
      </p:sp>
      <p:sp>
        <p:nvSpPr>
          <p:cNvPr id="133122" name="內容版面配置區 2"/>
          <p:cNvSpPr>
            <a:spLocks noGrp="1"/>
          </p:cNvSpPr>
          <p:nvPr>
            <p:ph idx="1"/>
          </p:nvPr>
        </p:nvSpPr>
        <p:spPr>
          <a:xfrm>
            <a:off x="395536" y="1700808"/>
            <a:ext cx="8208912" cy="4175058"/>
          </a:xfrm>
        </p:spPr>
        <p:txBody>
          <a:bodyPr/>
          <a:lstStyle/>
          <a:p>
            <a:r>
              <a:rPr lang="zh-TW" altLang="en-US" dirty="0" smtClean="0">
                <a:solidFill>
                  <a:schemeClr val="tx2"/>
                </a:solidFill>
              </a:rPr>
              <a:t>告知病人非處方藥品及維生素的適當</a:t>
            </a:r>
            <a:r>
              <a:rPr lang="zh-TW" altLang="en-US" b="1" dirty="0" smtClean="0">
                <a:solidFill>
                  <a:srgbClr val="00B050"/>
                </a:solidFill>
              </a:rPr>
              <a:t>使用方法</a:t>
            </a:r>
            <a:r>
              <a:rPr lang="zh-TW" altLang="en-US" dirty="0" smtClean="0">
                <a:solidFill>
                  <a:schemeClr val="tx2"/>
                </a:solidFill>
              </a:rPr>
              <a:t>及可能的</a:t>
            </a:r>
            <a:r>
              <a:rPr lang="zh-TW" altLang="en-US" b="1" dirty="0">
                <a:solidFill>
                  <a:srgbClr val="00B050"/>
                </a:solidFill>
              </a:rPr>
              <a:t>副作用</a:t>
            </a:r>
            <a:r>
              <a:rPr lang="zh-TW" altLang="en-US" dirty="0" smtClean="0">
                <a:solidFill>
                  <a:schemeClr val="tx2"/>
                </a:solidFill>
              </a:rPr>
              <a:t>。</a:t>
            </a:r>
            <a:endParaRPr lang="en-US" altLang="zh-TW" dirty="0" smtClean="0">
              <a:solidFill>
                <a:schemeClr val="tx2"/>
              </a:solidFill>
            </a:endParaRPr>
          </a:p>
          <a:p>
            <a:r>
              <a:rPr lang="zh-TW" altLang="en-US" dirty="0" smtClean="0">
                <a:solidFill>
                  <a:schemeClr val="tx2"/>
                </a:solidFill>
              </a:rPr>
              <a:t>告知病人要經過幾個</a:t>
            </a:r>
            <a:r>
              <a:rPr lang="en-US" altLang="zh-TW" dirty="0" smtClean="0">
                <a:solidFill>
                  <a:schemeClr val="tx2"/>
                </a:solidFill>
              </a:rPr>
              <a:t>cycle</a:t>
            </a:r>
            <a:r>
              <a:rPr lang="zh-TW" altLang="en-US" dirty="0" smtClean="0">
                <a:solidFill>
                  <a:schemeClr val="tx2"/>
                </a:solidFill>
              </a:rPr>
              <a:t>，才會有整體的</a:t>
            </a:r>
            <a:r>
              <a:rPr lang="zh-TW" altLang="en-US" b="1" dirty="0">
                <a:solidFill>
                  <a:srgbClr val="00B050"/>
                </a:solidFill>
              </a:rPr>
              <a:t>療效出現</a:t>
            </a:r>
            <a:r>
              <a:rPr lang="zh-TW" altLang="en-US" dirty="0" smtClean="0">
                <a:solidFill>
                  <a:schemeClr val="tx2"/>
                </a:solidFill>
              </a:rPr>
              <a:t>，所以這幾個月的週期都需依照指示服藥。</a:t>
            </a:r>
            <a:endParaRPr lang="en-US" altLang="zh-TW" dirty="0" smtClean="0">
              <a:solidFill>
                <a:schemeClr val="tx2"/>
              </a:solidFill>
            </a:endParaRPr>
          </a:p>
          <a:p>
            <a:r>
              <a:rPr lang="zh-TW" altLang="en-US" dirty="0" smtClean="0">
                <a:solidFill>
                  <a:schemeClr val="tx2"/>
                </a:solidFill>
              </a:rPr>
              <a:t>症狀符合</a:t>
            </a:r>
            <a:r>
              <a:rPr lang="zh-TW" altLang="en-US" b="1" dirty="0">
                <a:solidFill>
                  <a:srgbClr val="00B050"/>
                </a:solidFill>
              </a:rPr>
              <a:t>嚴重</a:t>
            </a:r>
            <a:r>
              <a:rPr lang="en-US" altLang="zh-TW" b="1" dirty="0">
                <a:solidFill>
                  <a:srgbClr val="00B050"/>
                </a:solidFill>
              </a:rPr>
              <a:t>PMS/PMDD</a:t>
            </a:r>
            <a:r>
              <a:rPr lang="zh-TW" altLang="en-US" dirty="0" smtClean="0">
                <a:solidFill>
                  <a:schemeClr val="tx2"/>
                </a:solidFill>
              </a:rPr>
              <a:t>時，應鼓勵病人去</a:t>
            </a:r>
            <a:r>
              <a:rPr lang="zh-TW" altLang="en-US" b="1" dirty="0">
                <a:solidFill>
                  <a:srgbClr val="00B050"/>
                </a:solidFill>
              </a:rPr>
              <a:t>看醫生評估</a:t>
            </a:r>
            <a:r>
              <a:rPr lang="zh-TW" altLang="en-US" dirty="0" smtClean="0">
                <a:solidFill>
                  <a:schemeClr val="tx2"/>
                </a:solidFill>
              </a:rPr>
              <a:t>，接受</a:t>
            </a:r>
            <a:r>
              <a:rPr lang="zh-TW" altLang="en-US" b="1" dirty="0" smtClean="0">
                <a:solidFill>
                  <a:srgbClr val="00B050"/>
                </a:solidFill>
              </a:rPr>
              <a:t>處方藥</a:t>
            </a:r>
            <a:r>
              <a:rPr lang="zh-TW" altLang="en-US" dirty="0" smtClean="0">
                <a:solidFill>
                  <a:schemeClr val="tx2"/>
                </a:solidFill>
              </a:rPr>
              <a:t>的治療。</a:t>
            </a:r>
            <a:endParaRPr lang="en-US" altLang="zh-TW" dirty="0" smtClean="0">
              <a:solidFill>
                <a:schemeClr val="tx2"/>
              </a:solidFill>
            </a:endParaRPr>
          </a:p>
          <a:p>
            <a:endParaRPr lang="en-US" altLang="zh-TW" dirty="0" smtClean="0">
              <a:solidFill>
                <a:schemeClr val="tx2"/>
              </a:solidFill>
            </a:endParaRPr>
          </a:p>
          <a:p>
            <a:endParaRPr lang="en-US" altLang="zh-TW" dirty="0" smtClean="0">
              <a:solidFill>
                <a:schemeClr val="tx2"/>
              </a:solidFill>
            </a:endParaRPr>
          </a:p>
        </p:txBody>
      </p:sp>
      <p:sp>
        <p:nvSpPr>
          <p:cNvPr id="133123"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1A4C2C44-A990-465A-9F99-5891B088D0CE}" type="slidenum">
              <a:rPr lang="zh-TW" altLang="en-US">
                <a:latin typeface="MV Boli" pitchFamily="2"/>
                <a:cs typeface="MV Boli" pitchFamily="2"/>
              </a:rPr>
              <a:pPr defTabSz="912813" fontAlgn="base">
                <a:spcBef>
                  <a:spcPct val="0"/>
                </a:spcBef>
                <a:spcAft>
                  <a:spcPct val="0"/>
                </a:spcAft>
              </a:pPr>
              <a:t>50</a:t>
            </a:fld>
            <a:endParaRPr lang="en-US" altLang="zh-TW">
              <a:latin typeface="MV Boli" pitchFamily="2"/>
              <a:cs typeface="MV Boli" pitchFamily="2"/>
            </a:endParaRPr>
          </a:p>
        </p:txBody>
      </p:sp>
      <p:sp>
        <p:nvSpPr>
          <p:cNvPr id="3" name="日期版面配置區 2"/>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36680140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252728"/>
          </a:xfrm>
        </p:spPr>
        <p:txBody>
          <a:bodyPr/>
          <a:lstStyle/>
          <a:p>
            <a:pPr fontAlgn="auto">
              <a:spcAft>
                <a:spcPts val="0"/>
              </a:spcAft>
              <a:defRPr/>
            </a:pPr>
            <a:r>
              <a:rPr lang="en-US" altLang="zh-TW" sz="5400" b="1" dirty="0" smtClean="0"/>
              <a:t>Course</a:t>
            </a:r>
            <a:r>
              <a:rPr lang="zh-TW" altLang="en-US" sz="5400" b="1" dirty="0"/>
              <a:t> </a:t>
            </a:r>
            <a:r>
              <a:rPr lang="en-US" altLang="zh-TW" sz="5400" b="1" dirty="0" smtClean="0"/>
              <a:t>Overview</a:t>
            </a:r>
            <a:endParaRPr lang="zh-TW" altLang="en-US" sz="5400" b="1" dirty="0"/>
          </a:p>
        </p:txBody>
      </p:sp>
      <p:sp>
        <p:nvSpPr>
          <p:cNvPr id="15362" name="內容版面配置區 2"/>
          <p:cNvSpPr>
            <a:spLocks noGrp="1"/>
          </p:cNvSpPr>
          <p:nvPr>
            <p:ph idx="1"/>
          </p:nvPr>
        </p:nvSpPr>
        <p:spPr>
          <a:xfrm>
            <a:off x="410492" y="1700808"/>
            <a:ext cx="8496943" cy="4289425"/>
          </a:xfrm>
        </p:spPr>
        <p:txBody>
          <a:bodyPr/>
          <a:lstStyle/>
          <a:p>
            <a:pPr marL="860425" indent="-742950">
              <a:buClr>
                <a:schemeClr val="bg1">
                  <a:lumMod val="85000"/>
                </a:schemeClr>
              </a:buClr>
              <a:buFont typeface="+mj-lt"/>
              <a:buAutoNum type="arabicPeriod"/>
            </a:pPr>
            <a:r>
              <a:rPr lang="en-US" altLang="zh-TW" dirty="0">
                <a:solidFill>
                  <a:schemeClr val="bg1">
                    <a:lumMod val="75000"/>
                  </a:schemeClr>
                </a:solidFill>
              </a:rPr>
              <a:t>Introduction of the menstrual cycle</a:t>
            </a:r>
          </a:p>
          <a:p>
            <a:pPr marL="860425" indent="-742950">
              <a:buClr>
                <a:schemeClr val="bg1">
                  <a:lumMod val="85000"/>
                </a:schemeClr>
              </a:buClr>
              <a:buFont typeface="+mj-lt"/>
              <a:buAutoNum type="arabicPeriod"/>
            </a:pPr>
            <a:r>
              <a:rPr lang="en-US" altLang="zh-TW" dirty="0" smtClean="0">
                <a:solidFill>
                  <a:schemeClr val="bg1">
                    <a:lumMod val="75000"/>
                  </a:schemeClr>
                </a:solidFill>
              </a:rPr>
              <a:t>Dysmenorrhea</a:t>
            </a:r>
            <a:endParaRPr lang="en-US" altLang="zh-TW" dirty="0">
              <a:solidFill>
                <a:schemeClr val="bg1">
                  <a:lumMod val="75000"/>
                </a:schemeClr>
              </a:solidFill>
            </a:endParaRPr>
          </a:p>
          <a:p>
            <a:pPr marL="860425" indent="-742950">
              <a:buClr>
                <a:schemeClr val="bg1">
                  <a:lumMod val="85000"/>
                </a:schemeClr>
              </a:buClr>
              <a:buFont typeface="+mj-lt"/>
              <a:buAutoNum type="arabicPeriod"/>
            </a:pPr>
            <a:r>
              <a:rPr lang="en-US" altLang="zh-TW" dirty="0" smtClean="0">
                <a:solidFill>
                  <a:schemeClr val="bg1">
                    <a:lumMod val="75000"/>
                  </a:schemeClr>
                </a:solidFill>
              </a:rPr>
              <a:t>Premenstrual syndrome (PMS)</a:t>
            </a:r>
          </a:p>
          <a:p>
            <a:pPr marL="860425" indent="-742950">
              <a:buClr>
                <a:schemeClr val="tx2"/>
              </a:buClr>
              <a:buFont typeface="+mj-lt"/>
              <a:buAutoNum type="arabicPeriod" startAt="4"/>
            </a:pPr>
            <a:r>
              <a:rPr lang="en-US" altLang="zh-TW" sz="3200" b="1" dirty="0" smtClean="0"/>
              <a:t>Toxic </a:t>
            </a:r>
            <a:r>
              <a:rPr lang="en-US" altLang="zh-TW" sz="3200" b="1" dirty="0"/>
              <a:t>shock </a:t>
            </a:r>
            <a:r>
              <a:rPr lang="en-US" altLang="zh-TW" sz="3200" b="1" dirty="0" smtClean="0"/>
              <a:t>syndrome (TSS) </a:t>
            </a:r>
          </a:p>
          <a:p>
            <a:pPr marL="117475" indent="0">
              <a:buClr>
                <a:schemeClr val="tx2"/>
              </a:buClr>
              <a:buNone/>
            </a:pPr>
            <a:r>
              <a:rPr lang="en-US" altLang="zh-TW" sz="3200" b="1" dirty="0"/>
              <a:t> </a:t>
            </a:r>
            <a:r>
              <a:rPr lang="en-US" altLang="zh-TW" sz="3200" b="1" dirty="0" smtClean="0"/>
              <a:t>       </a:t>
            </a:r>
            <a:r>
              <a:rPr lang="zh-TW" altLang="en-US" sz="3200" b="1" dirty="0" smtClean="0"/>
              <a:t>毒性</a:t>
            </a:r>
            <a:r>
              <a:rPr lang="zh-TW" altLang="en-US" sz="3200" b="1" dirty="0"/>
              <a:t>休克</a:t>
            </a:r>
            <a:r>
              <a:rPr lang="zh-TW" altLang="en-US" sz="3200" b="1" dirty="0" smtClean="0"/>
              <a:t>症候群</a:t>
            </a:r>
            <a:endParaRPr lang="en-US" altLang="zh-TW" sz="3200" b="1" dirty="0" smtClean="0"/>
          </a:p>
          <a:p>
            <a:pPr marL="860425" indent="-742950">
              <a:buClr>
                <a:schemeClr val="bg1">
                  <a:lumMod val="85000"/>
                </a:schemeClr>
              </a:buClr>
              <a:buFont typeface="+mj-lt"/>
              <a:buAutoNum type="arabicPeriod" startAt="5"/>
            </a:pPr>
            <a:r>
              <a:rPr lang="en-US" altLang="zh-TW" dirty="0" smtClean="0">
                <a:solidFill>
                  <a:schemeClr val="bg1">
                    <a:lumMod val="75000"/>
                  </a:schemeClr>
                </a:solidFill>
              </a:rPr>
              <a:t>Other disorders</a:t>
            </a:r>
            <a:endParaRPr lang="en-US" altLang="zh-TW" dirty="0">
              <a:solidFill>
                <a:schemeClr val="bg1">
                  <a:lumMod val="75000"/>
                </a:schemeClr>
              </a:solidFill>
            </a:endParaRPr>
          </a:p>
          <a:p>
            <a:pPr marL="117475" indent="0">
              <a:buClr>
                <a:schemeClr val="tx2"/>
              </a:buClr>
              <a:buNone/>
            </a:pPr>
            <a:endParaRPr lang="zh-TW" altLang="en-US" sz="3200" b="1" dirty="0"/>
          </a:p>
          <a:p>
            <a:pPr marL="860425" indent="-742950">
              <a:buClr>
                <a:schemeClr val="tx2"/>
              </a:buClr>
              <a:buFont typeface="+mj-lt"/>
              <a:buAutoNum type="arabicPeriod" startAt="4"/>
            </a:pPr>
            <a:endParaRPr lang="zh-TW" altLang="en-US" sz="3200" b="1" dirty="0"/>
          </a:p>
        </p:txBody>
      </p:sp>
      <p:pic>
        <p:nvPicPr>
          <p:cNvPr id="5" name="Picture 2" descr="C:\Users\user\Downloads\[393] 史努比\[393] 史努比\1734.png"/>
          <p:cNvPicPr>
            <a:picLocks noChangeAspect="1" noChangeArrowheads="1"/>
          </p:cNvPicPr>
          <p:nvPr/>
        </p:nvPicPr>
        <p:blipFill>
          <a:blip r:embed="rId2"/>
          <a:srcRect/>
          <a:stretch>
            <a:fillRect/>
          </a:stretch>
        </p:blipFill>
        <p:spPr bwMode="auto">
          <a:xfrm>
            <a:off x="6156176" y="3796182"/>
            <a:ext cx="2987824" cy="3061818"/>
          </a:xfrm>
          <a:prstGeom prst="rect">
            <a:avLst/>
          </a:prstGeom>
          <a:noFill/>
          <a:ln w="9525">
            <a:noFill/>
            <a:miter lim="800000"/>
            <a:headEnd/>
            <a:tailEnd/>
          </a:ln>
        </p:spPr>
      </p:pic>
      <p:sp>
        <p:nvSpPr>
          <p:cNvPr id="3" name="日期版面配置區 2"/>
          <p:cNvSpPr>
            <a:spLocks noGrp="1"/>
          </p:cNvSpPr>
          <p:nvPr>
            <p:ph type="dt" sz="half" idx="10"/>
          </p:nvPr>
        </p:nvSpPr>
        <p:spPr/>
        <p:txBody>
          <a:bodyPr/>
          <a:lstStyle/>
          <a:p>
            <a:pPr>
              <a:defRPr/>
            </a:pPr>
            <a:r>
              <a:rPr lang="en-US" altLang="zh-TW" smtClean="0"/>
              <a:t>2015/7/25</a:t>
            </a:r>
            <a:endParaRPr lang="zh-TW" altLang="en-US"/>
          </a:p>
        </p:txBody>
      </p:sp>
      <p:sp>
        <p:nvSpPr>
          <p:cNvPr id="6" name="投影片編號版面配置區 5"/>
          <p:cNvSpPr>
            <a:spLocks noGrp="1"/>
          </p:cNvSpPr>
          <p:nvPr>
            <p:ph type="sldNum" sz="quarter" idx="12"/>
          </p:nvPr>
        </p:nvSpPr>
        <p:spPr/>
        <p:txBody>
          <a:bodyPr/>
          <a:lstStyle/>
          <a:p>
            <a:pPr>
              <a:defRPr/>
            </a:pPr>
            <a:fld id="{236B14C3-229E-494B-B7E6-27E96FDCD046}" type="slidenum">
              <a:rPr lang="zh-TW" altLang="en-US" smtClean="0"/>
              <a:pPr>
                <a:defRPr/>
              </a:pPr>
              <a:t>51</a:t>
            </a:fld>
            <a:endParaRPr lang="zh-TW" altLang="en-US"/>
          </a:p>
        </p:txBody>
      </p:sp>
    </p:spTree>
    <p:extLst>
      <p:ext uri="{BB962C8B-B14F-4D97-AF65-F5344CB8AC3E}">
        <p14:creationId xmlns:p14="http://schemas.microsoft.com/office/powerpoint/2010/main" val="39081639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002" y="0"/>
            <a:ext cx="9115998" cy="1282700"/>
          </a:xfrm>
        </p:spPr>
        <p:txBody>
          <a:bodyPr rtlCol="0">
            <a:normAutofit/>
          </a:bodyPr>
          <a:lstStyle/>
          <a:p>
            <a:pPr defTabSz="457161" fontAlgn="auto">
              <a:spcAft>
                <a:spcPts val="0"/>
              </a:spcAft>
              <a:defRPr/>
            </a:pPr>
            <a:r>
              <a:rPr lang="en-US" altLang="zh-TW" b="1" dirty="0" smtClean="0">
                <a:solidFill>
                  <a:schemeClr val="tx2"/>
                </a:solidFill>
                <a:effectLst>
                  <a:outerShdw blurRad="38100" dist="38100" dir="2700000" algn="tl">
                    <a:srgbClr val="000000">
                      <a:alpha val="43137"/>
                    </a:srgbClr>
                  </a:outerShdw>
                </a:effectLst>
                <a:cs typeface="MV Boli" pitchFamily="2" charset="0"/>
              </a:rPr>
              <a:t>Introduction: TSS</a:t>
            </a:r>
            <a:endParaRPr lang="en-US" altLang="zh-TW"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32400" y="1124744"/>
            <a:ext cx="9176399" cy="5733256"/>
          </a:xfrm>
          <a:solidFill>
            <a:schemeClr val="accent3">
              <a:lumMod val="20000"/>
              <a:lumOff val="80000"/>
            </a:schemeClr>
          </a:solidFill>
        </p:spPr>
        <p:txBody>
          <a:bodyPr rtlCol="0">
            <a:normAutofit fontScale="85000" lnSpcReduction="10000"/>
          </a:bodyPr>
          <a:lstStyle/>
          <a:p>
            <a:pPr marL="534988" indent="-334963" defTabSz="457161" fontAlgn="auto">
              <a:lnSpc>
                <a:spcPct val="150000"/>
              </a:lnSpc>
              <a:spcAft>
                <a:spcPts val="0"/>
              </a:spcAft>
              <a:buClr>
                <a:schemeClr val="tx2"/>
              </a:buClr>
              <a:buFont typeface="Wingdings" panose="05000000000000000000" pitchFamily="2" charset="2"/>
              <a:buChar char="n"/>
              <a:defRPr/>
            </a:pPr>
            <a:r>
              <a:rPr lang="en-US" altLang="zh-TW" sz="2600" b="1" dirty="0">
                <a:solidFill>
                  <a:schemeClr val="accent1">
                    <a:lumMod val="50000"/>
                  </a:schemeClr>
                </a:solidFill>
                <a:cs typeface="+mn-cs"/>
              </a:rPr>
              <a:t>A rare, </a:t>
            </a:r>
            <a:r>
              <a:rPr lang="en-US" altLang="zh-TW" sz="2600" b="1" dirty="0" smtClean="0">
                <a:solidFill>
                  <a:schemeClr val="accent1">
                    <a:lumMod val="50000"/>
                  </a:schemeClr>
                </a:solidFill>
                <a:cs typeface="+mn-cs"/>
              </a:rPr>
              <a:t>life-threatening complication of bacterial </a:t>
            </a:r>
            <a:r>
              <a:rPr lang="en-US" altLang="zh-TW" sz="2600" b="1" dirty="0">
                <a:solidFill>
                  <a:schemeClr val="accent1">
                    <a:lumMod val="50000"/>
                  </a:schemeClr>
                </a:solidFill>
                <a:cs typeface="+mn-cs"/>
              </a:rPr>
              <a:t>infections</a:t>
            </a:r>
            <a:r>
              <a:rPr lang="en-US" altLang="zh-TW" sz="2600" b="1" dirty="0" smtClean="0">
                <a:solidFill>
                  <a:schemeClr val="accent1">
                    <a:lumMod val="50000"/>
                  </a:schemeClr>
                </a:solidFill>
                <a:cs typeface="+mn-cs"/>
              </a:rPr>
              <a:t>.</a:t>
            </a:r>
          </a:p>
          <a:p>
            <a:pPr marL="1063625" lvl="1" defTabSz="457161" fontAlgn="auto">
              <a:lnSpc>
                <a:spcPct val="150000"/>
              </a:lnSpc>
              <a:spcAft>
                <a:spcPts val="0"/>
              </a:spcAft>
              <a:buFont typeface="Wingdings" panose="05000000000000000000" pitchFamily="2" charset="2"/>
              <a:buChar char="ü"/>
              <a:defRPr/>
            </a:pPr>
            <a:r>
              <a:rPr lang="en-US" altLang="zh-TW" sz="2400" b="1" dirty="0" smtClean="0">
                <a:solidFill>
                  <a:schemeClr val="accent1">
                    <a:lumMod val="50000"/>
                  </a:schemeClr>
                </a:solidFill>
                <a:cs typeface="+mn-cs"/>
              </a:rPr>
              <a:t>Often results </a:t>
            </a:r>
            <a:r>
              <a:rPr lang="en-US" altLang="zh-TW" sz="2400" b="1" dirty="0">
                <a:solidFill>
                  <a:schemeClr val="accent1">
                    <a:lumMod val="50000"/>
                  </a:schemeClr>
                </a:solidFill>
                <a:cs typeface="+mn-cs"/>
              </a:rPr>
              <a:t>from toxins </a:t>
            </a:r>
            <a:r>
              <a:rPr lang="en-US" altLang="zh-TW" sz="2400" b="1" dirty="0" smtClean="0">
                <a:solidFill>
                  <a:schemeClr val="accent1">
                    <a:lumMod val="50000"/>
                  </a:schemeClr>
                </a:solidFill>
                <a:cs typeface="+mn-cs"/>
              </a:rPr>
              <a:t>of Staphylococcus </a:t>
            </a:r>
            <a:r>
              <a:rPr lang="en-US" altLang="zh-TW" sz="2400" b="1" dirty="0" err="1">
                <a:solidFill>
                  <a:schemeClr val="accent1">
                    <a:lumMod val="50000"/>
                  </a:schemeClr>
                </a:solidFill>
                <a:cs typeface="+mn-cs"/>
              </a:rPr>
              <a:t>aureus</a:t>
            </a:r>
            <a:r>
              <a:rPr lang="en-US" altLang="zh-TW" sz="2400" b="1" dirty="0">
                <a:solidFill>
                  <a:schemeClr val="accent1">
                    <a:lumMod val="50000"/>
                  </a:schemeClr>
                </a:solidFill>
                <a:cs typeface="+mn-cs"/>
              </a:rPr>
              <a:t> (staph) </a:t>
            </a:r>
            <a:r>
              <a:rPr lang="en-US" altLang="zh-TW" sz="2400" b="1" dirty="0" smtClean="0">
                <a:solidFill>
                  <a:schemeClr val="accent1">
                    <a:lumMod val="50000"/>
                  </a:schemeClr>
                </a:solidFill>
                <a:cs typeface="+mn-cs"/>
              </a:rPr>
              <a:t>or group </a:t>
            </a:r>
            <a:r>
              <a:rPr lang="en-US" altLang="zh-TW" sz="2400" b="1" dirty="0">
                <a:solidFill>
                  <a:schemeClr val="accent1">
                    <a:lumMod val="50000"/>
                  </a:schemeClr>
                </a:solidFill>
                <a:cs typeface="+mn-cs"/>
              </a:rPr>
              <a:t>A streptococcus (strep) bacteria</a:t>
            </a:r>
          </a:p>
          <a:p>
            <a:pPr marL="534988" indent="-357188" defTabSz="457161" fontAlgn="auto">
              <a:lnSpc>
                <a:spcPct val="150000"/>
              </a:lnSpc>
              <a:spcAft>
                <a:spcPts val="0"/>
              </a:spcAft>
              <a:buClr>
                <a:schemeClr val="tx2"/>
              </a:buClr>
              <a:buFont typeface="Wingdings" panose="05000000000000000000" pitchFamily="2" charset="2"/>
              <a:buChar char="n"/>
              <a:defRPr/>
            </a:pPr>
            <a:r>
              <a:rPr lang="en-US" altLang="zh-TW" sz="2600" b="1" dirty="0" smtClean="0">
                <a:solidFill>
                  <a:schemeClr val="accent1">
                    <a:lumMod val="50000"/>
                  </a:schemeClr>
                </a:solidFill>
                <a:cs typeface="+mn-cs"/>
              </a:rPr>
              <a:t>Menstrual</a:t>
            </a:r>
            <a:r>
              <a:rPr lang="zh-TW" altLang="en-US" sz="2600" b="1" dirty="0" smtClean="0">
                <a:solidFill>
                  <a:schemeClr val="accent1">
                    <a:lumMod val="50000"/>
                  </a:schemeClr>
                </a:solidFill>
                <a:cs typeface="+mn-cs"/>
              </a:rPr>
              <a:t> </a:t>
            </a:r>
            <a:r>
              <a:rPr lang="en-US" altLang="zh-TW" sz="2600" b="1" dirty="0" smtClean="0">
                <a:solidFill>
                  <a:schemeClr val="accent1">
                    <a:lumMod val="50000"/>
                  </a:schemeClr>
                </a:solidFill>
                <a:cs typeface="+mn-cs"/>
              </a:rPr>
              <a:t>TSS</a:t>
            </a:r>
            <a:r>
              <a:rPr lang="zh-TW" altLang="en-US" sz="2600" b="1" dirty="0" smtClean="0">
                <a:solidFill>
                  <a:schemeClr val="accent1">
                    <a:lumMod val="50000"/>
                  </a:schemeClr>
                </a:solidFill>
                <a:cs typeface="+mn-cs"/>
              </a:rPr>
              <a:t> </a:t>
            </a:r>
            <a:r>
              <a:rPr lang="en-US" altLang="zh-TW" sz="2600" b="1" dirty="0" smtClean="0">
                <a:solidFill>
                  <a:schemeClr val="accent1">
                    <a:lumMod val="50000"/>
                  </a:schemeClr>
                </a:solidFill>
                <a:cs typeface="+mn-cs"/>
              </a:rPr>
              <a:t>affect </a:t>
            </a:r>
            <a:r>
              <a:rPr lang="en-US" altLang="zh-TW" sz="2600" b="1" dirty="0" smtClean="0">
                <a:solidFill>
                  <a:srgbClr val="00B050"/>
                </a:solidFill>
                <a:cs typeface="+mn-cs"/>
              </a:rPr>
              <a:t>young women </a:t>
            </a:r>
            <a:r>
              <a:rPr lang="en-US" altLang="zh-TW" sz="2600" b="1" dirty="0">
                <a:solidFill>
                  <a:srgbClr val="00B050"/>
                </a:solidFill>
                <a:cs typeface="+mn-cs"/>
              </a:rPr>
              <a:t>(</a:t>
            </a:r>
            <a:r>
              <a:rPr lang="en-US" altLang="zh-TW" sz="2600" b="1" dirty="0" smtClean="0">
                <a:solidFill>
                  <a:srgbClr val="00B050"/>
                </a:solidFill>
                <a:cs typeface="+mn-cs"/>
              </a:rPr>
              <a:t>13-19 y/o).</a:t>
            </a:r>
            <a:endParaRPr lang="en-US" altLang="zh-TW" sz="2600" b="1" dirty="0">
              <a:solidFill>
                <a:srgbClr val="00B050"/>
              </a:solidFill>
              <a:cs typeface="+mn-cs"/>
            </a:endParaRPr>
          </a:p>
          <a:p>
            <a:pPr marL="542925" defTabSz="457161" fontAlgn="auto">
              <a:lnSpc>
                <a:spcPct val="150000"/>
              </a:lnSpc>
              <a:spcAft>
                <a:spcPts val="0"/>
              </a:spcAft>
              <a:buClr>
                <a:schemeClr val="tx2"/>
              </a:buClr>
              <a:buFont typeface="Wingdings" panose="05000000000000000000" pitchFamily="2" charset="2"/>
              <a:buChar char="n"/>
              <a:defRPr/>
            </a:pPr>
            <a:r>
              <a:rPr lang="en-US" altLang="zh-TW" sz="2600" b="1" dirty="0" smtClean="0">
                <a:solidFill>
                  <a:schemeClr val="accent1">
                    <a:lumMod val="50000"/>
                  </a:schemeClr>
                </a:solidFill>
                <a:cs typeface="+mn-cs"/>
              </a:rPr>
              <a:t>Occur </a:t>
            </a:r>
            <a:r>
              <a:rPr lang="en-US" altLang="zh-TW" sz="2600" b="1" dirty="0" smtClean="0">
                <a:solidFill>
                  <a:srgbClr val="00B050"/>
                </a:solidFill>
                <a:cs typeface="+mn-cs"/>
              </a:rPr>
              <a:t>within 2 days </a:t>
            </a:r>
            <a:r>
              <a:rPr lang="en-US" altLang="zh-TW" sz="2600" b="1" dirty="0" smtClean="0">
                <a:solidFill>
                  <a:schemeClr val="accent1">
                    <a:lumMod val="50000"/>
                  </a:schemeClr>
                </a:solidFill>
                <a:cs typeface="+mn-cs"/>
              </a:rPr>
              <a:t>of the </a:t>
            </a:r>
            <a:r>
              <a:rPr lang="en-US" altLang="zh-TW" sz="2600" b="1" dirty="0" smtClean="0">
                <a:solidFill>
                  <a:srgbClr val="00B050"/>
                </a:solidFill>
                <a:cs typeface="+mn-cs"/>
              </a:rPr>
              <a:t>onset</a:t>
            </a:r>
            <a:r>
              <a:rPr lang="en-US" altLang="zh-TW" sz="2600" b="1" dirty="0" smtClean="0">
                <a:solidFill>
                  <a:schemeClr val="accent1">
                    <a:lumMod val="50000"/>
                  </a:schemeClr>
                </a:solidFill>
                <a:cs typeface="+mn-cs"/>
              </a:rPr>
              <a:t> of menses, </a:t>
            </a:r>
            <a:r>
              <a:rPr lang="en-US" altLang="zh-TW" sz="2600" b="1" dirty="0" smtClean="0">
                <a:solidFill>
                  <a:srgbClr val="00B050"/>
                </a:solidFill>
                <a:cs typeface="+mn-cs"/>
              </a:rPr>
              <a:t>durin</a:t>
            </a:r>
            <a:r>
              <a:rPr lang="en-US" altLang="zh-TW" sz="2600" b="1" dirty="0" smtClean="0">
                <a:solidFill>
                  <a:schemeClr val="accent1">
                    <a:lumMod val="50000"/>
                  </a:schemeClr>
                </a:solidFill>
                <a:cs typeface="+mn-cs"/>
              </a:rPr>
              <a:t>g menses, or within 2 days </a:t>
            </a:r>
            <a:r>
              <a:rPr lang="en-US" altLang="zh-TW" sz="2600" b="1" dirty="0" smtClean="0">
                <a:solidFill>
                  <a:srgbClr val="00B050"/>
                </a:solidFill>
                <a:cs typeface="+mn-cs"/>
              </a:rPr>
              <a:t>after menses</a:t>
            </a:r>
            <a:r>
              <a:rPr lang="en-US" altLang="zh-TW" sz="2600" b="1" dirty="0" smtClean="0">
                <a:solidFill>
                  <a:schemeClr val="accent1">
                    <a:lumMod val="50000"/>
                  </a:schemeClr>
                </a:solidFill>
                <a:cs typeface="+mn-cs"/>
              </a:rPr>
              <a:t>.</a:t>
            </a:r>
          </a:p>
          <a:p>
            <a:pPr marL="542925" defTabSz="457161" fontAlgn="auto">
              <a:lnSpc>
                <a:spcPct val="150000"/>
              </a:lnSpc>
              <a:spcAft>
                <a:spcPts val="0"/>
              </a:spcAft>
              <a:buClr>
                <a:schemeClr val="tx2"/>
              </a:buClr>
              <a:buFont typeface="Wingdings" panose="05000000000000000000" pitchFamily="2" charset="2"/>
              <a:buChar char="n"/>
              <a:defRPr/>
            </a:pPr>
            <a:r>
              <a:rPr lang="en-US" altLang="zh-TW" sz="2600" b="1" dirty="0" smtClean="0">
                <a:solidFill>
                  <a:schemeClr val="accent1">
                    <a:lumMod val="50000"/>
                  </a:schemeClr>
                </a:solidFill>
                <a:cs typeface="+mn-cs"/>
              </a:rPr>
              <a:t>Risk factors</a:t>
            </a:r>
          </a:p>
          <a:p>
            <a:pPr marL="1074738" lvl="1" indent="-284163" defTabSz="457161" fontAlgn="auto">
              <a:lnSpc>
                <a:spcPct val="150000"/>
              </a:lnSpc>
              <a:spcAft>
                <a:spcPts val="0"/>
              </a:spcAft>
              <a:buFont typeface="Wingdings" panose="05000000000000000000" pitchFamily="2" charset="2"/>
              <a:buChar char="ü"/>
              <a:defRPr/>
            </a:pPr>
            <a:r>
              <a:rPr lang="en-US" altLang="zh-TW" sz="2200" b="1" dirty="0">
                <a:solidFill>
                  <a:schemeClr val="accent1">
                    <a:lumMod val="75000"/>
                  </a:schemeClr>
                </a:solidFill>
                <a:cs typeface="+mn-cs"/>
              </a:rPr>
              <a:t>U</a:t>
            </a:r>
            <a:r>
              <a:rPr lang="en-US" altLang="zh-TW" sz="2200" b="1" dirty="0" smtClean="0">
                <a:solidFill>
                  <a:schemeClr val="accent1">
                    <a:lumMod val="75000"/>
                  </a:schemeClr>
                </a:solidFill>
                <a:cs typeface="+mn-cs"/>
              </a:rPr>
              <a:t>se </a:t>
            </a:r>
            <a:r>
              <a:rPr lang="en-US" altLang="zh-TW" sz="2200" b="1" dirty="0">
                <a:solidFill>
                  <a:schemeClr val="accent1">
                    <a:lumMod val="75000"/>
                  </a:schemeClr>
                </a:solidFill>
                <a:cs typeface="+mn-cs"/>
              </a:rPr>
              <a:t>of </a:t>
            </a:r>
            <a:r>
              <a:rPr lang="en-US" altLang="zh-TW" sz="2200" b="1" dirty="0">
                <a:solidFill>
                  <a:srgbClr val="FF0000"/>
                </a:solidFill>
                <a:cs typeface="+mn-cs"/>
              </a:rPr>
              <a:t>high-absorbency </a:t>
            </a:r>
            <a:r>
              <a:rPr lang="en-US" altLang="zh-TW" sz="2200" b="1" dirty="0" smtClean="0">
                <a:solidFill>
                  <a:srgbClr val="FF0000"/>
                </a:solidFill>
                <a:cs typeface="+mn-cs"/>
              </a:rPr>
              <a:t>tampon</a:t>
            </a:r>
            <a:r>
              <a:rPr lang="en-US" altLang="zh-TW" sz="2200" b="1" dirty="0" smtClean="0">
                <a:solidFill>
                  <a:schemeClr val="accent1">
                    <a:lumMod val="75000"/>
                  </a:schemeClr>
                </a:solidFill>
                <a:cs typeface="+mn-cs"/>
              </a:rPr>
              <a:t>.</a:t>
            </a:r>
            <a:endParaRPr lang="en-US" altLang="zh-TW" sz="1800" dirty="0">
              <a:solidFill>
                <a:schemeClr val="tx2"/>
              </a:solidFill>
              <a:cs typeface="+mn-cs"/>
            </a:endParaRPr>
          </a:p>
          <a:p>
            <a:pPr marL="1074738" lvl="1" indent="-284163" defTabSz="457161" fontAlgn="auto">
              <a:lnSpc>
                <a:spcPct val="150000"/>
              </a:lnSpc>
              <a:spcAft>
                <a:spcPts val="0"/>
              </a:spcAft>
              <a:buFont typeface="Wingdings" panose="05000000000000000000" pitchFamily="2" charset="2"/>
              <a:buChar char="ü"/>
              <a:defRPr/>
            </a:pPr>
            <a:r>
              <a:rPr lang="en-US" altLang="zh-TW" sz="2200" b="1" dirty="0">
                <a:solidFill>
                  <a:schemeClr val="accent1">
                    <a:lumMod val="75000"/>
                  </a:schemeClr>
                </a:solidFill>
                <a:cs typeface="+mn-cs"/>
              </a:rPr>
              <a:t>U</a:t>
            </a:r>
            <a:r>
              <a:rPr lang="en-US" altLang="zh-TW" sz="2200" b="1" dirty="0" smtClean="0">
                <a:solidFill>
                  <a:schemeClr val="accent1">
                    <a:lumMod val="75000"/>
                  </a:schemeClr>
                </a:solidFill>
                <a:cs typeface="+mn-cs"/>
              </a:rPr>
              <a:t>se </a:t>
            </a:r>
            <a:r>
              <a:rPr lang="en-US" altLang="zh-TW" sz="2200" b="1" dirty="0">
                <a:solidFill>
                  <a:schemeClr val="accent1">
                    <a:lumMod val="75000"/>
                  </a:schemeClr>
                </a:solidFill>
                <a:cs typeface="+mn-cs"/>
              </a:rPr>
              <a:t>of </a:t>
            </a:r>
            <a:r>
              <a:rPr lang="en-US" altLang="zh-TW" sz="2200" b="1" dirty="0">
                <a:solidFill>
                  <a:srgbClr val="FF0000"/>
                </a:solidFill>
                <a:cs typeface="+mn-cs"/>
              </a:rPr>
              <a:t>barrier</a:t>
            </a:r>
            <a:r>
              <a:rPr lang="en-US" altLang="zh-TW" sz="2200" b="1" dirty="0">
                <a:solidFill>
                  <a:schemeClr val="accent1">
                    <a:lumMod val="75000"/>
                  </a:schemeClr>
                </a:solidFill>
                <a:cs typeface="+mn-cs"/>
              </a:rPr>
              <a:t> </a:t>
            </a:r>
            <a:r>
              <a:rPr lang="en-US" altLang="zh-TW" sz="2200" b="1" dirty="0">
                <a:solidFill>
                  <a:srgbClr val="FF0000"/>
                </a:solidFill>
                <a:cs typeface="+mn-cs"/>
              </a:rPr>
              <a:t>contraceptives</a:t>
            </a:r>
            <a:r>
              <a:rPr lang="en-US" altLang="zh-TW" sz="2200" b="1" dirty="0" smtClean="0">
                <a:solidFill>
                  <a:schemeClr val="accent1">
                    <a:lumMod val="75000"/>
                  </a:schemeClr>
                </a:solidFill>
                <a:cs typeface="+mn-cs"/>
              </a:rPr>
              <a:t>.</a:t>
            </a:r>
            <a:br>
              <a:rPr lang="en-US" altLang="zh-TW" sz="2200" b="1" dirty="0" smtClean="0">
                <a:solidFill>
                  <a:schemeClr val="accent1">
                    <a:lumMod val="75000"/>
                  </a:schemeClr>
                </a:solidFill>
                <a:cs typeface="+mn-cs"/>
              </a:rPr>
            </a:br>
            <a:endParaRPr lang="en-US" altLang="zh-TW" sz="2200" b="1" dirty="0">
              <a:solidFill>
                <a:schemeClr val="accent1">
                  <a:lumMod val="75000"/>
                </a:schemeClr>
              </a:solidFill>
              <a:cs typeface="+mn-cs"/>
            </a:endParaRPr>
          </a:p>
        </p:txBody>
      </p:sp>
      <p:sp>
        <p:nvSpPr>
          <p:cNvPr id="139267"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68FA0589-1AEE-4C4A-8D36-3EE418173000}" type="slidenum">
              <a:rPr lang="zh-TW" altLang="en-US">
                <a:latin typeface="MV Boli" pitchFamily="2"/>
                <a:cs typeface="MV Boli" pitchFamily="2"/>
              </a:rPr>
              <a:pPr defTabSz="912813" fontAlgn="base">
                <a:spcBef>
                  <a:spcPct val="0"/>
                </a:spcBef>
                <a:spcAft>
                  <a:spcPct val="0"/>
                </a:spcAft>
              </a:pPr>
              <a:t>52</a:t>
            </a:fld>
            <a:endParaRPr lang="en-US" altLang="zh-TW" dirty="0">
              <a:latin typeface="MV Boli" pitchFamily="2"/>
              <a:cs typeface="MV Boli" pitchFamily="2"/>
            </a:endParaRP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22206482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512" y="130076"/>
            <a:ext cx="9144000" cy="1282700"/>
          </a:xfrm>
        </p:spPr>
        <p:txBody>
          <a:bodyPr rtlCol="0">
            <a:normAutofit/>
          </a:bodyPr>
          <a:lstStyle/>
          <a:p>
            <a:pPr defTabSz="457161" fontAlgn="auto">
              <a:spcAft>
                <a:spcPts val="0"/>
              </a:spcAft>
              <a:defRPr/>
            </a:pPr>
            <a:r>
              <a:rPr kumimoji="1" lang="en-US" altLang="zh-TW" b="1" dirty="0" smtClean="0">
                <a:solidFill>
                  <a:schemeClr val="tx2"/>
                </a:solidFill>
                <a:effectLst>
                  <a:outerShdw blurRad="38100" dist="38100" dir="2700000" algn="tl">
                    <a:srgbClr val="000000">
                      <a:alpha val="43137"/>
                    </a:srgbClr>
                  </a:outerShdw>
                </a:effectLst>
                <a:cs typeface="MV Boli" pitchFamily="2" charset="0"/>
              </a:rPr>
              <a:t>Pathophysiology of TTS</a:t>
            </a:r>
            <a:endParaRPr lang="en-US" altLang="zh-TW"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251520" y="1556792"/>
            <a:ext cx="8640960" cy="5793317"/>
          </a:xfrm>
        </p:spPr>
        <p:txBody>
          <a:bodyPr rtlCol="0">
            <a:noAutofit/>
          </a:bodyPr>
          <a:lstStyle/>
          <a:p>
            <a:pPr defTabSz="457161" fontAlgn="auto">
              <a:spcAft>
                <a:spcPts val="0"/>
              </a:spcAft>
              <a:buClr>
                <a:schemeClr val="tx2"/>
              </a:buClr>
              <a:buFont typeface="Wingdings" panose="05000000000000000000" pitchFamily="2" charset="2"/>
              <a:buChar char="n"/>
              <a:defRPr/>
            </a:pPr>
            <a:r>
              <a:rPr lang="en-US" altLang="zh-TW" sz="2400" b="1" i="1" dirty="0">
                <a:solidFill>
                  <a:srgbClr val="FF0000"/>
                </a:solidFill>
                <a:cs typeface="+mn-cs"/>
              </a:rPr>
              <a:t>Staphylococcus aureus </a:t>
            </a:r>
            <a:r>
              <a:rPr lang="en-US" altLang="zh-TW" sz="2400" b="1" dirty="0">
                <a:solidFill>
                  <a:schemeClr val="accent1">
                    <a:lumMod val="50000"/>
                  </a:schemeClr>
                </a:solidFill>
                <a:cs typeface="+mn-cs"/>
              </a:rPr>
              <a:t>or</a:t>
            </a:r>
            <a:r>
              <a:rPr lang="en-US" altLang="zh-TW" sz="2400" b="1" i="1" dirty="0">
                <a:solidFill>
                  <a:schemeClr val="accent1">
                    <a:lumMod val="50000"/>
                  </a:schemeClr>
                </a:solidFill>
                <a:cs typeface="+mn-cs"/>
              </a:rPr>
              <a:t> Streptococcus pyogenes</a:t>
            </a:r>
          </a:p>
          <a:p>
            <a:pPr marL="742886" lvl="1" indent="-285725" defTabSz="457161" fontAlgn="auto">
              <a:spcAft>
                <a:spcPts val="0"/>
              </a:spcAft>
              <a:buFont typeface="Wingdings" pitchFamily="2" charset="2"/>
              <a:buChar char="ü"/>
              <a:defRPr/>
            </a:pPr>
            <a:r>
              <a:rPr lang="en-US" altLang="zh-TW" sz="2400" b="1" dirty="0">
                <a:solidFill>
                  <a:schemeClr val="accent1">
                    <a:lumMod val="75000"/>
                  </a:schemeClr>
                </a:solidFill>
                <a:cs typeface="+mn-cs"/>
              </a:rPr>
              <a:t>Bacteria proliferation</a:t>
            </a:r>
          </a:p>
          <a:p>
            <a:pPr marL="1142902" lvl="2" indent="-228581" defTabSz="457161" fontAlgn="auto">
              <a:spcAft>
                <a:spcPts val="0"/>
              </a:spcAft>
              <a:buFont typeface="Arial" pitchFamily="34" charset="0"/>
              <a:buChar char="•"/>
              <a:defRPr/>
            </a:pPr>
            <a:r>
              <a:rPr lang="en-US" altLang="zh-TW" sz="2000" dirty="0">
                <a:solidFill>
                  <a:schemeClr val="tx2"/>
                </a:solidFill>
                <a:cs typeface="+mn-cs"/>
              </a:rPr>
              <a:t>Menstrual blood serves as a medium of bacteria </a:t>
            </a:r>
            <a:r>
              <a:rPr lang="en-US" altLang="zh-TW" sz="2000" dirty="0" smtClean="0">
                <a:solidFill>
                  <a:schemeClr val="tx2"/>
                </a:solidFill>
                <a:cs typeface="+mn-cs"/>
              </a:rPr>
              <a:t>growth.</a:t>
            </a:r>
            <a:endParaRPr lang="en-US" altLang="zh-TW" sz="2000" dirty="0">
              <a:solidFill>
                <a:schemeClr val="tx2"/>
              </a:solidFill>
              <a:cs typeface="+mn-cs"/>
            </a:endParaRPr>
          </a:p>
          <a:p>
            <a:pPr marL="1142902" lvl="2" indent="-228581" defTabSz="457161" fontAlgn="auto">
              <a:spcAft>
                <a:spcPts val="0"/>
              </a:spcAft>
              <a:buFont typeface="Arial" pitchFamily="34" charset="0"/>
              <a:buChar char="•"/>
              <a:defRPr/>
            </a:pPr>
            <a:r>
              <a:rPr lang="en-US" altLang="zh-TW" sz="2000" dirty="0" smtClean="0">
                <a:solidFill>
                  <a:schemeClr val="tx2"/>
                </a:solidFill>
                <a:cs typeface="+mn-cs"/>
              </a:rPr>
              <a:t>Tampon causes blood retention in vagina.</a:t>
            </a:r>
          </a:p>
          <a:p>
            <a:pPr marL="1142902" lvl="2" indent="-228581" defTabSz="457161" fontAlgn="auto">
              <a:spcAft>
                <a:spcPts val="0"/>
              </a:spcAft>
              <a:buFont typeface="Arial" pitchFamily="34" charset="0"/>
              <a:buChar char="•"/>
              <a:defRPr/>
            </a:pPr>
            <a:r>
              <a:rPr lang="en-US" altLang="zh-TW" sz="2000" dirty="0" smtClean="0">
                <a:solidFill>
                  <a:schemeClr val="tx2"/>
                </a:solidFill>
                <a:cs typeface="+mn-cs"/>
              </a:rPr>
              <a:t>Some </a:t>
            </a:r>
            <a:r>
              <a:rPr lang="en-US" altLang="zh-TW" sz="2000" dirty="0">
                <a:solidFill>
                  <a:schemeClr val="tx2"/>
                </a:solidFill>
                <a:cs typeface="+mn-cs"/>
              </a:rPr>
              <a:t>fiber inhibit </a:t>
            </a:r>
            <a:r>
              <a:rPr lang="en-US" altLang="zh-TW" sz="2000" dirty="0" smtClean="0">
                <a:solidFill>
                  <a:schemeClr val="tx2"/>
                </a:solidFill>
                <a:cs typeface="+mn-cs"/>
              </a:rPr>
              <a:t>lactobacilli.</a:t>
            </a:r>
            <a:endParaRPr lang="en-US" altLang="zh-TW" sz="2000" i="1" dirty="0">
              <a:solidFill>
                <a:schemeClr val="tx2"/>
              </a:solidFill>
              <a:cs typeface="+mn-cs"/>
            </a:endParaRPr>
          </a:p>
          <a:p>
            <a:pPr marL="742886" lvl="1" indent="-285725" defTabSz="457161" fontAlgn="auto">
              <a:spcAft>
                <a:spcPts val="0"/>
              </a:spcAft>
              <a:buFont typeface="Wingdings" pitchFamily="2" charset="2"/>
              <a:buChar char="ü"/>
              <a:defRPr/>
            </a:pPr>
            <a:r>
              <a:rPr lang="en-US" altLang="zh-TW" sz="2400" b="1" dirty="0" err="1">
                <a:solidFill>
                  <a:schemeClr val="accent1">
                    <a:lumMod val="75000"/>
                  </a:schemeClr>
                </a:solidFill>
                <a:cs typeface="+mn-cs"/>
              </a:rPr>
              <a:t>S</a:t>
            </a:r>
            <a:r>
              <a:rPr lang="en-US" altLang="zh-TW" sz="2400" b="1" dirty="0" err="1" smtClean="0">
                <a:solidFill>
                  <a:schemeClr val="accent1">
                    <a:lumMod val="75000"/>
                  </a:schemeClr>
                </a:solidFill>
                <a:cs typeface="+mn-cs"/>
              </a:rPr>
              <a:t>uperantigen</a:t>
            </a:r>
            <a:r>
              <a:rPr lang="en-US" altLang="zh-TW" sz="2400" b="1" dirty="0" smtClean="0">
                <a:solidFill>
                  <a:schemeClr val="accent1">
                    <a:lumMod val="75000"/>
                  </a:schemeClr>
                </a:solidFill>
                <a:cs typeface="+mn-cs"/>
              </a:rPr>
              <a:t> </a:t>
            </a:r>
            <a:r>
              <a:rPr lang="en-US" altLang="zh-TW" sz="2400" b="1" dirty="0">
                <a:solidFill>
                  <a:schemeClr val="accent1">
                    <a:lumMod val="75000"/>
                  </a:schemeClr>
                </a:solidFill>
                <a:cs typeface="+mn-cs"/>
              </a:rPr>
              <a:t>toxin </a:t>
            </a:r>
            <a:r>
              <a:rPr lang="en-US" altLang="zh-TW" sz="2400" b="1" dirty="0">
                <a:solidFill>
                  <a:srgbClr val="FF0000"/>
                </a:solidFill>
                <a:cs typeface="+mn-cs"/>
              </a:rPr>
              <a:t>TSST-1</a:t>
            </a:r>
            <a:r>
              <a:rPr lang="en-US" altLang="zh-TW" sz="2400" b="1" dirty="0">
                <a:solidFill>
                  <a:schemeClr val="accent2"/>
                </a:solidFill>
                <a:cs typeface="+mn-cs"/>
              </a:rPr>
              <a:t> </a:t>
            </a:r>
            <a:r>
              <a:rPr lang="en-US" altLang="zh-TW" sz="2400" b="1" dirty="0">
                <a:solidFill>
                  <a:schemeClr val="accent1">
                    <a:lumMod val="75000"/>
                  </a:schemeClr>
                </a:solidFill>
                <a:cs typeface="+mn-cs"/>
              </a:rPr>
              <a:t>production</a:t>
            </a:r>
          </a:p>
          <a:p>
            <a:pPr marL="1142902" lvl="2" indent="-228581" defTabSz="457161" fontAlgn="auto">
              <a:spcAft>
                <a:spcPts val="0"/>
              </a:spcAft>
              <a:buFont typeface="Arial" pitchFamily="34" charset="0"/>
              <a:buChar char="•"/>
              <a:defRPr/>
            </a:pPr>
            <a:r>
              <a:rPr lang="en-US" altLang="zh-TW" sz="2000" dirty="0" smtClean="0">
                <a:solidFill>
                  <a:schemeClr val="tx2"/>
                </a:solidFill>
                <a:cs typeface="+mn-cs"/>
              </a:rPr>
              <a:t>Elevated </a:t>
            </a:r>
            <a:r>
              <a:rPr lang="en-US" altLang="zh-TW" sz="2000" dirty="0">
                <a:solidFill>
                  <a:schemeClr val="tx2"/>
                </a:solidFill>
                <a:cs typeface="+mn-cs"/>
              </a:rPr>
              <a:t>Protein level</a:t>
            </a:r>
          </a:p>
          <a:p>
            <a:pPr marL="1142902" lvl="2" indent="-228581" defTabSz="457161" fontAlgn="auto">
              <a:spcAft>
                <a:spcPts val="0"/>
              </a:spcAft>
              <a:buFont typeface="Arial" pitchFamily="34" charset="0"/>
              <a:buChar char="•"/>
              <a:defRPr/>
            </a:pPr>
            <a:r>
              <a:rPr lang="en-US" altLang="zh-TW" sz="2000" dirty="0" smtClean="0">
                <a:solidFill>
                  <a:schemeClr val="tx2"/>
                </a:solidFill>
                <a:cs typeface="+mn-cs"/>
              </a:rPr>
              <a:t>pH= 7</a:t>
            </a:r>
            <a:endParaRPr lang="en-US" altLang="zh-TW" sz="2000" dirty="0">
              <a:solidFill>
                <a:schemeClr val="tx2"/>
              </a:solidFill>
              <a:cs typeface="+mn-cs"/>
            </a:endParaRPr>
          </a:p>
          <a:p>
            <a:pPr marL="1142902" lvl="2" indent="-228581" defTabSz="457161" fontAlgn="auto">
              <a:spcAft>
                <a:spcPts val="0"/>
              </a:spcAft>
              <a:buFont typeface="Arial" pitchFamily="34" charset="0"/>
              <a:buChar char="•"/>
              <a:defRPr/>
            </a:pPr>
            <a:r>
              <a:rPr lang="en-US" altLang="zh-TW" sz="2000" dirty="0">
                <a:solidFill>
                  <a:schemeClr val="tx2"/>
                </a:solidFill>
                <a:cs typeface="+mn-cs"/>
              </a:rPr>
              <a:t>Elevated CO</a:t>
            </a:r>
            <a:r>
              <a:rPr lang="en-US" altLang="zh-TW" sz="2000" baseline="-25000" dirty="0">
                <a:solidFill>
                  <a:schemeClr val="tx2"/>
                </a:solidFill>
                <a:cs typeface="+mn-cs"/>
              </a:rPr>
              <a:t>2 </a:t>
            </a:r>
            <a:r>
              <a:rPr lang="en-US" altLang="zh-TW" sz="2000" dirty="0">
                <a:solidFill>
                  <a:schemeClr val="tx2"/>
                </a:solidFill>
                <a:cs typeface="+mn-cs"/>
              </a:rPr>
              <a:t>level</a:t>
            </a:r>
          </a:p>
          <a:p>
            <a:pPr marL="1142902" lvl="2" indent="-228581" defTabSz="457161" fontAlgn="auto">
              <a:spcAft>
                <a:spcPts val="0"/>
              </a:spcAft>
              <a:buFont typeface="Arial" pitchFamily="34" charset="0"/>
              <a:buChar char="•"/>
              <a:defRPr/>
            </a:pPr>
            <a:r>
              <a:rPr lang="en-US" altLang="zh-TW" sz="2000" dirty="0">
                <a:cs typeface="+mn-cs"/>
              </a:rPr>
              <a:t>Elevated O2 </a:t>
            </a:r>
            <a:r>
              <a:rPr lang="en-US" altLang="zh-TW" sz="2000" dirty="0" smtClean="0">
                <a:cs typeface="+mn-cs"/>
              </a:rPr>
              <a:t>level</a:t>
            </a:r>
          </a:p>
          <a:p>
            <a:pPr marL="742886" lvl="1" indent="-285725" defTabSz="457161" fontAlgn="auto">
              <a:spcAft>
                <a:spcPts val="0"/>
              </a:spcAft>
              <a:buFont typeface="Wingdings" pitchFamily="2" charset="2"/>
              <a:buChar char="ü"/>
              <a:defRPr/>
            </a:pPr>
            <a:r>
              <a:rPr lang="en-US" altLang="zh-TW" sz="2400" b="1" dirty="0" smtClean="0">
                <a:solidFill>
                  <a:schemeClr val="accent1">
                    <a:lumMod val="75000"/>
                  </a:schemeClr>
                </a:solidFill>
                <a:cs typeface="+mn-cs"/>
              </a:rPr>
              <a:t>TSST-1</a:t>
            </a:r>
            <a:r>
              <a:rPr lang="zh-TW" altLang="en-US" sz="2400" b="1" dirty="0">
                <a:solidFill>
                  <a:schemeClr val="accent1">
                    <a:lumMod val="75000"/>
                  </a:schemeClr>
                </a:solidFill>
                <a:cs typeface="+mn-cs"/>
              </a:rPr>
              <a:t> </a:t>
            </a:r>
            <a:r>
              <a:rPr lang="en-US" altLang="zh-TW" sz="2400" b="1" dirty="0" smtClean="0">
                <a:solidFill>
                  <a:schemeClr val="accent1">
                    <a:lumMod val="75000"/>
                  </a:schemeClr>
                </a:solidFill>
                <a:cs typeface="+mn-cs"/>
              </a:rPr>
              <a:t>triggers immune response, </a:t>
            </a:r>
            <a:r>
              <a:rPr lang="en-US" altLang="zh-TW" sz="2400" b="1" dirty="0" err="1" smtClean="0">
                <a:solidFill>
                  <a:schemeClr val="accent1">
                    <a:lumMod val="75000"/>
                  </a:schemeClr>
                </a:solidFill>
                <a:cs typeface="+mn-cs"/>
              </a:rPr>
              <a:t>producting</a:t>
            </a:r>
            <a:r>
              <a:rPr lang="en-US" altLang="zh-TW" sz="2400" b="1" dirty="0" smtClean="0">
                <a:solidFill>
                  <a:schemeClr val="accent1">
                    <a:lumMod val="75000"/>
                  </a:schemeClr>
                </a:solidFill>
                <a:cs typeface="+mn-cs"/>
              </a:rPr>
              <a:t> interleukin-1</a:t>
            </a:r>
            <a:r>
              <a:rPr lang="en-US" altLang="zh-TW" sz="2400" b="1" dirty="0">
                <a:solidFill>
                  <a:schemeClr val="accent1">
                    <a:lumMod val="75000"/>
                  </a:schemeClr>
                </a:solidFill>
                <a:cs typeface="+mn-cs"/>
              </a:rPr>
              <a:t> </a:t>
            </a:r>
            <a:r>
              <a:rPr lang="en-US" altLang="zh-TW" sz="2400" b="1" dirty="0" smtClean="0">
                <a:solidFill>
                  <a:schemeClr val="accent1">
                    <a:lumMod val="75000"/>
                  </a:schemeClr>
                </a:solidFill>
                <a:cs typeface="+mn-cs"/>
              </a:rPr>
              <a:t>&amp; TNF, causing inflammatory effect</a:t>
            </a:r>
            <a:endParaRPr lang="en-US" altLang="zh-TW" sz="2000" dirty="0" smtClean="0">
              <a:cs typeface="+mn-cs"/>
            </a:endParaRPr>
          </a:p>
        </p:txBody>
      </p:sp>
      <p:sp>
        <p:nvSpPr>
          <p:cNvPr id="143363"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3D14DECF-9EAC-4096-95AE-EAD452E4E282}" type="slidenum">
              <a:rPr lang="zh-TW" altLang="en-US">
                <a:latin typeface="MV Boli" pitchFamily="2"/>
                <a:cs typeface="MV Boli" pitchFamily="2"/>
              </a:rPr>
              <a:pPr defTabSz="912813" fontAlgn="base">
                <a:spcBef>
                  <a:spcPct val="0"/>
                </a:spcBef>
                <a:spcAft>
                  <a:spcPct val="0"/>
                </a:spcAft>
              </a:pPr>
              <a:t>53</a:t>
            </a:fld>
            <a:endParaRPr lang="en-US" altLang="zh-TW">
              <a:latin typeface="MV Boli" pitchFamily="2"/>
              <a:cs typeface="MV Boli" pitchFamily="2"/>
            </a:endParaRPr>
          </a:p>
        </p:txBody>
      </p:sp>
      <p:grpSp>
        <p:nvGrpSpPr>
          <p:cNvPr id="5" name="Group 8"/>
          <p:cNvGrpSpPr>
            <a:grpSpLocks/>
          </p:cNvGrpSpPr>
          <p:nvPr/>
        </p:nvGrpSpPr>
        <p:grpSpPr bwMode="auto">
          <a:xfrm>
            <a:off x="4499992" y="4213102"/>
            <a:ext cx="2650919" cy="1180676"/>
            <a:chOff x="3314" y="1340"/>
            <a:chExt cx="1681" cy="1583"/>
          </a:xfrm>
          <a:solidFill>
            <a:schemeClr val="accent1">
              <a:lumMod val="50000"/>
            </a:schemeClr>
          </a:solidFill>
        </p:grpSpPr>
        <p:sp>
          <p:nvSpPr>
            <p:cNvPr id="6" name="AutoShape 4"/>
            <p:cNvSpPr>
              <a:spLocks noChangeArrowheads="1"/>
            </p:cNvSpPr>
            <p:nvPr/>
          </p:nvSpPr>
          <p:spPr bwMode="auto">
            <a:xfrm>
              <a:off x="3314" y="1340"/>
              <a:ext cx="1360" cy="427"/>
            </a:xfrm>
            <a:prstGeom prst="leftArrow">
              <a:avLst>
                <a:gd name="adj1" fmla="val 67935"/>
                <a:gd name="adj2" fmla="val 59720"/>
              </a:avLst>
            </a:prstGeom>
            <a:grpFill/>
            <a:ln w="9525">
              <a:noFill/>
              <a:miter lim="800000"/>
              <a:headEnd/>
              <a:tailEnd/>
            </a:ln>
            <a:effectLst/>
          </p:spPr>
          <p:txBody>
            <a:bodyPr wrap="none" anchor="ctr"/>
            <a:lstStyle/>
            <a:p>
              <a:pPr algn="ctr" defTabSz="914321" fontAlgn="auto">
                <a:spcBef>
                  <a:spcPts val="0"/>
                </a:spcBef>
                <a:spcAft>
                  <a:spcPts val="0"/>
                </a:spcAft>
                <a:defRPr/>
              </a:pPr>
              <a:r>
                <a:rPr kumimoji="0" lang="en-US" altLang="zh-TW" sz="1600" b="1" dirty="0">
                  <a:solidFill>
                    <a:schemeClr val="bg1"/>
                  </a:solidFill>
                  <a:latin typeface="+mn-lt"/>
                  <a:ea typeface="+mn-ea"/>
                </a:rPr>
                <a:t>Menstrual blood</a:t>
              </a:r>
            </a:p>
          </p:txBody>
        </p:sp>
        <p:sp>
          <p:nvSpPr>
            <p:cNvPr id="8" name="AutoShape 5"/>
            <p:cNvSpPr>
              <a:spLocks noChangeArrowheads="1"/>
            </p:cNvSpPr>
            <p:nvPr/>
          </p:nvSpPr>
          <p:spPr bwMode="auto">
            <a:xfrm flipH="1">
              <a:off x="3314" y="2456"/>
              <a:ext cx="1360" cy="467"/>
            </a:xfrm>
            <a:prstGeom prst="leftArrow">
              <a:avLst>
                <a:gd name="adj1" fmla="val 61519"/>
                <a:gd name="adj2" fmla="val 61513"/>
              </a:avLst>
            </a:prstGeom>
            <a:grpFill/>
            <a:ln w="9525">
              <a:noFill/>
              <a:miter lim="800000"/>
              <a:headEnd/>
              <a:tailEnd/>
            </a:ln>
            <a:effectLst/>
          </p:spPr>
          <p:txBody>
            <a:bodyPr wrap="none" anchor="ctr"/>
            <a:lstStyle/>
            <a:p>
              <a:pPr algn="ctr" defTabSz="914321" fontAlgn="auto">
                <a:spcBef>
                  <a:spcPts val="0"/>
                </a:spcBef>
                <a:spcAft>
                  <a:spcPts val="0"/>
                </a:spcAft>
                <a:defRPr/>
              </a:pPr>
              <a:r>
                <a:rPr kumimoji="0" lang="en-US" altLang="zh-TW" sz="1600" b="1" dirty="0">
                  <a:solidFill>
                    <a:schemeClr val="bg1"/>
                  </a:solidFill>
                  <a:latin typeface="+mn-lt"/>
                  <a:ea typeface="+mn-ea"/>
                </a:rPr>
                <a:t>Tampon</a:t>
              </a:r>
            </a:p>
          </p:txBody>
        </p:sp>
        <p:sp>
          <p:nvSpPr>
            <p:cNvPr id="9" name="AutoShape 7"/>
            <p:cNvSpPr>
              <a:spLocks noChangeArrowheads="1"/>
            </p:cNvSpPr>
            <p:nvPr/>
          </p:nvSpPr>
          <p:spPr bwMode="auto">
            <a:xfrm rot="10800000">
              <a:off x="4721" y="1340"/>
              <a:ext cx="274" cy="1362"/>
            </a:xfrm>
            <a:prstGeom prst="curvedRightArrow">
              <a:avLst>
                <a:gd name="adj1" fmla="val 45014"/>
                <a:gd name="adj2" fmla="val 90028"/>
                <a:gd name="adj3" fmla="val 33333"/>
              </a:avLst>
            </a:prstGeom>
            <a:grpFill/>
            <a:ln w="9525">
              <a:noFill/>
              <a:miter lim="800000"/>
              <a:headEnd/>
              <a:tailEnd/>
            </a:ln>
            <a:effectLst/>
          </p:spPr>
          <p:txBody>
            <a:bodyPr rot="10800000" wrap="none" anchor="ctr"/>
            <a:lstStyle/>
            <a:p>
              <a:pPr algn="ctr" defTabSz="914321" fontAlgn="auto">
                <a:spcBef>
                  <a:spcPts val="0"/>
                </a:spcBef>
                <a:spcAft>
                  <a:spcPts val="0"/>
                </a:spcAft>
                <a:defRPr/>
              </a:pPr>
              <a:endParaRPr kumimoji="0" lang="en-US" altLang="zh-TW" sz="1600" b="1" dirty="0">
                <a:solidFill>
                  <a:schemeClr val="bg1"/>
                </a:solidFill>
                <a:latin typeface="+mn-lt"/>
                <a:ea typeface="+mn-ea"/>
              </a:endParaRPr>
            </a:p>
          </p:txBody>
        </p:sp>
      </p:grpSp>
      <p:sp>
        <p:nvSpPr>
          <p:cNvPr id="4" name="矩形 3"/>
          <p:cNvSpPr/>
          <p:nvPr/>
        </p:nvSpPr>
        <p:spPr>
          <a:xfrm>
            <a:off x="7290505" y="4557291"/>
            <a:ext cx="1745991" cy="369332"/>
          </a:xfrm>
          <a:prstGeom prst="rect">
            <a:avLst/>
          </a:prstGeom>
        </p:spPr>
        <p:txBody>
          <a:bodyPr wrap="none">
            <a:spAutoFit/>
          </a:bodyPr>
          <a:lstStyle/>
          <a:p>
            <a:pPr algn="ctr" defTabSz="914321" fontAlgn="auto">
              <a:spcBef>
                <a:spcPts val="0"/>
              </a:spcBef>
              <a:spcAft>
                <a:spcPts val="0"/>
              </a:spcAft>
              <a:defRPr/>
            </a:pPr>
            <a:r>
              <a:rPr kumimoji="0" lang="en-US" altLang="zh-TW" b="1" dirty="0">
                <a:solidFill>
                  <a:schemeClr val="accent5">
                    <a:lumMod val="50000"/>
                  </a:schemeClr>
                </a:solidFill>
                <a:latin typeface="+mn-lt"/>
                <a:ea typeface="+mn-ea"/>
              </a:rPr>
              <a:t>Blood retention</a:t>
            </a:r>
          </a:p>
        </p:txBody>
      </p:sp>
      <p:sp>
        <p:nvSpPr>
          <p:cNvPr id="7" name="日期版面配置區 6"/>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5380669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F10F1079-0BB8-4F75-AEB1-94D8B8D17984}" type="slidenum">
              <a:rPr lang="zh-TW" altLang="en-US">
                <a:latin typeface="MV Boli" pitchFamily="2"/>
                <a:cs typeface="MV Boli" pitchFamily="2"/>
              </a:rPr>
              <a:pPr defTabSz="912813" fontAlgn="base">
                <a:spcBef>
                  <a:spcPct val="0"/>
                </a:spcBef>
                <a:spcAft>
                  <a:spcPct val="0"/>
                </a:spcAft>
              </a:pPr>
              <a:t>54</a:t>
            </a:fld>
            <a:endParaRPr lang="en-US" altLang="zh-TW">
              <a:latin typeface="MV Boli" pitchFamily="2"/>
              <a:cs typeface="MV Boli" pitchFamily="2"/>
            </a:endParaRPr>
          </a:p>
        </p:txBody>
      </p:sp>
      <p:graphicFrame>
        <p:nvGraphicFramePr>
          <p:cNvPr id="12" name="內容版面配置區 3"/>
          <p:cNvGraphicFramePr>
            <a:graphicFrameLocks/>
          </p:cNvGraphicFramePr>
          <p:nvPr>
            <p:extLst>
              <p:ext uri="{D42A27DB-BD31-4B8C-83A1-F6EECF244321}">
                <p14:modId xmlns:p14="http://schemas.microsoft.com/office/powerpoint/2010/main" val="4239574592"/>
              </p:ext>
            </p:extLst>
          </p:nvPr>
        </p:nvGraphicFramePr>
        <p:xfrm>
          <a:off x="28210" y="1124744"/>
          <a:ext cx="9152302" cy="3775561"/>
        </p:xfrm>
        <a:graphic>
          <a:graphicData uri="http://schemas.openxmlformats.org/drawingml/2006/table">
            <a:tbl>
              <a:tblPr firstRow="1" firstCol="1" bandRow="1">
                <a:tableStyleId>{93296810-A885-4BE3-A3E7-6D5BEEA58F35}</a:tableStyleId>
              </a:tblPr>
              <a:tblGrid>
                <a:gridCol w="966069"/>
                <a:gridCol w="3865753"/>
                <a:gridCol w="4320480"/>
              </a:tblGrid>
              <a:tr h="497840">
                <a:tc>
                  <a:txBody>
                    <a:bodyPr/>
                    <a:lstStyle/>
                    <a:p>
                      <a:pPr algn="ctr"/>
                      <a:endParaRPr lang="zh-TW" altLang="en-US" sz="2400" b="1" dirty="0">
                        <a:latin typeface="微軟正黑體" panose="020B0604030504040204" pitchFamily="34" charset="-120"/>
                        <a:ea typeface="微軟正黑體" panose="020B0604030504040204" pitchFamily="34" charset="-120"/>
                      </a:endParaRPr>
                    </a:p>
                  </a:txBody>
                  <a:tcPr anchor="ctr">
                    <a:solidFill>
                      <a:schemeClr val="tx2">
                        <a:lumMod val="75000"/>
                      </a:schemeClr>
                    </a:solidFill>
                  </a:tcPr>
                </a:tc>
                <a:tc>
                  <a:txBody>
                    <a:bodyPr/>
                    <a:lstStyle/>
                    <a:p>
                      <a:pPr algn="ctr"/>
                      <a:r>
                        <a:rPr lang="zh-TW" altLang="en-US" sz="2400" dirty="0" smtClean="0">
                          <a:latin typeface="微軟正黑體" panose="020B0604030504040204" pitchFamily="34" charset="-120"/>
                          <a:ea typeface="微軟正黑體" panose="020B0604030504040204" pitchFamily="34" charset="-120"/>
                        </a:rPr>
                        <a:t>棉條</a:t>
                      </a:r>
                      <a:endParaRPr lang="zh-TW" altLang="en-US" sz="2400" b="1" dirty="0">
                        <a:latin typeface="微軟正黑體" panose="020B0604030504040204" pitchFamily="34" charset="-120"/>
                        <a:ea typeface="微軟正黑體" panose="020B0604030504040204" pitchFamily="34" charset="-120"/>
                      </a:endParaRPr>
                    </a:p>
                  </a:txBody>
                  <a:tcPr>
                    <a:solidFill>
                      <a:schemeClr val="tx2">
                        <a:lumMod val="75000"/>
                      </a:schemeClr>
                    </a:solidFill>
                  </a:tcPr>
                </a:tc>
                <a:tc>
                  <a:txBody>
                    <a:bodyPr/>
                    <a:lstStyle/>
                    <a:p>
                      <a:pPr algn="ctr"/>
                      <a:r>
                        <a:rPr lang="zh-TW" altLang="en-US" sz="2400" dirty="0" smtClean="0">
                          <a:latin typeface="微軟正黑體" panose="020B0604030504040204" pitchFamily="34" charset="-120"/>
                          <a:ea typeface="微軟正黑體" panose="020B0604030504040204" pitchFamily="34" charset="-120"/>
                        </a:rPr>
                        <a:t>棉墊</a:t>
                      </a:r>
                      <a:endParaRPr lang="zh-TW" altLang="en-US" sz="2400" b="1" dirty="0">
                        <a:latin typeface="微軟正黑體" panose="020B0604030504040204" pitchFamily="34" charset="-120"/>
                        <a:ea typeface="微軟正黑體" panose="020B0604030504040204" pitchFamily="34" charset="-120"/>
                      </a:endParaRPr>
                    </a:p>
                  </a:txBody>
                  <a:tcPr>
                    <a:solidFill>
                      <a:schemeClr val="tx2">
                        <a:lumMod val="75000"/>
                      </a:schemeClr>
                    </a:solidFill>
                  </a:tcPr>
                </a:tc>
              </a:tr>
              <a:tr h="1518384">
                <a:tc>
                  <a:txBody>
                    <a:bodyPr/>
                    <a:lstStyle/>
                    <a:p>
                      <a:pPr algn="ctr"/>
                      <a:r>
                        <a:rPr lang="zh-TW" altLang="en-US" sz="2400" dirty="0" smtClean="0">
                          <a:latin typeface="微軟正黑體" panose="020B0604030504040204" pitchFamily="34" charset="-120"/>
                          <a:ea typeface="微軟正黑體" panose="020B0604030504040204" pitchFamily="34" charset="-120"/>
                        </a:rPr>
                        <a:t>優點</a:t>
                      </a:r>
                      <a:endParaRPr lang="zh-TW" altLang="en-US" sz="2400" dirty="0">
                        <a:latin typeface="微軟正黑體" panose="020B0604030504040204" pitchFamily="34" charset="-120"/>
                        <a:ea typeface="微軟正黑體" panose="020B0604030504040204" pitchFamily="34" charset="-120"/>
                      </a:endParaRPr>
                    </a:p>
                  </a:txBody>
                  <a:tcPr anchor="ctr">
                    <a:solidFill>
                      <a:schemeClr val="tx2">
                        <a:lumMod val="75000"/>
                      </a:schemeClr>
                    </a:solidFill>
                  </a:tcPr>
                </a:tc>
                <a:tc>
                  <a:txBody>
                    <a:bodyPr/>
                    <a:lstStyle/>
                    <a:p>
                      <a:pPr marL="285750" indent="-285750">
                        <a:buFont typeface="Arial" panose="020B0604020202020204" pitchFamily="34" charset="0"/>
                        <a:buChar char="•"/>
                      </a:pPr>
                      <a:r>
                        <a:rPr lang="zh-TW" altLang="zh-TW" sz="2400" kern="1200" dirty="0" smtClean="0">
                          <a:solidFill>
                            <a:schemeClr val="tx2"/>
                          </a:solidFill>
                          <a:latin typeface="微軟正黑體" panose="020B0604030504040204" pitchFamily="34" charset="-120"/>
                          <a:ea typeface="微軟正黑體" panose="020B0604030504040204" pitchFamily="34" charset="-120"/>
                        </a:rPr>
                        <a:t>可避免外漏，較少異味</a:t>
                      </a:r>
                    </a:p>
                    <a:p>
                      <a:pPr marL="285750" indent="-285750">
                        <a:buFont typeface="Arial" panose="020B0604020202020204" pitchFamily="34" charset="0"/>
                        <a:buChar char="•"/>
                      </a:pPr>
                      <a:r>
                        <a:rPr lang="zh-TW" altLang="zh-TW" sz="2400" kern="1200" dirty="0" smtClean="0">
                          <a:solidFill>
                            <a:schemeClr val="tx2"/>
                          </a:solidFill>
                          <a:latin typeface="微軟正黑體" panose="020B0604030504040204" pitchFamily="34" charset="-120"/>
                          <a:ea typeface="微軟正黑體" panose="020B0604030504040204" pitchFamily="34" charset="-120"/>
                        </a:rPr>
                        <a:t>皮膚不易發炎</a:t>
                      </a:r>
                    </a:p>
                    <a:p>
                      <a:pPr marL="285750" indent="-285750">
                        <a:buFont typeface="Arial" panose="020B0604020202020204" pitchFamily="34" charset="0"/>
                        <a:buChar char="•"/>
                      </a:pPr>
                      <a:r>
                        <a:rPr lang="zh-TW" altLang="zh-TW" sz="2400" kern="1200" dirty="0" smtClean="0">
                          <a:solidFill>
                            <a:schemeClr val="tx2"/>
                          </a:solidFill>
                          <a:latin typeface="微軟正黑體" panose="020B0604030504040204" pitchFamily="34" charset="-120"/>
                          <a:ea typeface="微軟正黑體" panose="020B0604030504040204" pitchFamily="34" charset="-120"/>
                        </a:rPr>
                        <a:t>體積小、較輕薄</a:t>
                      </a:r>
                      <a:endParaRPr lang="en-US" altLang="zh-TW" sz="2400" kern="1200" dirty="0" smtClean="0">
                        <a:solidFill>
                          <a:schemeClr val="tx2"/>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zh-TW" sz="2400" kern="1200" dirty="0" smtClean="0">
                          <a:solidFill>
                            <a:schemeClr val="tx2"/>
                          </a:solidFill>
                          <a:latin typeface="微軟正黑體" panose="020B0604030504040204" pitchFamily="34" charset="-120"/>
                          <a:ea typeface="微軟正黑體" panose="020B0604030504040204" pitchFamily="34" charset="-120"/>
                        </a:rPr>
                        <a:t>適合運動量大的女性</a:t>
                      </a:r>
                      <a:endParaRPr lang="en-US" altLang="zh-TW" sz="2400" kern="1200" dirty="0" smtClean="0">
                        <a:solidFill>
                          <a:schemeClr val="tx2"/>
                        </a:solidFill>
                        <a:latin typeface="微軟正黑體" panose="020B0604030504040204" pitchFamily="34" charset="-120"/>
                        <a:ea typeface="微軟正黑體" panose="020B0604030504040204" pitchFamily="34" charset="-120"/>
                      </a:endParaRPr>
                    </a:p>
                  </a:txBody>
                  <a:tcPr/>
                </a:tc>
                <a:tc>
                  <a:txBody>
                    <a:bodyPr/>
                    <a:lstStyle/>
                    <a:p>
                      <a:pPr marL="285750" indent="-285750">
                        <a:buFont typeface="Arial" panose="020B0604020202020204" pitchFamily="34" charset="0"/>
                        <a:buChar char="•"/>
                      </a:pPr>
                      <a:r>
                        <a:rPr lang="zh-TW" altLang="zh-TW" sz="2400" b="1" kern="1200" dirty="0" smtClean="0">
                          <a:solidFill>
                            <a:srgbClr val="00B050"/>
                          </a:solidFill>
                          <a:latin typeface="微軟正黑體" panose="020B0604030504040204" pitchFamily="34" charset="-120"/>
                          <a:ea typeface="微軟正黑體" panose="020B0604030504040204" pitchFamily="34" charset="-120"/>
                        </a:rPr>
                        <a:t>感染</a:t>
                      </a:r>
                      <a:r>
                        <a:rPr lang="en-US" altLang="zh-TW" sz="2400" b="1" kern="1200" dirty="0" smtClean="0">
                          <a:solidFill>
                            <a:srgbClr val="00B050"/>
                          </a:solidFill>
                          <a:latin typeface="微軟正黑體" panose="020B0604030504040204" pitchFamily="34" charset="-120"/>
                          <a:ea typeface="微軟正黑體" panose="020B0604030504040204" pitchFamily="34" charset="-120"/>
                        </a:rPr>
                        <a:t> TSS </a:t>
                      </a:r>
                      <a:r>
                        <a:rPr lang="zh-TW" altLang="zh-TW" sz="2400" b="1" kern="1200" dirty="0" smtClean="0">
                          <a:solidFill>
                            <a:srgbClr val="00B050"/>
                          </a:solidFill>
                          <a:latin typeface="微軟正黑體" panose="020B0604030504040204" pitchFamily="34" charset="-120"/>
                          <a:ea typeface="微軟正黑體" panose="020B0604030504040204" pitchFamily="34" charset="-120"/>
                        </a:rPr>
                        <a:t>機率較</a:t>
                      </a:r>
                      <a:r>
                        <a:rPr lang="zh-TW" altLang="zh-TW" sz="2400" b="1" kern="1200" dirty="0" smtClean="0">
                          <a:solidFill>
                            <a:schemeClr val="accent2"/>
                          </a:solidFill>
                          <a:latin typeface="微軟正黑體" panose="020B0604030504040204" pitchFamily="34" charset="-120"/>
                          <a:ea typeface="微軟正黑體" panose="020B0604030504040204" pitchFamily="34" charset="-120"/>
                        </a:rPr>
                        <a:t>低</a:t>
                      </a:r>
                    </a:p>
                    <a:p>
                      <a:pPr marL="285750" indent="-285750">
                        <a:buFont typeface="Arial" panose="020B0604020202020204" pitchFamily="34" charset="0"/>
                        <a:buChar char="•"/>
                      </a:pPr>
                      <a:r>
                        <a:rPr lang="zh-TW" altLang="zh-TW" sz="2400" kern="1200" dirty="0" smtClean="0">
                          <a:solidFill>
                            <a:schemeClr val="tx2"/>
                          </a:solidFill>
                          <a:latin typeface="微軟正黑體" panose="020B0604030504040204" pitchFamily="34" charset="-120"/>
                          <a:ea typeface="微軟正黑體" panose="020B0604030504040204" pitchFamily="34" charset="-120"/>
                        </a:rPr>
                        <a:t>價位較低</a:t>
                      </a:r>
                      <a:endParaRPr lang="zh-TW" altLang="en-US" sz="2400" dirty="0">
                        <a:solidFill>
                          <a:schemeClr val="tx2"/>
                        </a:solidFill>
                        <a:latin typeface="微軟正黑體" panose="020B0604030504040204" pitchFamily="34" charset="-120"/>
                        <a:ea typeface="微軟正黑體" panose="020B0604030504040204" pitchFamily="34" charset="-120"/>
                      </a:endParaRPr>
                    </a:p>
                  </a:txBody>
                  <a:tcPr/>
                </a:tc>
              </a:tr>
              <a:tr h="1723241">
                <a:tc>
                  <a:txBody>
                    <a:bodyPr/>
                    <a:lstStyle/>
                    <a:p>
                      <a:pPr algn="ctr"/>
                      <a:r>
                        <a:rPr lang="zh-TW" altLang="en-US" sz="2400" dirty="0" smtClean="0">
                          <a:latin typeface="微軟正黑體" panose="020B0604030504040204" pitchFamily="34" charset="-120"/>
                          <a:ea typeface="微軟正黑體" panose="020B0604030504040204" pitchFamily="34" charset="-120"/>
                        </a:rPr>
                        <a:t>缺點</a:t>
                      </a:r>
                      <a:endParaRPr lang="zh-TW" altLang="en-US" sz="2400" dirty="0">
                        <a:latin typeface="微軟正黑體" panose="020B0604030504040204" pitchFamily="34" charset="-120"/>
                        <a:ea typeface="微軟正黑體" panose="020B0604030504040204" pitchFamily="34" charset="-120"/>
                      </a:endParaRPr>
                    </a:p>
                  </a:txBody>
                  <a:tcPr anchor="ctr">
                    <a:solidFill>
                      <a:schemeClr val="tx2">
                        <a:lumMod val="75000"/>
                      </a:schemeClr>
                    </a:solidFill>
                  </a:tcPr>
                </a:tc>
                <a:tc>
                  <a:txBody>
                    <a:bodyPr/>
                    <a:lstStyle/>
                    <a:p>
                      <a:pPr marL="285750" indent="-285750">
                        <a:buFont typeface="Arial" panose="020B0604020202020204" pitchFamily="34" charset="0"/>
                        <a:buChar char="•"/>
                      </a:pPr>
                      <a:r>
                        <a:rPr lang="zh-TW" altLang="zh-TW" sz="2400" kern="1200" dirty="0" smtClean="0">
                          <a:solidFill>
                            <a:schemeClr val="tx2"/>
                          </a:solidFill>
                          <a:latin typeface="微軟正黑體" panose="020B0604030504040204" pitchFamily="34" charset="-120"/>
                          <a:ea typeface="微軟正黑體" panose="020B0604030504040204" pitchFamily="34" charset="-120"/>
                        </a:rPr>
                        <a:t>因</a:t>
                      </a:r>
                      <a:r>
                        <a:rPr lang="zh-TW" altLang="en-US" sz="2400" kern="1200" dirty="0" smtClean="0">
                          <a:solidFill>
                            <a:schemeClr val="tx2"/>
                          </a:solidFill>
                          <a:latin typeface="微軟正黑體" panose="020B0604030504040204" pitchFamily="34" charset="-120"/>
                          <a:ea typeface="微軟正黑體" panose="020B0604030504040204" pitchFamily="34" charset="-120"/>
                        </a:rPr>
                        <a:t>為是</a:t>
                      </a:r>
                      <a:r>
                        <a:rPr lang="zh-TW" altLang="zh-TW" sz="2400" kern="1200" dirty="0" smtClean="0">
                          <a:solidFill>
                            <a:schemeClr val="tx2"/>
                          </a:solidFill>
                          <a:latin typeface="微軟正黑體" panose="020B0604030504040204" pitchFamily="34" charset="-120"/>
                          <a:ea typeface="微軟正黑體" panose="020B0604030504040204" pitchFamily="34" charset="-120"/>
                        </a:rPr>
                        <a:t>置入性</a:t>
                      </a:r>
                      <a:r>
                        <a:rPr lang="zh-TW" altLang="en-US" sz="2400" kern="1200" dirty="0" smtClean="0">
                          <a:solidFill>
                            <a:schemeClr val="tx2"/>
                          </a:solidFill>
                          <a:latin typeface="微軟正黑體" panose="020B0604030504040204" pitchFamily="34" charset="-120"/>
                          <a:ea typeface="微軟正黑體" panose="020B0604030504040204" pitchFamily="34" charset="-120"/>
                        </a:rPr>
                        <a:t>產品</a:t>
                      </a:r>
                      <a:r>
                        <a:rPr lang="zh-TW" altLang="zh-TW" sz="2400" kern="1200" dirty="0" smtClean="0">
                          <a:solidFill>
                            <a:schemeClr val="tx2"/>
                          </a:solidFill>
                          <a:latin typeface="微軟正黑體" panose="020B0604030504040204" pitchFamily="34" charset="-120"/>
                          <a:ea typeface="微軟正黑體" panose="020B0604030504040204" pitchFamily="34" charset="-120"/>
                        </a:rPr>
                        <a:t>，</a:t>
                      </a:r>
                      <a:r>
                        <a:rPr lang="en-US" altLang="zh-TW" sz="2400" kern="1200" dirty="0" smtClean="0">
                          <a:solidFill>
                            <a:schemeClr val="tx2"/>
                          </a:solidFill>
                          <a:latin typeface="微軟正黑體" panose="020B0604030504040204" pitchFamily="34" charset="-120"/>
                          <a:ea typeface="微軟正黑體" panose="020B0604030504040204" pitchFamily="34" charset="-120"/>
                        </a:rPr>
                        <a:t/>
                      </a:r>
                      <a:br>
                        <a:rPr lang="en-US" altLang="zh-TW" sz="2400" kern="1200" dirty="0" smtClean="0">
                          <a:solidFill>
                            <a:schemeClr val="tx2"/>
                          </a:solidFill>
                          <a:latin typeface="微軟正黑體" panose="020B0604030504040204" pitchFamily="34" charset="-120"/>
                          <a:ea typeface="微軟正黑體" panose="020B0604030504040204" pitchFamily="34" charset="-120"/>
                        </a:rPr>
                      </a:br>
                      <a:r>
                        <a:rPr lang="zh-TW" altLang="zh-TW" sz="2400" b="1" kern="1200" dirty="0" smtClean="0">
                          <a:solidFill>
                            <a:srgbClr val="FF0000"/>
                          </a:solidFill>
                          <a:latin typeface="微軟正黑體" panose="020B0604030504040204" pitchFamily="34" charset="-120"/>
                          <a:ea typeface="微軟正黑體" panose="020B0604030504040204" pitchFamily="34" charset="-120"/>
                        </a:rPr>
                        <a:t>感染</a:t>
                      </a:r>
                      <a:r>
                        <a:rPr lang="en-US" altLang="zh-TW" sz="2400" b="1" kern="1200" dirty="0" smtClean="0">
                          <a:solidFill>
                            <a:srgbClr val="FF0000"/>
                          </a:solidFill>
                          <a:latin typeface="微軟正黑體" panose="020B0604030504040204" pitchFamily="34" charset="-120"/>
                          <a:ea typeface="微軟正黑體" panose="020B0604030504040204" pitchFamily="34" charset="-120"/>
                        </a:rPr>
                        <a:t> TSS </a:t>
                      </a:r>
                      <a:r>
                        <a:rPr lang="zh-TW" altLang="zh-TW" sz="2400" b="1" kern="1200" dirty="0" smtClean="0">
                          <a:solidFill>
                            <a:srgbClr val="FF0000"/>
                          </a:solidFill>
                          <a:latin typeface="微軟正黑體" panose="020B0604030504040204" pitchFamily="34" charset="-120"/>
                          <a:ea typeface="微軟正黑體" panose="020B0604030504040204" pitchFamily="34" charset="-120"/>
                        </a:rPr>
                        <a:t>的機率比較高</a:t>
                      </a:r>
                    </a:p>
                    <a:p>
                      <a:pPr marL="285750" indent="-285750">
                        <a:buFont typeface="Arial" panose="020B0604020202020204" pitchFamily="34" charset="0"/>
                        <a:buChar char="•"/>
                      </a:pPr>
                      <a:r>
                        <a:rPr lang="zh-TW" altLang="zh-TW" sz="2400" kern="1200" dirty="0" smtClean="0">
                          <a:solidFill>
                            <a:schemeClr val="tx2"/>
                          </a:solidFill>
                          <a:latin typeface="微軟正黑體" panose="020B0604030504040204" pitchFamily="34" charset="-120"/>
                          <a:ea typeface="微軟正黑體" panose="020B0604030504040204" pitchFamily="34" charset="-120"/>
                        </a:rPr>
                        <a:t>價位較高</a:t>
                      </a:r>
                      <a:endParaRPr lang="zh-TW" altLang="en-US" sz="2400" dirty="0">
                        <a:solidFill>
                          <a:schemeClr val="tx2"/>
                        </a:solidFill>
                        <a:latin typeface="微軟正黑體" panose="020B0604030504040204" pitchFamily="34" charset="-120"/>
                        <a:ea typeface="微軟正黑體" panose="020B0604030504040204" pitchFamily="34" charset="-120"/>
                      </a:endParaRPr>
                    </a:p>
                  </a:txBody>
                  <a:tcPr/>
                </a:tc>
                <a:tc>
                  <a:txBody>
                    <a:bodyPr/>
                    <a:lstStyle/>
                    <a:p>
                      <a:pPr marL="285750" indent="-285750">
                        <a:buFont typeface="Arial" panose="020B0604020202020204" pitchFamily="34" charset="0"/>
                        <a:buChar char="•"/>
                      </a:pPr>
                      <a:r>
                        <a:rPr lang="zh-TW" altLang="zh-TW" sz="2400" kern="1200" dirty="0" smtClean="0">
                          <a:solidFill>
                            <a:schemeClr val="tx2"/>
                          </a:solidFill>
                          <a:latin typeface="微軟正黑體" panose="020B0604030504040204" pitchFamily="34" charset="-120"/>
                          <a:ea typeface="微軟正黑體" panose="020B0604030504040204" pitchFamily="34" charset="-120"/>
                        </a:rPr>
                        <a:t>皮膚可能因長期潮濕而起疹子或過敏，並產生難聞異味</a:t>
                      </a:r>
                    </a:p>
                    <a:p>
                      <a:pPr marL="285750" indent="-285750">
                        <a:buFont typeface="Arial" panose="020B0604020202020204" pitchFamily="34" charset="0"/>
                        <a:buChar char="•"/>
                      </a:pPr>
                      <a:r>
                        <a:rPr lang="zh-TW" altLang="zh-TW" sz="2400" kern="1200" dirty="0" smtClean="0">
                          <a:solidFill>
                            <a:schemeClr val="tx2"/>
                          </a:solidFill>
                          <a:latin typeface="微軟正黑體" panose="020B0604030504040204" pitchFamily="34" charset="-120"/>
                          <a:ea typeface="微軟正黑體" panose="020B0604030504040204" pitchFamily="34" charset="-120"/>
                        </a:rPr>
                        <a:t>體積較大</a:t>
                      </a:r>
                    </a:p>
                    <a:p>
                      <a:pPr marL="285750" indent="-285750">
                        <a:buFont typeface="Arial" panose="020B0604020202020204" pitchFamily="34" charset="0"/>
                        <a:buChar char="•"/>
                      </a:pPr>
                      <a:r>
                        <a:rPr lang="zh-TW" altLang="zh-TW" sz="2400" kern="1200" dirty="0" smtClean="0">
                          <a:solidFill>
                            <a:schemeClr val="tx2"/>
                          </a:solidFill>
                          <a:latin typeface="微軟正黑體" panose="020B0604030504040204" pitchFamily="34" charset="-120"/>
                          <a:ea typeface="微軟正黑體" panose="020B0604030504040204" pitchFamily="34" charset="-120"/>
                        </a:rPr>
                        <a:t>運動受限多</a:t>
                      </a:r>
                      <a:endParaRPr lang="zh-TW" altLang="en-US" sz="2400" dirty="0">
                        <a:solidFill>
                          <a:schemeClr val="tx2"/>
                        </a:solidFill>
                        <a:latin typeface="微軟正黑體" panose="020B0604030504040204" pitchFamily="34" charset="-120"/>
                        <a:ea typeface="微軟正黑體" panose="020B0604030504040204" pitchFamily="34" charset="-120"/>
                      </a:endParaRPr>
                    </a:p>
                  </a:txBody>
                  <a:tcPr/>
                </a:tc>
              </a:tr>
            </a:tbl>
          </a:graphicData>
        </a:graphic>
      </p:graphicFrame>
      <p:sp>
        <p:nvSpPr>
          <p:cNvPr id="7" name="標題 1"/>
          <p:cNvSpPr>
            <a:spLocks noGrp="1"/>
          </p:cNvSpPr>
          <p:nvPr>
            <p:ph type="title"/>
          </p:nvPr>
        </p:nvSpPr>
        <p:spPr>
          <a:xfrm>
            <a:off x="-7494" y="-99392"/>
            <a:ext cx="9115998" cy="1282700"/>
          </a:xfrm>
        </p:spPr>
        <p:txBody>
          <a:bodyPr rtlCol="0">
            <a:normAutofit/>
          </a:bodyPr>
          <a:lstStyle/>
          <a:p>
            <a:pPr marL="0" indent="0" defTabSz="457161" fontAlgn="auto">
              <a:spcAft>
                <a:spcPts val="0"/>
              </a:spcAft>
              <a:defRPr/>
            </a:pPr>
            <a:r>
              <a:rPr lang="zh-TW" altLang="en-US" sz="4800" b="1" dirty="0" smtClean="0">
                <a:solidFill>
                  <a:schemeClr val="accent1">
                    <a:lumMod val="50000"/>
                  </a:schemeClr>
                </a:solidFill>
              </a:rPr>
              <a:t>棉條</a:t>
            </a:r>
            <a:r>
              <a:rPr lang="en-US" altLang="zh-TW" sz="4800" b="1" dirty="0" smtClean="0">
                <a:solidFill>
                  <a:schemeClr val="accent1">
                    <a:lumMod val="50000"/>
                  </a:schemeClr>
                </a:solidFill>
              </a:rPr>
              <a:t>(Tampons) vs </a:t>
            </a:r>
            <a:r>
              <a:rPr lang="zh-TW" altLang="en-US" sz="4800" b="1" dirty="0">
                <a:solidFill>
                  <a:schemeClr val="accent1">
                    <a:lumMod val="50000"/>
                  </a:schemeClr>
                </a:solidFill>
              </a:rPr>
              <a:t>棉</a:t>
            </a:r>
            <a:r>
              <a:rPr lang="zh-TW" altLang="en-US" sz="4800" b="1" dirty="0" smtClean="0">
                <a:solidFill>
                  <a:schemeClr val="accent1">
                    <a:lumMod val="50000"/>
                  </a:schemeClr>
                </a:solidFill>
              </a:rPr>
              <a:t>墊 </a:t>
            </a:r>
            <a:r>
              <a:rPr lang="en-US" altLang="zh-TW" sz="4800" b="1" dirty="0" smtClean="0">
                <a:solidFill>
                  <a:schemeClr val="accent1">
                    <a:lumMod val="50000"/>
                  </a:schemeClr>
                </a:solidFill>
              </a:rPr>
              <a:t>(Pad)</a:t>
            </a:r>
            <a:endParaRPr lang="en-US" altLang="zh-TW" sz="4800" b="1" dirty="0">
              <a:solidFill>
                <a:schemeClr val="accent1">
                  <a:lumMod val="50000"/>
                </a:schemeClr>
              </a:solidFill>
            </a:endParaRPr>
          </a:p>
        </p:txBody>
      </p:sp>
      <p:pic>
        <p:nvPicPr>
          <p:cNvPr id="8" name="圖片 5" descr="C:\Users\USER\Desktop\f_8424509_1.jpg"/>
          <p:cNvPicPr>
            <a:picLocks noChangeAspect="1" noChangeArrowheads="1"/>
          </p:cNvPicPr>
          <p:nvPr/>
        </p:nvPicPr>
        <p:blipFill>
          <a:blip r:embed="rId3"/>
          <a:srcRect/>
          <a:stretch>
            <a:fillRect/>
          </a:stretch>
        </p:blipFill>
        <p:spPr bwMode="auto">
          <a:xfrm>
            <a:off x="395536" y="4365104"/>
            <a:ext cx="3816424" cy="2470802"/>
          </a:xfrm>
          <a:prstGeom prst="rect">
            <a:avLst/>
          </a:prstGeom>
          <a:noFill/>
          <a:ln w="9525">
            <a:noFill/>
            <a:miter lim="800000"/>
            <a:headEnd/>
            <a:tailEnd/>
          </a:ln>
        </p:spPr>
      </p:pic>
      <p:pic>
        <p:nvPicPr>
          <p:cNvPr id="9" name="圖片 6" descr="C:\Users\USER\Desktop\096(2).jpg"/>
          <p:cNvPicPr>
            <a:picLocks noChangeAspect="1" noChangeArrowheads="1"/>
          </p:cNvPicPr>
          <p:nvPr/>
        </p:nvPicPr>
        <p:blipFill rotWithShape="1">
          <a:blip r:embed="rId4"/>
          <a:srcRect l="13763" t="16882" r="10285" b="20344"/>
          <a:stretch/>
        </p:blipFill>
        <p:spPr bwMode="auto">
          <a:xfrm>
            <a:off x="5340589" y="4825287"/>
            <a:ext cx="3456384" cy="1944214"/>
          </a:xfrm>
          <a:prstGeom prst="rect">
            <a:avLst/>
          </a:prstGeom>
          <a:noFill/>
          <a:ln w="9525">
            <a:noFill/>
            <a:miter lim="800000"/>
            <a:headEnd/>
            <a:tailEnd/>
          </a:ln>
        </p:spPr>
      </p:pic>
      <p:sp>
        <p:nvSpPr>
          <p:cNvPr id="5" name="日期版面配置區 4"/>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30715059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sz="half" idx="4294967295"/>
          </p:nvPr>
        </p:nvSpPr>
        <p:spPr>
          <a:xfrm>
            <a:off x="2824705" y="1444378"/>
            <a:ext cx="6355807" cy="5296990"/>
          </a:xfrm>
        </p:spPr>
        <p:txBody>
          <a:bodyPr rtlCol="0">
            <a:normAutofit/>
          </a:bodyPr>
          <a:lstStyle/>
          <a:p>
            <a:pPr marL="342871" indent="-342871" defTabSz="457161" fontAlgn="auto">
              <a:spcAft>
                <a:spcPts val="0"/>
              </a:spcAft>
              <a:buFont typeface="Wingdings 3" charset="2"/>
              <a:buChar char=""/>
              <a:defRPr/>
            </a:pPr>
            <a:r>
              <a:rPr lang="en-US" altLang="zh-TW" sz="2400" b="1" dirty="0" err="1">
                <a:solidFill>
                  <a:schemeClr val="accent1">
                    <a:lumMod val="50000"/>
                  </a:schemeClr>
                </a:solidFill>
                <a:cs typeface="+mn-cs"/>
              </a:rPr>
              <a:t>Prodromal</a:t>
            </a:r>
            <a:r>
              <a:rPr lang="en-US" altLang="zh-TW" sz="2400" b="1" dirty="0">
                <a:solidFill>
                  <a:schemeClr val="accent1">
                    <a:lumMod val="50000"/>
                  </a:schemeClr>
                </a:solidFill>
                <a:cs typeface="+mn-cs"/>
              </a:rPr>
              <a:t> </a:t>
            </a:r>
            <a:r>
              <a:rPr lang="en-US" altLang="zh-TW" sz="2400" b="1" dirty="0" smtClean="0">
                <a:solidFill>
                  <a:schemeClr val="accent1">
                    <a:lumMod val="50000"/>
                  </a:schemeClr>
                </a:solidFill>
                <a:cs typeface="+mn-cs"/>
              </a:rPr>
              <a:t>symptoms</a:t>
            </a:r>
          </a:p>
          <a:p>
            <a:pPr marL="742886" lvl="1" indent="-285725" defTabSz="457161" fontAlgn="auto">
              <a:spcAft>
                <a:spcPts val="0"/>
              </a:spcAft>
              <a:buFont typeface="Wingdings" pitchFamily="2" charset="2"/>
              <a:buChar char="ü"/>
              <a:defRPr/>
            </a:pPr>
            <a:r>
              <a:rPr lang="en-US" altLang="zh-TW" sz="2000" dirty="0" smtClean="0">
                <a:solidFill>
                  <a:schemeClr val="tx2"/>
                </a:solidFill>
                <a:cs typeface="+mn-cs"/>
              </a:rPr>
              <a:t>Malaise, </a:t>
            </a:r>
            <a:r>
              <a:rPr lang="en-US" altLang="zh-TW" sz="2000" dirty="0" err="1" smtClean="0">
                <a:solidFill>
                  <a:schemeClr val="tx2"/>
                </a:solidFill>
                <a:cs typeface="+mn-cs"/>
              </a:rPr>
              <a:t>Myalgia</a:t>
            </a:r>
            <a:r>
              <a:rPr lang="en-US" altLang="zh-TW" sz="2000" dirty="0" smtClean="0">
                <a:solidFill>
                  <a:schemeClr val="tx2"/>
                </a:solidFill>
                <a:cs typeface="+mn-cs"/>
              </a:rPr>
              <a:t>, </a:t>
            </a:r>
            <a:r>
              <a:rPr lang="en-US" altLang="zh-TW" sz="2000" dirty="0">
                <a:solidFill>
                  <a:schemeClr val="tx2"/>
                </a:solidFill>
                <a:cs typeface="+mn-cs"/>
              </a:rPr>
              <a:t>C</a:t>
            </a:r>
            <a:r>
              <a:rPr lang="en-US" altLang="zh-TW" sz="2000" dirty="0" smtClean="0">
                <a:solidFill>
                  <a:schemeClr val="tx2"/>
                </a:solidFill>
                <a:cs typeface="+mn-cs"/>
              </a:rPr>
              <a:t>hill</a:t>
            </a:r>
            <a:endParaRPr lang="en-US" altLang="zh-TW" sz="2000" dirty="0">
              <a:solidFill>
                <a:schemeClr val="tx2"/>
              </a:solidFill>
              <a:cs typeface="+mn-cs"/>
            </a:endParaRPr>
          </a:p>
          <a:p>
            <a:pPr marL="342871" indent="-342871" defTabSz="457161" fontAlgn="auto">
              <a:lnSpc>
                <a:spcPct val="110000"/>
              </a:lnSpc>
              <a:spcAft>
                <a:spcPts val="0"/>
              </a:spcAft>
              <a:buFont typeface="Wingdings 3" charset="2"/>
              <a:buChar char=""/>
              <a:defRPr/>
            </a:pPr>
            <a:r>
              <a:rPr lang="en-US" altLang="zh-TW" sz="2400" b="1" dirty="0" smtClean="0">
                <a:solidFill>
                  <a:schemeClr val="accent1">
                    <a:lumMod val="50000"/>
                  </a:schemeClr>
                </a:solidFill>
                <a:cs typeface="+mn-cs"/>
              </a:rPr>
              <a:t>Rash</a:t>
            </a:r>
            <a:r>
              <a:rPr lang="zh-TW" altLang="en-US" sz="2400" b="1" dirty="0" smtClean="0">
                <a:solidFill>
                  <a:schemeClr val="accent1">
                    <a:lumMod val="50000"/>
                  </a:schemeClr>
                </a:solidFill>
                <a:cs typeface="+mn-cs"/>
              </a:rPr>
              <a:t>：</a:t>
            </a:r>
            <a:r>
              <a:rPr lang="en-US" altLang="zh-TW" sz="2000" dirty="0" smtClean="0">
                <a:solidFill>
                  <a:schemeClr val="tx2"/>
                </a:solidFill>
                <a:cs typeface="+mn-cs"/>
              </a:rPr>
              <a:t>Sunburn-like, diffuse, not </a:t>
            </a:r>
            <a:r>
              <a:rPr lang="en-US" altLang="zh-TW" sz="2000" dirty="0" err="1" smtClean="0">
                <a:solidFill>
                  <a:schemeClr val="tx2"/>
                </a:solidFill>
                <a:cs typeface="+mn-cs"/>
              </a:rPr>
              <a:t>pruritic</a:t>
            </a:r>
            <a:endParaRPr lang="en-US" altLang="zh-TW" sz="2000" dirty="0" smtClean="0">
              <a:solidFill>
                <a:schemeClr val="tx2"/>
              </a:solidFill>
              <a:cs typeface="+mn-cs"/>
            </a:endParaRPr>
          </a:p>
          <a:p>
            <a:pPr marL="342871" indent="-342871" defTabSz="457161" fontAlgn="auto">
              <a:lnSpc>
                <a:spcPct val="110000"/>
              </a:lnSpc>
              <a:spcAft>
                <a:spcPts val="0"/>
              </a:spcAft>
              <a:buFont typeface="Wingdings 3" charset="2"/>
              <a:buChar char=""/>
              <a:defRPr/>
            </a:pPr>
            <a:r>
              <a:rPr lang="en-US" altLang="zh-TW" sz="2400" b="1" dirty="0" smtClean="0">
                <a:solidFill>
                  <a:schemeClr val="accent1">
                    <a:lumMod val="50000"/>
                  </a:schemeClr>
                </a:solidFill>
                <a:cs typeface="+mn-cs"/>
              </a:rPr>
              <a:t>GI symptoms</a:t>
            </a:r>
            <a:r>
              <a:rPr lang="zh-TW" altLang="en-US" sz="2400" b="1" dirty="0" smtClean="0">
                <a:solidFill>
                  <a:schemeClr val="accent1">
                    <a:lumMod val="50000"/>
                  </a:schemeClr>
                </a:solidFill>
                <a:cs typeface="+mn-cs"/>
              </a:rPr>
              <a:t>：</a:t>
            </a:r>
            <a:r>
              <a:rPr lang="en-US" altLang="zh-TW" sz="2000" dirty="0" smtClean="0">
                <a:solidFill>
                  <a:schemeClr val="tx2"/>
                </a:solidFill>
                <a:cs typeface="+mn-cs"/>
              </a:rPr>
              <a:t>Vomiting, Diarrhea</a:t>
            </a:r>
          </a:p>
          <a:p>
            <a:pPr marL="342871" indent="-342871" defTabSz="457161" fontAlgn="auto">
              <a:lnSpc>
                <a:spcPct val="110000"/>
              </a:lnSpc>
              <a:spcAft>
                <a:spcPts val="0"/>
              </a:spcAft>
              <a:buFont typeface="Wingdings 3" charset="2"/>
              <a:buChar char=""/>
              <a:defRPr/>
            </a:pPr>
            <a:r>
              <a:rPr lang="en-US" altLang="zh-TW" sz="2400" b="1" dirty="0" smtClean="0">
                <a:solidFill>
                  <a:schemeClr val="accent1">
                    <a:lumMod val="50000"/>
                  </a:schemeClr>
                </a:solidFill>
                <a:cs typeface="+mn-cs"/>
              </a:rPr>
              <a:t>Full- blown TSS</a:t>
            </a:r>
            <a:endParaRPr lang="en-US" altLang="zh-TW" sz="2400" b="1" dirty="0">
              <a:solidFill>
                <a:schemeClr val="accent1">
                  <a:lumMod val="50000"/>
                </a:schemeClr>
              </a:solidFill>
              <a:cs typeface="+mn-cs"/>
            </a:endParaRPr>
          </a:p>
          <a:p>
            <a:pPr marL="742886" lvl="1" indent="-285725" defTabSz="457161" fontAlgn="auto">
              <a:lnSpc>
                <a:spcPct val="110000"/>
              </a:lnSpc>
              <a:spcAft>
                <a:spcPts val="0"/>
              </a:spcAft>
              <a:buFont typeface="Wingdings" pitchFamily="2" charset="2"/>
              <a:buChar char="ü"/>
              <a:defRPr/>
            </a:pPr>
            <a:r>
              <a:rPr lang="en-US" altLang="zh-TW" sz="2000" dirty="0" smtClean="0">
                <a:solidFill>
                  <a:schemeClr val="tx2"/>
                </a:solidFill>
                <a:cs typeface="+mn-cs"/>
              </a:rPr>
              <a:t>Fever, Hypotension, Shock, </a:t>
            </a:r>
            <a:r>
              <a:rPr lang="en-US" altLang="zh-TW" sz="2000" dirty="0" err="1" smtClean="0">
                <a:solidFill>
                  <a:schemeClr val="tx2"/>
                </a:solidFill>
                <a:cs typeface="+mn-cs"/>
              </a:rPr>
              <a:t>Myalgia</a:t>
            </a:r>
            <a:r>
              <a:rPr lang="en-US" altLang="zh-TW" sz="2000" dirty="0" smtClean="0">
                <a:solidFill>
                  <a:schemeClr val="tx2"/>
                </a:solidFill>
                <a:cs typeface="+mn-cs"/>
              </a:rPr>
              <a:t>, Cardiac involvement, Respiratory distress, Decreased urine output, Neurologic manifestations, Acute renal failure.</a:t>
            </a:r>
            <a:endParaRPr lang="en-US" altLang="zh-TW" sz="2000" dirty="0">
              <a:solidFill>
                <a:schemeClr val="tx2"/>
              </a:solidFill>
              <a:cs typeface="+mn-cs"/>
            </a:endParaRPr>
          </a:p>
          <a:p>
            <a:pPr marL="342871" indent="-342871" defTabSz="457161" fontAlgn="auto">
              <a:spcAft>
                <a:spcPts val="0"/>
              </a:spcAft>
              <a:buFont typeface="Wingdings 3" charset="2"/>
              <a:buChar char=""/>
              <a:defRPr/>
            </a:pPr>
            <a:r>
              <a:rPr lang="en-US" altLang="zh-TW" sz="2400" b="1" dirty="0" smtClean="0">
                <a:solidFill>
                  <a:schemeClr val="accent1">
                    <a:lumMod val="50000"/>
                  </a:schemeClr>
                </a:solidFill>
                <a:cs typeface="+mn-cs"/>
              </a:rPr>
              <a:t>Desquamation of the skin</a:t>
            </a:r>
            <a:endParaRPr lang="en-US" altLang="zh-TW" sz="2400" dirty="0">
              <a:solidFill>
                <a:schemeClr val="tx2"/>
              </a:solidFill>
              <a:cs typeface="+mn-cs"/>
            </a:endParaRPr>
          </a:p>
        </p:txBody>
      </p:sp>
      <p:sp>
        <p:nvSpPr>
          <p:cNvPr id="145410" name="Line 11"/>
          <p:cNvSpPr>
            <a:spLocks noChangeShapeType="1"/>
          </p:cNvSpPr>
          <p:nvPr/>
        </p:nvSpPr>
        <p:spPr bwMode="auto">
          <a:xfrm>
            <a:off x="2824705" y="1561584"/>
            <a:ext cx="0" cy="5090584"/>
          </a:xfrm>
          <a:prstGeom prst="line">
            <a:avLst/>
          </a:prstGeom>
          <a:noFill/>
          <a:ln w="57150">
            <a:solidFill>
              <a:schemeClr val="accent2"/>
            </a:solidFill>
            <a:round/>
            <a:headEnd/>
            <a:tailEnd type="arrow" w="lg" len="lg"/>
          </a:ln>
        </p:spPr>
        <p:txBody>
          <a:bodyPr lIns="91432" tIns="45717" rIns="91432" bIns="45717"/>
          <a:lstStyle/>
          <a:p>
            <a:endParaRPr lang="zh-TW" altLang="en-US"/>
          </a:p>
        </p:txBody>
      </p:sp>
      <p:sp>
        <p:nvSpPr>
          <p:cNvPr id="49165" name="Text Box 13"/>
          <p:cNvSpPr txBox="1">
            <a:spLocks noChangeArrowheads="1"/>
          </p:cNvSpPr>
          <p:nvPr/>
        </p:nvSpPr>
        <p:spPr bwMode="auto">
          <a:xfrm>
            <a:off x="365150" y="1516729"/>
            <a:ext cx="2406650" cy="400103"/>
          </a:xfrm>
          <a:prstGeom prst="rect">
            <a:avLst/>
          </a:prstGeom>
          <a:noFill/>
          <a:ln w="9525">
            <a:noFill/>
            <a:miter lim="800000"/>
            <a:headEnd/>
            <a:tailEnd/>
          </a:ln>
          <a:effectLst/>
        </p:spPr>
        <p:txBody>
          <a:bodyPr lIns="91432" tIns="45717" rIns="91432" bIns="45717">
            <a:spAutoFit/>
          </a:bodyPr>
          <a:lstStyle/>
          <a:p>
            <a:pPr defTabSz="914321" fontAlgn="auto">
              <a:spcBef>
                <a:spcPct val="50000"/>
              </a:spcBef>
              <a:spcAft>
                <a:spcPts val="0"/>
              </a:spcAft>
              <a:defRPr/>
            </a:pPr>
            <a:r>
              <a:rPr kumimoji="0" lang="en-US" altLang="zh-TW" sz="2000" b="1" dirty="0">
                <a:solidFill>
                  <a:schemeClr val="accent1">
                    <a:lumMod val="50000"/>
                  </a:schemeClr>
                </a:solidFill>
                <a:latin typeface="Calibri" pitchFamily="34" charset="0"/>
                <a:ea typeface="+mn-ea"/>
              </a:rPr>
              <a:t>2-3 days prior to TSS</a:t>
            </a:r>
          </a:p>
        </p:txBody>
      </p:sp>
      <p:sp>
        <p:nvSpPr>
          <p:cNvPr id="49168" name="Text Box 16"/>
          <p:cNvSpPr txBox="1">
            <a:spLocks noChangeArrowheads="1"/>
          </p:cNvSpPr>
          <p:nvPr/>
        </p:nvSpPr>
        <p:spPr bwMode="auto">
          <a:xfrm>
            <a:off x="395536" y="5877272"/>
            <a:ext cx="2267744" cy="707880"/>
          </a:xfrm>
          <a:prstGeom prst="rect">
            <a:avLst/>
          </a:prstGeom>
          <a:noFill/>
          <a:ln w="9525">
            <a:noFill/>
            <a:miter lim="800000"/>
            <a:headEnd/>
            <a:tailEnd/>
          </a:ln>
          <a:effectLst/>
        </p:spPr>
        <p:txBody>
          <a:bodyPr wrap="square" lIns="91432" tIns="45717" rIns="91432" bIns="45717">
            <a:spAutoFit/>
          </a:bodyPr>
          <a:lstStyle/>
          <a:p>
            <a:pPr algn="r" defTabSz="914321" fontAlgn="auto">
              <a:spcBef>
                <a:spcPct val="50000"/>
              </a:spcBef>
              <a:spcAft>
                <a:spcPts val="0"/>
              </a:spcAft>
              <a:defRPr/>
            </a:pPr>
            <a:r>
              <a:rPr kumimoji="0" lang="en-US" altLang="zh-TW" sz="2000" b="1" dirty="0">
                <a:solidFill>
                  <a:schemeClr val="accent1">
                    <a:lumMod val="50000"/>
                  </a:schemeClr>
                </a:solidFill>
                <a:latin typeface="Calibri" pitchFamily="34" charset="0"/>
                <a:ea typeface="+mn-ea"/>
              </a:rPr>
              <a:t>5-12 days after the onset of TSS</a:t>
            </a:r>
          </a:p>
        </p:txBody>
      </p:sp>
      <p:sp>
        <p:nvSpPr>
          <p:cNvPr id="3" name="投影片編號版面配置區 2"/>
          <p:cNvSpPr>
            <a:spLocks noGrp="1"/>
          </p:cNvSpPr>
          <p:nvPr>
            <p:ph type="sldNum" sz="quarter" idx="12"/>
          </p:nvPr>
        </p:nvSpPr>
        <p:spPr/>
        <p:txBody>
          <a:bodyPr/>
          <a:lstStyle/>
          <a:p>
            <a:pPr>
              <a:defRPr/>
            </a:pPr>
            <a:fld id="{E283F3BD-E433-45CB-AF8F-280CD49467DC}" type="slidenum">
              <a:rPr lang="zh-TW" altLang="en-US">
                <a:latin typeface="+mj-lt"/>
              </a:rPr>
              <a:pPr>
                <a:defRPr/>
              </a:pPr>
              <a:t>55</a:t>
            </a:fld>
            <a:endParaRPr lang="zh-TW" altLang="en-US">
              <a:latin typeface="+mj-lt"/>
            </a:endParaRPr>
          </a:p>
        </p:txBody>
      </p:sp>
      <p:sp>
        <p:nvSpPr>
          <p:cNvPr id="10" name="標題 1"/>
          <p:cNvSpPr>
            <a:spLocks noGrp="1"/>
          </p:cNvSpPr>
          <p:nvPr>
            <p:ph type="title"/>
          </p:nvPr>
        </p:nvSpPr>
        <p:spPr>
          <a:xfrm>
            <a:off x="0" y="0"/>
            <a:ext cx="9144000" cy="1376347"/>
          </a:xfrm>
        </p:spPr>
        <p:txBody>
          <a:bodyPr rtlCol="0">
            <a:noAutofit/>
          </a:bodyPr>
          <a:lstStyle/>
          <a:p>
            <a:pPr defTabSz="457161" fontAlgn="auto">
              <a:spcAft>
                <a:spcPts val="0"/>
              </a:spcAft>
              <a:defRPr/>
            </a:pPr>
            <a:r>
              <a:rPr kumimoji="1" lang="en-US" altLang="zh-TW" b="1" dirty="0">
                <a:solidFill>
                  <a:schemeClr val="tx2"/>
                </a:solidFill>
                <a:effectLst>
                  <a:outerShdw blurRad="38100" dist="38100" dir="2700000" algn="tl">
                    <a:srgbClr val="000000">
                      <a:alpha val="43137"/>
                    </a:srgbClr>
                  </a:outerShdw>
                </a:effectLst>
                <a:cs typeface="MV Boli" pitchFamily="2" charset="0"/>
              </a:rPr>
              <a:t>Clinical Presentation</a:t>
            </a:r>
          </a:p>
        </p:txBody>
      </p:sp>
      <p:sp>
        <p:nvSpPr>
          <p:cNvPr id="12" name="Text Box 13"/>
          <p:cNvSpPr txBox="1">
            <a:spLocks noChangeArrowheads="1"/>
          </p:cNvSpPr>
          <p:nvPr/>
        </p:nvSpPr>
        <p:spPr bwMode="auto">
          <a:xfrm>
            <a:off x="539552" y="2420888"/>
            <a:ext cx="2406650" cy="400103"/>
          </a:xfrm>
          <a:prstGeom prst="rect">
            <a:avLst/>
          </a:prstGeom>
          <a:noFill/>
          <a:ln w="9525">
            <a:noFill/>
            <a:miter lim="800000"/>
            <a:headEnd/>
            <a:tailEnd/>
          </a:ln>
          <a:effectLst/>
        </p:spPr>
        <p:txBody>
          <a:bodyPr lIns="91432" tIns="45717" rIns="91432" bIns="45717">
            <a:spAutoFit/>
          </a:bodyPr>
          <a:lstStyle/>
          <a:p>
            <a:pPr defTabSz="914321" fontAlgn="auto">
              <a:spcBef>
                <a:spcPct val="50000"/>
              </a:spcBef>
              <a:spcAft>
                <a:spcPts val="0"/>
              </a:spcAft>
              <a:defRPr/>
            </a:pPr>
            <a:r>
              <a:rPr kumimoji="0" lang="en-US" altLang="zh-TW" sz="2000" b="1" dirty="0">
                <a:solidFill>
                  <a:schemeClr val="accent1">
                    <a:lumMod val="50000"/>
                  </a:schemeClr>
                </a:solidFill>
                <a:latin typeface="Calibri" pitchFamily="34" charset="0"/>
                <a:ea typeface="+mn-ea"/>
              </a:rPr>
              <a:t>Early in the illness</a:t>
            </a:r>
          </a:p>
        </p:txBody>
      </p:sp>
      <p:sp>
        <p:nvSpPr>
          <p:cNvPr id="13" name="Text Box 13"/>
          <p:cNvSpPr txBox="1">
            <a:spLocks noChangeArrowheads="1"/>
          </p:cNvSpPr>
          <p:nvPr/>
        </p:nvSpPr>
        <p:spPr bwMode="auto">
          <a:xfrm>
            <a:off x="467544" y="3892993"/>
            <a:ext cx="2406650" cy="400103"/>
          </a:xfrm>
          <a:prstGeom prst="rect">
            <a:avLst/>
          </a:prstGeom>
          <a:noFill/>
          <a:ln w="9525">
            <a:noFill/>
            <a:miter lim="800000"/>
            <a:headEnd/>
            <a:tailEnd/>
          </a:ln>
          <a:effectLst/>
        </p:spPr>
        <p:txBody>
          <a:bodyPr lIns="91432" tIns="45717" rIns="91432" bIns="45717">
            <a:spAutoFit/>
          </a:bodyPr>
          <a:lstStyle/>
          <a:p>
            <a:pPr defTabSz="914321" fontAlgn="auto">
              <a:spcBef>
                <a:spcPct val="50000"/>
              </a:spcBef>
              <a:spcAft>
                <a:spcPts val="0"/>
              </a:spcAft>
              <a:defRPr/>
            </a:pPr>
            <a:r>
              <a:rPr kumimoji="0" lang="en-US" altLang="zh-TW" sz="2000" b="1" dirty="0">
                <a:solidFill>
                  <a:schemeClr val="accent1">
                    <a:lumMod val="50000"/>
                  </a:schemeClr>
                </a:solidFill>
                <a:latin typeface="Calibri" pitchFamily="34" charset="0"/>
                <a:ea typeface="+mn-ea"/>
              </a:rPr>
              <a:t>TSS evolves rapidly</a:t>
            </a:r>
          </a:p>
        </p:txBody>
      </p:sp>
      <p:sp>
        <p:nvSpPr>
          <p:cNvPr id="2" name="日期版面配置區 1"/>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14343152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30076"/>
            <a:ext cx="8820472" cy="1282700"/>
          </a:xfrm>
        </p:spPr>
        <p:txBody>
          <a:bodyPr rtlCol="0">
            <a:normAutofit/>
          </a:bodyPr>
          <a:lstStyle/>
          <a:p>
            <a:pPr algn="l" defTabSz="457161" fontAlgn="auto">
              <a:spcAft>
                <a:spcPts val="0"/>
              </a:spcAft>
              <a:defRPr/>
            </a:pPr>
            <a:r>
              <a:rPr lang="en-US" altLang="zh-TW" b="1" dirty="0" smtClean="0">
                <a:solidFill>
                  <a:schemeClr val="tx2"/>
                </a:solidFill>
                <a:effectLst>
                  <a:outerShdw blurRad="38100" dist="38100" dir="2700000" algn="tl">
                    <a:srgbClr val="000000">
                      <a:alpha val="43137"/>
                    </a:srgbClr>
                  </a:outerShdw>
                </a:effectLst>
                <a:cs typeface="MV Boli" pitchFamily="2" charset="0"/>
              </a:rPr>
              <a:t>What Can We do…</a:t>
            </a:r>
            <a:endParaRPr lang="en-US" altLang="zh-TW" b="1" dirty="0">
              <a:solidFill>
                <a:schemeClr val="tx2"/>
              </a:solidFill>
              <a:effectLst>
                <a:outerShdw blurRad="38100" dist="38100" dir="2700000" algn="tl">
                  <a:srgbClr val="000000">
                    <a:alpha val="43137"/>
                  </a:srgbClr>
                </a:outerShdw>
              </a:effectLst>
              <a:cs typeface="MV Boli" pitchFamily="2" charset="0"/>
            </a:endParaRPr>
          </a:p>
        </p:txBody>
      </p:sp>
      <p:sp>
        <p:nvSpPr>
          <p:cNvPr id="147458" name="內容版面配置區 2"/>
          <p:cNvSpPr>
            <a:spLocks noGrp="1"/>
          </p:cNvSpPr>
          <p:nvPr>
            <p:ph idx="1"/>
          </p:nvPr>
        </p:nvSpPr>
        <p:spPr>
          <a:xfrm>
            <a:off x="-252536" y="1484784"/>
            <a:ext cx="9136297" cy="5157192"/>
          </a:xfrm>
        </p:spPr>
        <p:txBody>
          <a:bodyPr/>
          <a:lstStyle/>
          <a:p>
            <a:pPr marL="722313" lvl="2" indent="-342900">
              <a:spcBef>
                <a:spcPts val="2400"/>
              </a:spcBef>
            </a:pPr>
            <a:r>
              <a:rPr lang="zh-TW" altLang="zh-TW" b="1" dirty="0">
                <a:solidFill>
                  <a:srgbClr val="FF0000"/>
                </a:solidFill>
                <a:latin typeface="微軟正黑體" panose="020B0604030504040204" pitchFamily="34" charset="-120"/>
                <a:ea typeface="微軟正黑體" panose="020B0604030504040204" pitchFamily="34" charset="-120"/>
              </a:rPr>
              <a:t>仔細評估</a:t>
            </a:r>
            <a:r>
              <a:rPr lang="zh-TW" altLang="en-US" b="1"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若病人來有這些</a:t>
            </a:r>
            <a:r>
              <a:rPr lang="zh-TW" altLang="zh-TW" b="1" dirty="0">
                <a:latin typeface="微軟正黑體" panose="020B0604030504040204" pitchFamily="34" charset="-120"/>
                <a:ea typeface="微軟正黑體" panose="020B0604030504040204" pitchFamily="34" charset="-120"/>
              </a:rPr>
              <a:t>類似流行性感冒症狀</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發燒、嘔吐、腹瀉、暈眩</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，或</a:t>
            </a:r>
            <a:r>
              <a:rPr lang="zh-TW" altLang="zh-TW" b="1" dirty="0">
                <a:latin typeface="微軟正黑體" panose="020B0604030504040204" pitchFamily="34" charset="-120"/>
                <a:ea typeface="微軟正黑體" panose="020B0604030504040204" pitchFamily="34" charset="-120"/>
              </a:rPr>
              <a:t>皮膚有不正常皮膚紅疹</a:t>
            </a:r>
            <a:r>
              <a:rPr lang="zh-TW" altLang="zh-TW" dirty="0">
                <a:latin typeface="微軟正黑體" panose="020B0604030504040204" pitchFamily="34" charset="-120"/>
                <a:ea typeface="微軟正黑體" panose="020B0604030504040204" pitchFamily="34" charset="-120"/>
              </a:rPr>
              <a:t>，若有藥師評估有</a:t>
            </a:r>
            <a:r>
              <a:rPr lang="en-US" altLang="zh-TW" dirty="0">
                <a:latin typeface="微軟正黑體" panose="020B0604030504040204" pitchFamily="34" charset="-120"/>
                <a:ea typeface="微軟正黑體" panose="020B0604030504040204" pitchFamily="34" charset="-120"/>
              </a:rPr>
              <a:t>TSS</a:t>
            </a:r>
            <a:r>
              <a:rPr lang="zh-TW" altLang="zh-TW" dirty="0">
                <a:latin typeface="微軟正黑體" panose="020B0604030504040204" pitchFamily="34" charset="-120"/>
                <a:ea typeface="微軟正黑體" panose="020B0604030504040204" pitchFamily="34" charset="-120"/>
              </a:rPr>
              <a:t>疑慮，盡快就醫，</a:t>
            </a:r>
            <a:r>
              <a:rPr lang="zh-TW" altLang="zh-TW" b="1" u="sng" dirty="0">
                <a:latin typeface="微軟正黑體" panose="020B0604030504040204" pitchFamily="34" charset="-120"/>
                <a:ea typeface="微軟正黑體" panose="020B0604030504040204" pitchFamily="34" charset="-120"/>
              </a:rPr>
              <a:t>避免用</a:t>
            </a:r>
            <a:r>
              <a:rPr lang="en-US" altLang="zh-TW" b="1" u="sng" dirty="0">
                <a:latin typeface="微軟正黑體" panose="020B0604030504040204" pitchFamily="34" charset="-120"/>
                <a:ea typeface="微軟正黑體" panose="020B0604030504040204" pitchFamily="34" charset="-120"/>
              </a:rPr>
              <a:t>NSAIDS</a:t>
            </a:r>
            <a:r>
              <a:rPr lang="zh-TW" altLang="zh-TW" b="1" u="sng" dirty="0">
                <a:latin typeface="微軟正黑體" panose="020B0604030504040204" pitchFamily="34" charset="-120"/>
                <a:ea typeface="微軟正黑體" panose="020B0604030504040204" pitchFamily="34" charset="-120"/>
              </a:rPr>
              <a:t>藥物緩和症狀</a:t>
            </a:r>
            <a:r>
              <a:rPr lang="zh-TW" altLang="zh-TW" dirty="0">
                <a:latin typeface="微軟正黑體" panose="020B0604030504040204" pitchFamily="34" charset="-120"/>
                <a:ea typeface="微軟正黑體" panose="020B0604030504040204" pitchFamily="34" charset="-120"/>
              </a:rPr>
              <a:t>如發燒或肌肉痠痛的症狀，可能加重</a:t>
            </a:r>
            <a:r>
              <a:rPr lang="en-US" altLang="zh-TW" dirty="0">
                <a:latin typeface="微軟正黑體" panose="020B0604030504040204" pitchFamily="34" charset="-120"/>
                <a:ea typeface="微軟正黑體" panose="020B0604030504040204" pitchFamily="34" charset="-120"/>
              </a:rPr>
              <a:t>TSS</a:t>
            </a:r>
            <a:r>
              <a:rPr lang="zh-TW" altLang="zh-TW" dirty="0">
                <a:latin typeface="微軟正黑體" panose="020B0604030504040204" pitchFamily="34" charset="-120"/>
                <a:ea typeface="微軟正黑體" panose="020B0604030504040204" pitchFamily="34" charset="-120"/>
              </a:rPr>
              <a:t>病情</a:t>
            </a:r>
            <a:r>
              <a:rPr lang="zh-TW" altLang="zh-TW" dirty="0" smtClean="0">
                <a:latin typeface="微軟正黑體" panose="020B0604030504040204" pitchFamily="34" charset="-120"/>
                <a:ea typeface="微軟正黑體" panose="020B0604030504040204" pitchFamily="34" charset="-120"/>
              </a:rPr>
              <a:t>。</a:t>
            </a:r>
            <a:endParaRPr lang="en-US" altLang="zh-TW" sz="2000" dirty="0" smtClean="0">
              <a:solidFill>
                <a:schemeClr val="tx2"/>
              </a:solidFill>
            </a:endParaRPr>
          </a:p>
          <a:p>
            <a:pPr marL="722313"/>
            <a:r>
              <a:rPr lang="zh-TW" altLang="en-US" sz="2400" dirty="0" smtClean="0">
                <a:solidFill>
                  <a:schemeClr val="tx2"/>
                </a:solidFill>
              </a:rPr>
              <a:t>建議病患使用</a:t>
            </a:r>
            <a:r>
              <a:rPr lang="zh-TW" altLang="en-US" sz="2400" b="1" dirty="0" smtClean="0">
                <a:solidFill>
                  <a:srgbClr val="00B050"/>
                </a:solidFill>
              </a:rPr>
              <a:t>衛生棉墊</a:t>
            </a:r>
            <a:r>
              <a:rPr lang="zh-TW" altLang="en-US" sz="2400" dirty="0" smtClean="0">
                <a:solidFill>
                  <a:schemeClr val="tx2"/>
                </a:solidFill>
              </a:rPr>
              <a:t>或</a:t>
            </a:r>
            <a:r>
              <a:rPr lang="zh-TW" altLang="en-US" sz="2400" b="1" dirty="0">
                <a:solidFill>
                  <a:srgbClr val="00B050"/>
                </a:solidFill>
              </a:rPr>
              <a:t>吸收力較低的棉條</a:t>
            </a:r>
            <a:r>
              <a:rPr lang="zh-TW" altLang="en-US" sz="2400" b="1" dirty="0" smtClean="0">
                <a:solidFill>
                  <a:schemeClr val="accent2"/>
                </a:solidFill>
              </a:rPr>
              <a:t>。</a:t>
            </a:r>
            <a:endParaRPr lang="en-US" altLang="zh-TW" sz="2400" b="1" dirty="0" smtClean="0">
              <a:solidFill>
                <a:schemeClr val="accent2"/>
              </a:solidFill>
            </a:endParaRPr>
          </a:p>
          <a:p>
            <a:pPr marL="722313"/>
            <a:r>
              <a:rPr lang="zh-TW" altLang="en-US" sz="2400" b="1" dirty="0">
                <a:solidFill>
                  <a:srgbClr val="00B050"/>
                </a:solidFill>
              </a:rPr>
              <a:t>經常更換。</a:t>
            </a:r>
            <a:endParaRPr lang="en-US" altLang="zh-TW" sz="2400" b="1" dirty="0">
              <a:solidFill>
                <a:srgbClr val="00B050"/>
              </a:solidFill>
            </a:endParaRPr>
          </a:p>
          <a:p>
            <a:pPr marL="722313"/>
            <a:r>
              <a:rPr lang="zh-TW" altLang="en-US" sz="2400" dirty="0" smtClean="0">
                <a:solidFill>
                  <a:schemeClr val="tx2"/>
                </a:solidFill>
              </a:rPr>
              <a:t>放置任何東西至陰道前應先</a:t>
            </a:r>
            <a:r>
              <a:rPr lang="zh-TW" altLang="en-US" sz="2400" b="1" dirty="0">
                <a:solidFill>
                  <a:srgbClr val="00B050"/>
                </a:solidFill>
              </a:rPr>
              <a:t>清潔雙手。</a:t>
            </a:r>
            <a:endParaRPr lang="en-US" altLang="zh-TW" sz="2400" b="1" dirty="0">
              <a:solidFill>
                <a:srgbClr val="00B050"/>
              </a:solidFill>
            </a:endParaRPr>
          </a:p>
          <a:p>
            <a:pPr marL="722313"/>
            <a:r>
              <a:rPr lang="zh-TW" altLang="en-US" sz="2400" b="1" dirty="0" smtClean="0">
                <a:solidFill>
                  <a:srgbClr val="FF0000"/>
                </a:solidFill>
              </a:rPr>
              <a:t>避孕器</a:t>
            </a:r>
            <a:r>
              <a:rPr lang="zh-TW" altLang="en-US" sz="2400" dirty="0" smtClean="0">
                <a:solidFill>
                  <a:schemeClr val="tx2"/>
                </a:solidFill>
              </a:rPr>
              <a:t>使用不應超過</a:t>
            </a:r>
            <a:r>
              <a:rPr lang="zh-TW" altLang="en-US" sz="2400" b="1" dirty="0">
                <a:solidFill>
                  <a:srgbClr val="FF0000"/>
                </a:solidFill>
              </a:rPr>
              <a:t>期限</a:t>
            </a:r>
            <a:r>
              <a:rPr lang="zh-TW" altLang="en-US" sz="2400" dirty="0" smtClean="0">
                <a:solidFill>
                  <a:schemeClr val="tx2"/>
                </a:solidFill>
              </a:rPr>
              <a:t>，</a:t>
            </a:r>
            <a:r>
              <a:rPr lang="zh-TW" altLang="en-US" sz="2400" b="1" dirty="0">
                <a:solidFill>
                  <a:srgbClr val="FF0000"/>
                </a:solidFill>
              </a:rPr>
              <a:t>經期</a:t>
            </a:r>
            <a:r>
              <a:rPr lang="zh-TW" altLang="en-US" sz="2400" dirty="0" smtClean="0">
                <a:solidFill>
                  <a:schemeClr val="tx2"/>
                </a:solidFill>
              </a:rPr>
              <a:t>間亦不建議使用。</a:t>
            </a:r>
            <a:endParaRPr lang="en-US" altLang="zh-TW" sz="2400" dirty="0" smtClean="0">
              <a:solidFill>
                <a:schemeClr val="tx2"/>
              </a:solidFill>
            </a:endParaRPr>
          </a:p>
          <a:p>
            <a:pPr marL="722313"/>
            <a:r>
              <a:rPr lang="zh-TW" altLang="en-US" sz="2400" b="1" dirty="0" smtClean="0">
                <a:solidFill>
                  <a:srgbClr val="FF0000"/>
                </a:solidFill>
              </a:rPr>
              <a:t>生產後 </a:t>
            </a:r>
            <a:r>
              <a:rPr lang="en-US" altLang="zh-TW" sz="2400" b="1" dirty="0" smtClean="0">
                <a:solidFill>
                  <a:srgbClr val="FF0000"/>
                </a:solidFill>
              </a:rPr>
              <a:t>12 </a:t>
            </a:r>
            <a:r>
              <a:rPr lang="zh-TW" altLang="en-US" sz="2400" b="1" dirty="0" smtClean="0">
                <a:solidFill>
                  <a:srgbClr val="FF0000"/>
                </a:solidFill>
              </a:rPr>
              <a:t>周內</a:t>
            </a:r>
            <a:r>
              <a:rPr lang="zh-TW" altLang="en-US" sz="2400" dirty="0" smtClean="0">
                <a:solidFill>
                  <a:schemeClr val="tx2"/>
                </a:solidFill>
              </a:rPr>
              <a:t>，不應使用</a:t>
            </a:r>
            <a:r>
              <a:rPr lang="zh-TW" altLang="en-US" sz="2400" b="1" dirty="0">
                <a:solidFill>
                  <a:srgbClr val="FF0000"/>
                </a:solidFill>
              </a:rPr>
              <a:t>棉條</a:t>
            </a:r>
            <a:r>
              <a:rPr lang="zh-TW" altLang="en-US" sz="2400" dirty="0" smtClean="0">
                <a:solidFill>
                  <a:schemeClr val="tx2"/>
                </a:solidFill>
              </a:rPr>
              <a:t>、</a:t>
            </a:r>
            <a:r>
              <a:rPr lang="zh-TW" altLang="en-US" sz="2400" b="1" dirty="0">
                <a:solidFill>
                  <a:srgbClr val="FF0000"/>
                </a:solidFill>
              </a:rPr>
              <a:t>子宮頸海綿</a:t>
            </a:r>
            <a:r>
              <a:rPr lang="zh-TW" altLang="en-US" sz="2400" dirty="0" smtClean="0">
                <a:solidFill>
                  <a:schemeClr val="tx2"/>
                </a:solidFill>
              </a:rPr>
              <a:t>、</a:t>
            </a:r>
            <a:r>
              <a:rPr lang="zh-TW" altLang="en-US" sz="2400" b="1" dirty="0">
                <a:solidFill>
                  <a:srgbClr val="FF0000"/>
                </a:solidFill>
              </a:rPr>
              <a:t>避孕器</a:t>
            </a:r>
            <a:r>
              <a:rPr lang="zh-TW" altLang="en-US" sz="2400" dirty="0" smtClean="0">
                <a:solidFill>
                  <a:schemeClr val="tx2"/>
                </a:solidFill>
              </a:rPr>
              <a:t>（置入性物質）。</a:t>
            </a:r>
            <a:endParaRPr lang="en-US" altLang="zh-TW" sz="2400" dirty="0" smtClean="0">
              <a:solidFill>
                <a:schemeClr val="tx2"/>
              </a:solidFill>
            </a:endParaRPr>
          </a:p>
        </p:txBody>
      </p:sp>
      <p:sp>
        <p:nvSpPr>
          <p:cNvPr id="147459"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6F705C69-EBB3-495B-A669-F05B3628393F}" type="slidenum">
              <a:rPr lang="zh-TW" altLang="en-US">
                <a:latin typeface="MV Boli" pitchFamily="2"/>
                <a:cs typeface="MV Boli" pitchFamily="2"/>
              </a:rPr>
              <a:pPr defTabSz="912813" fontAlgn="base">
                <a:spcBef>
                  <a:spcPct val="0"/>
                </a:spcBef>
                <a:spcAft>
                  <a:spcPct val="0"/>
                </a:spcAft>
              </a:pPr>
              <a:t>56</a:t>
            </a:fld>
            <a:endParaRPr lang="en-US" altLang="zh-TW">
              <a:latin typeface="MV Boli" pitchFamily="2"/>
              <a:cs typeface="MV Boli" pitchFamily="2"/>
            </a:endParaRPr>
          </a:p>
        </p:txBody>
      </p:sp>
      <p:sp>
        <p:nvSpPr>
          <p:cNvPr id="3" name="日期版面配置區 2"/>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8783257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252728"/>
          </a:xfrm>
        </p:spPr>
        <p:txBody>
          <a:bodyPr/>
          <a:lstStyle/>
          <a:p>
            <a:pPr fontAlgn="auto">
              <a:spcAft>
                <a:spcPts val="0"/>
              </a:spcAft>
              <a:defRPr/>
            </a:pPr>
            <a:r>
              <a:rPr lang="en-US" altLang="zh-TW" sz="5400" b="1" dirty="0" smtClean="0"/>
              <a:t>Course</a:t>
            </a:r>
            <a:r>
              <a:rPr lang="zh-TW" altLang="en-US" sz="5400" b="1" dirty="0"/>
              <a:t> </a:t>
            </a:r>
            <a:r>
              <a:rPr lang="en-US" altLang="zh-TW" sz="5400" b="1" dirty="0" smtClean="0"/>
              <a:t>Overview</a:t>
            </a:r>
            <a:endParaRPr lang="zh-TW" altLang="en-US" sz="5400" b="1" dirty="0"/>
          </a:p>
        </p:txBody>
      </p:sp>
      <p:sp>
        <p:nvSpPr>
          <p:cNvPr id="15362" name="內容版面配置區 2"/>
          <p:cNvSpPr>
            <a:spLocks noGrp="1"/>
          </p:cNvSpPr>
          <p:nvPr>
            <p:ph idx="1"/>
          </p:nvPr>
        </p:nvSpPr>
        <p:spPr>
          <a:xfrm>
            <a:off x="410492" y="1700808"/>
            <a:ext cx="8496943" cy="4289425"/>
          </a:xfrm>
        </p:spPr>
        <p:txBody>
          <a:bodyPr/>
          <a:lstStyle/>
          <a:p>
            <a:pPr marL="860425" indent="-742950">
              <a:buClr>
                <a:schemeClr val="bg1">
                  <a:lumMod val="85000"/>
                </a:schemeClr>
              </a:buClr>
              <a:buFont typeface="+mj-lt"/>
              <a:buAutoNum type="arabicPeriod"/>
            </a:pPr>
            <a:r>
              <a:rPr lang="en-US" altLang="zh-TW" dirty="0">
                <a:solidFill>
                  <a:schemeClr val="bg1">
                    <a:lumMod val="75000"/>
                  </a:schemeClr>
                </a:solidFill>
              </a:rPr>
              <a:t>Introduction of the menstrual cycle</a:t>
            </a:r>
          </a:p>
          <a:p>
            <a:pPr marL="860425" indent="-742950">
              <a:buClr>
                <a:schemeClr val="bg1">
                  <a:lumMod val="85000"/>
                </a:schemeClr>
              </a:buClr>
              <a:buFont typeface="+mj-lt"/>
              <a:buAutoNum type="arabicPeriod"/>
            </a:pPr>
            <a:r>
              <a:rPr lang="en-US" altLang="zh-TW" dirty="0" smtClean="0">
                <a:solidFill>
                  <a:schemeClr val="bg1">
                    <a:lumMod val="75000"/>
                  </a:schemeClr>
                </a:solidFill>
              </a:rPr>
              <a:t>Dysmenorrhea</a:t>
            </a:r>
            <a:endParaRPr lang="en-US" altLang="zh-TW" dirty="0">
              <a:solidFill>
                <a:schemeClr val="bg1">
                  <a:lumMod val="75000"/>
                </a:schemeClr>
              </a:solidFill>
            </a:endParaRPr>
          </a:p>
          <a:p>
            <a:pPr marL="860425" indent="-742950">
              <a:buClr>
                <a:schemeClr val="bg1">
                  <a:lumMod val="85000"/>
                </a:schemeClr>
              </a:buClr>
              <a:buFont typeface="+mj-lt"/>
              <a:buAutoNum type="arabicPeriod"/>
            </a:pPr>
            <a:r>
              <a:rPr lang="en-US" altLang="zh-TW" dirty="0" smtClean="0">
                <a:solidFill>
                  <a:schemeClr val="bg1">
                    <a:lumMod val="75000"/>
                  </a:schemeClr>
                </a:solidFill>
              </a:rPr>
              <a:t>Premenstrual syndrome (PMS)</a:t>
            </a:r>
          </a:p>
          <a:p>
            <a:pPr marL="860425" indent="-742950">
              <a:buClr>
                <a:schemeClr val="bg1">
                  <a:lumMod val="85000"/>
                </a:schemeClr>
              </a:buClr>
              <a:buFont typeface="+mj-lt"/>
              <a:buAutoNum type="arabicPeriod"/>
            </a:pPr>
            <a:r>
              <a:rPr lang="en-US" altLang="zh-TW" dirty="0">
                <a:solidFill>
                  <a:schemeClr val="bg1">
                    <a:lumMod val="75000"/>
                  </a:schemeClr>
                </a:solidFill>
              </a:rPr>
              <a:t>Toxic shock syndrome (TSS) </a:t>
            </a:r>
          </a:p>
          <a:p>
            <a:pPr marL="860425" indent="-742950">
              <a:buClr>
                <a:schemeClr val="tx2"/>
              </a:buClr>
              <a:buFont typeface="+mj-lt"/>
              <a:buAutoNum type="arabicPeriod" startAt="5"/>
            </a:pPr>
            <a:r>
              <a:rPr lang="en-US" altLang="zh-TW" sz="3200" b="1" dirty="0" smtClean="0"/>
              <a:t>Other disorders</a:t>
            </a:r>
          </a:p>
          <a:p>
            <a:pPr marL="1516063" lvl="3" indent="-446088" defTabSz="457161" fontAlgn="auto">
              <a:spcAft>
                <a:spcPts val="0"/>
              </a:spcAft>
              <a:buFont typeface="Wingdings" panose="05000000000000000000" pitchFamily="2" charset="2"/>
              <a:buChar char="ü"/>
              <a:defRPr/>
            </a:pPr>
            <a:r>
              <a:rPr lang="en-US" altLang="zh-TW" sz="2800" b="1" dirty="0" smtClean="0">
                <a:solidFill>
                  <a:schemeClr val="accent1">
                    <a:lumMod val="50000"/>
                  </a:schemeClr>
                </a:solidFill>
                <a:ea typeface="MS PGothic" pitchFamily="34" charset="-128"/>
              </a:rPr>
              <a:t>Amenorrhea </a:t>
            </a:r>
            <a:r>
              <a:rPr lang="zh-TW" altLang="en-US" sz="2800" dirty="0" smtClean="0"/>
              <a:t>無</a:t>
            </a:r>
            <a:r>
              <a:rPr lang="zh-TW" altLang="en-US" sz="2800" dirty="0"/>
              <a:t>月經</a:t>
            </a:r>
            <a:endParaRPr lang="en-US" altLang="zh-TW" sz="2800" b="1" dirty="0">
              <a:solidFill>
                <a:schemeClr val="accent1">
                  <a:lumMod val="50000"/>
                </a:schemeClr>
              </a:solidFill>
              <a:ea typeface="MS PGothic" pitchFamily="34" charset="-128"/>
            </a:endParaRPr>
          </a:p>
          <a:p>
            <a:pPr marL="1516063" lvl="3" indent="-446088" defTabSz="457161" fontAlgn="auto">
              <a:spcAft>
                <a:spcPts val="0"/>
              </a:spcAft>
              <a:buFont typeface="Wingdings" panose="05000000000000000000" pitchFamily="2" charset="2"/>
              <a:buChar char="ü"/>
              <a:defRPr/>
            </a:pPr>
            <a:r>
              <a:rPr lang="en-US" altLang="zh-TW" sz="2800" b="1" dirty="0" smtClean="0">
                <a:solidFill>
                  <a:schemeClr val="accent1">
                    <a:lumMod val="50000"/>
                  </a:schemeClr>
                </a:solidFill>
                <a:ea typeface="MS PGothic" pitchFamily="34" charset="-128"/>
              </a:rPr>
              <a:t>Menorrhagia </a:t>
            </a:r>
            <a:r>
              <a:rPr lang="zh-TW" altLang="en-US" sz="2800" dirty="0" smtClean="0"/>
              <a:t>經血</a:t>
            </a:r>
            <a:r>
              <a:rPr lang="zh-TW" altLang="en-US" sz="2800" dirty="0"/>
              <a:t>過多</a:t>
            </a:r>
            <a:endParaRPr lang="en-US" altLang="zh-TW" sz="2800" b="1" dirty="0">
              <a:solidFill>
                <a:schemeClr val="accent1">
                  <a:lumMod val="50000"/>
                </a:schemeClr>
              </a:solidFill>
              <a:ea typeface="MS PGothic" pitchFamily="34" charset="-128"/>
            </a:endParaRPr>
          </a:p>
          <a:p>
            <a:pPr marL="1516063" indent="-446088">
              <a:buClr>
                <a:schemeClr val="tx2"/>
              </a:buClr>
              <a:buFont typeface="+mj-lt"/>
              <a:buAutoNum type="arabicPeriod" startAt="5"/>
            </a:pPr>
            <a:endParaRPr lang="en-US" altLang="zh-TW" sz="3200" b="1" dirty="0"/>
          </a:p>
          <a:p>
            <a:pPr marL="117475" indent="0">
              <a:buClr>
                <a:schemeClr val="tx2"/>
              </a:buClr>
              <a:buNone/>
            </a:pPr>
            <a:endParaRPr lang="zh-TW" altLang="en-US" sz="3200" b="1" dirty="0"/>
          </a:p>
          <a:p>
            <a:pPr marL="860425" indent="-742950">
              <a:buClr>
                <a:schemeClr val="tx2"/>
              </a:buClr>
              <a:buFont typeface="+mj-lt"/>
              <a:buAutoNum type="arabicPeriod" startAt="4"/>
            </a:pPr>
            <a:endParaRPr lang="zh-TW" altLang="en-US" sz="3200" b="1" dirty="0"/>
          </a:p>
        </p:txBody>
      </p:sp>
      <p:sp>
        <p:nvSpPr>
          <p:cNvPr id="3" name="日期版面配置區 2"/>
          <p:cNvSpPr>
            <a:spLocks noGrp="1"/>
          </p:cNvSpPr>
          <p:nvPr>
            <p:ph type="dt" sz="half" idx="10"/>
          </p:nvPr>
        </p:nvSpPr>
        <p:spPr/>
        <p:txBody>
          <a:bodyPr/>
          <a:lstStyle/>
          <a:p>
            <a:pPr>
              <a:defRPr/>
            </a:pPr>
            <a:r>
              <a:rPr lang="en-US" altLang="zh-TW" smtClean="0"/>
              <a:t>2015/7/25</a:t>
            </a:r>
            <a:endParaRPr lang="zh-TW" altLang="en-US"/>
          </a:p>
        </p:txBody>
      </p:sp>
      <p:sp>
        <p:nvSpPr>
          <p:cNvPr id="4" name="投影片編號版面配置區 3"/>
          <p:cNvSpPr>
            <a:spLocks noGrp="1"/>
          </p:cNvSpPr>
          <p:nvPr>
            <p:ph type="sldNum" sz="quarter" idx="12"/>
          </p:nvPr>
        </p:nvSpPr>
        <p:spPr/>
        <p:txBody>
          <a:bodyPr/>
          <a:lstStyle/>
          <a:p>
            <a:pPr>
              <a:defRPr/>
            </a:pPr>
            <a:fld id="{236B14C3-229E-494B-B7E6-27E96FDCD046}" type="slidenum">
              <a:rPr lang="zh-TW" altLang="en-US" smtClean="0"/>
              <a:pPr>
                <a:defRPr/>
              </a:pPr>
              <a:t>57</a:t>
            </a:fld>
            <a:endParaRPr lang="zh-TW" altLang="en-US"/>
          </a:p>
        </p:txBody>
      </p:sp>
    </p:spTree>
    <p:extLst>
      <p:ext uri="{BB962C8B-B14F-4D97-AF65-F5344CB8AC3E}">
        <p14:creationId xmlns:p14="http://schemas.microsoft.com/office/powerpoint/2010/main" val="24729532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30076"/>
            <a:ext cx="9144000" cy="1282700"/>
          </a:xfrm>
        </p:spPr>
        <p:txBody>
          <a:bodyPr rtlCol="0">
            <a:normAutofit/>
          </a:bodyPr>
          <a:lstStyle/>
          <a:p>
            <a:pPr defTabSz="457161" fontAlgn="auto">
              <a:spcAft>
                <a:spcPts val="0"/>
              </a:spcAft>
              <a:defRPr/>
            </a:pPr>
            <a:r>
              <a:rPr lang="en-US" altLang="zh-TW" b="1" dirty="0" smtClean="0">
                <a:solidFill>
                  <a:schemeClr val="tx2"/>
                </a:solidFill>
                <a:effectLst>
                  <a:outerShdw blurRad="38100" dist="38100" dir="2700000" algn="tl">
                    <a:srgbClr val="000000">
                      <a:alpha val="43137"/>
                    </a:srgbClr>
                  </a:outerShdw>
                </a:effectLst>
                <a:cs typeface="MV Boli" pitchFamily="2" charset="0"/>
              </a:rPr>
              <a:t>Amenorrhea </a:t>
            </a:r>
            <a:endParaRPr lang="en-US" altLang="zh-TW" b="1" dirty="0">
              <a:solidFill>
                <a:schemeClr val="tx2"/>
              </a:solidFill>
              <a:effectLst>
                <a:outerShdw blurRad="38100" dist="38100" dir="2700000" algn="tl">
                  <a:srgbClr val="000000">
                    <a:alpha val="43137"/>
                  </a:srgbClr>
                </a:outerShdw>
              </a:effectLst>
              <a:cs typeface="MV Boli" pitchFamily="2" charset="0"/>
            </a:endParaRPr>
          </a:p>
        </p:txBody>
      </p:sp>
      <p:sp>
        <p:nvSpPr>
          <p:cNvPr id="3" name="內容版面配置區 2"/>
          <p:cNvSpPr>
            <a:spLocks noGrp="1"/>
          </p:cNvSpPr>
          <p:nvPr>
            <p:ph idx="1"/>
          </p:nvPr>
        </p:nvSpPr>
        <p:spPr>
          <a:xfrm>
            <a:off x="467544" y="1628800"/>
            <a:ext cx="8424936" cy="5795433"/>
          </a:xfrm>
        </p:spPr>
        <p:txBody>
          <a:bodyPr rtlCol="0">
            <a:noAutofit/>
          </a:bodyPr>
          <a:lstStyle/>
          <a:p>
            <a:pPr marL="342871" indent="-342871" defTabSz="457161" fontAlgn="auto">
              <a:lnSpc>
                <a:spcPct val="150000"/>
              </a:lnSpc>
              <a:spcAft>
                <a:spcPts val="0"/>
              </a:spcAft>
              <a:buFont typeface="Wingdings 3" charset="2"/>
              <a:buChar char=""/>
              <a:defRPr/>
            </a:pPr>
            <a:r>
              <a:rPr lang="zh-TW" altLang="en-US" b="1" dirty="0">
                <a:solidFill>
                  <a:schemeClr val="accent1">
                    <a:lumMod val="50000"/>
                  </a:schemeClr>
                </a:solidFill>
                <a:cs typeface="+mn-cs"/>
              </a:rPr>
              <a:t>定義：</a:t>
            </a:r>
            <a:r>
              <a:rPr lang="zh-TW" altLang="en-US" dirty="0">
                <a:solidFill>
                  <a:schemeClr val="tx2"/>
                </a:solidFill>
                <a:cs typeface="+mn-cs"/>
              </a:rPr>
              <a:t>沒有月經或不正常中斷的</a:t>
            </a:r>
            <a:r>
              <a:rPr lang="zh-TW" altLang="en-US" dirty="0" smtClean="0">
                <a:solidFill>
                  <a:schemeClr val="tx2"/>
                </a:solidFill>
                <a:cs typeface="+mn-cs"/>
              </a:rPr>
              <a:t>月經。</a:t>
            </a:r>
            <a:endParaRPr lang="en-US" altLang="zh-TW" dirty="0" smtClean="0">
              <a:solidFill>
                <a:schemeClr val="tx2"/>
              </a:solidFill>
              <a:cs typeface="+mn-cs"/>
            </a:endParaRPr>
          </a:p>
          <a:p>
            <a:pPr marL="342871" indent="-342871" defTabSz="457161" fontAlgn="auto">
              <a:lnSpc>
                <a:spcPct val="150000"/>
              </a:lnSpc>
              <a:spcAft>
                <a:spcPts val="0"/>
              </a:spcAft>
              <a:buFont typeface="Wingdings 3" charset="2"/>
              <a:buChar char=""/>
              <a:defRPr/>
            </a:pPr>
            <a:r>
              <a:rPr lang="zh-TW" altLang="en-US" b="1" dirty="0" smtClean="0">
                <a:solidFill>
                  <a:schemeClr val="accent1">
                    <a:lumMod val="50000"/>
                  </a:schemeClr>
                </a:solidFill>
                <a:cs typeface="+mn-cs"/>
              </a:rPr>
              <a:t>種類</a:t>
            </a:r>
            <a:endParaRPr lang="en-US" altLang="zh-TW" b="1" dirty="0" smtClean="0">
              <a:solidFill>
                <a:schemeClr val="accent1">
                  <a:lumMod val="50000"/>
                </a:schemeClr>
              </a:solidFill>
              <a:cs typeface="+mn-cs"/>
            </a:endParaRPr>
          </a:p>
          <a:p>
            <a:pPr marL="742886" lvl="1" indent="-285725" defTabSz="457161" fontAlgn="auto">
              <a:lnSpc>
                <a:spcPct val="150000"/>
              </a:lnSpc>
              <a:spcAft>
                <a:spcPts val="0"/>
              </a:spcAft>
              <a:buFont typeface="Wingdings" panose="05000000000000000000" pitchFamily="2" charset="2"/>
              <a:buChar char="ü"/>
              <a:defRPr/>
            </a:pPr>
            <a:r>
              <a:rPr lang="zh-TW" altLang="en-US" sz="2400" b="1" dirty="0">
                <a:solidFill>
                  <a:schemeClr val="accent1">
                    <a:lumMod val="75000"/>
                  </a:schemeClr>
                </a:solidFill>
                <a:cs typeface="+mn-cs"/>
              </a:rPr>
              <a:t>原發性閉經</a:t>
            </a:r>
            <a:r>
              <a:rPr lang="zh-TW" altLang="en-US" sz="2400" b="1" dirty="0" smtClean="0">
                <a:solidFill>
                  <a:schemeClr val="accent1">
                    <a:lumMod val="75000"/>
                  </a:schemeClr>
                </a:solidFill>
                <a:cs typeface="+mn-cs"/>
              </a:rPr>
              <a:t>：</a:t>
            </a:r>
            <a:r>
              <a:rPr lang="en-US" altLang="zh-TW" sz="2400" dirty="0" smtClean="0">
                <a:solidFill>
                  <a:schemeClr val="tx2"/>
                </a:solidFill>
                <a:cs typeface="+mn-cs"/>
              </a:rPr>
              <a:t/>
            </a:r>
            <a:br>
              <a:rPr lang="en-US" altLang="zh-TW" sz="2400" dirty="0" smtClean="0">
                <a:solidFill>
                  <a:schemeClr val="tx2"/>
                </a:solidFill>
                <a:cs typeface="+mn-cs"/>
              </a:rPr>
            </a:br>
            <a:r>
              <a:rPr lang="zh-TW" altLang="en-US" sz="2400" dirty="0" smtClean="0">
                <a:solidFill>
                  <a:schemeClr val="tx2"/>
                </a:solidFill>
                <a:cs typeface="+mn-cs"/>
              </a:rPr>
              <a:t>青春期</a:t>
            </a:r>
            <a:r>
              <a:rPr lang="zh-TW" altLang="en-US" sz="2400" dirty="0">
                <a:solidFill>
                  <a:schemeClr val="tx2"/>
                </a:solidFill>
                <a:cs typeface="+mn-cs"/>
              </a:rPr>
              <a:t>還未開始月經的</a:t>
            </a:r>
            <a:r>
              <a:rPr lang="zh-TW" altLang="en-US" sz="2400" dirty="0" smtClean="0">
                <a:solidFill>
                  <a:schemeClr val="tx2"/>
                </a:solidFill>
                <a:cs typeface="+mn-cs"/>
              </a:rPr>
              <a:t>少女。</a:t>
            </a:r>
            <a:endParaRPr lang="en-US" altLang="zh-TW" sz="2400" dirty="0" smtClean="0">
              <a:solidFill>
                <a:schemeClr val="tx2"/>
              </a:solidFill>
              <a:cs typeface="+mn-cs"/>
            </a:endParaRPr>
          </a:p>
          <a:p>
            <a:pPr marL="742886" lvl="1" indent="-285725" defTabSz="457161" fontAlgn="auto">
              <a:lnSpc>
                <a:spcPct val="150000"/>
              </a:lnSpc>
              <a:spcAft>
                <a:spcPts val="0"/>
              </a:spcAft>
              <a:buFont typeface="Wingdings" panose="05000000000000000000" pitchFamily="2" charset="2"/>
              <a:buChar char="ü"/>
              <a:defRPr/>
            </a:pPr>
            <a:r>
              <a:rPr lang="zh-TW" altLang="en-US" sz="2400" b="1" dirty="0" smtClean="0">
                <a:solidFill>
                  <a:schemeClr val="accent1">
                    <a:lumMod val="75000"/>
                  </a:schemeClr>
                </a:solidFill>
                <a:cs typeface="+mn-cs"/>
              </a:rPr>
              <a:t>次</a:t>
            </a:r>
            <a:r>
              <a:rPr lang="zh-TW" altLang="en-US" sz="2400" b="1" dirty="0">
                <a:solidFill>
                  <a:schemeClr val="accent1">
                    <a:lumMod val="75000"/>
                  </a:schemeClr>
                </a:solidFill>
                <a:cs typeface="+mn-cs"/>
              </a:rPr>
              <a:t>發性閉經</a:t>
            </a:r>
            <a:r>
              <a:rPr lang="zh-TW" altLang="en-US" sz="2400" b="1" dirty="0" smtClean="0">
                <a:solidFill>
                  <a:schemeClr val="accent1">
                    <a:lumMod val="75000"/>
                  </a:schemeClr>
                </a:solidFill>
                <a:cs typeface="+mn-cs"/>
              </a:rPr>
              <a:t>：</a:t>
            </a:r>
            <a:r>
              <a:rPr lang="en-US" altLang="zh-TW" sz="2400" dirty="0" smtClean="0">
                <a:solidFill>
                  <a:schemeClr val="tx2"/>
                </a:solidFill>
                <a:cs typeface="+mn-cs"/>
              </a:rPr>
              <a:t/>
            </a:r>
            <a:br>
              <a:rPr lang="en-US" altLang="zh-TW" sz="2400" dirty="0" smtClean="0">
                <a:solidFill>
                  <a:schemeClr val="tx2"/>
                </a:solidFill>
                <a:cs typeface="+mn-cs"/>
              </a:rPr>
            </a:br>
            <a:r>
              <a:rPr lang="zh-TW" altLang="en-US" sz="2400" dirty="0" smtClean="0">
                <a:solidFill>
                  <a:schemeClr val="tx2"/>
                </a:solidFill>
                <a:cs typeface="+mn-cs"/>
              </a:rPr>
              <a:t>一個</a:t>
            </a:r>
            <a:r>
              <a:rPr lang="zh-TW" altLang="en-US" sz="2400" dirty="0">
                <a:solidFill>
                  <a:schemeClr val="tx2"/>
                </a:solidFill>
                <a:cs typeface="+mn-cs"/>
              </a:rPr>
              <a:t>之前有月經的</a:t>
            </a:r>
            <a:r>
              <a:rPr lang="zh-TW" altLang="en-US" sz="2400" dirty="0" smtClean="0">
                <a:solidFill>
                  <a:schemeClr val="tx2"/>
                </a:solidFill>
                <a:cs typeface="+mn-cs"/>
              </a:rPr>
              <a:t>女性，月經突然</a:t>
            </a:r>
            <a:r>
              <a:rPr lang="zh-TW" altLang="en-US" sz="2400" dirty="0">
                <a:solidFill>
                  <a:schemeClr val="tx2"/>
                </a:solidFill>
                <a:cs typeface="+mn-cs"/>
              </a:rPr>
              <a:t>終止三個</a:t>
            </a:r>
            <a:r>
              <a:rPr lang="zh-TW" altLang="en-US" sz="2400" dirty="0" smtClean="0">
                <a:solidFill>
                  <a:schemeClr val="tx2"/>
                </a:solidFill>
                <a:cs typeface="+mn-cs"/>
              </a:rPr>
              <a:t>月（以上）。</a:t>
            </a:r>
            <a:endParaRPr lang="zh-TW" altLang="en-US" sz="2400" dirty="0">
              <a:solidFill>
                <a:schemeClr val="tx2"/>
              </a:solidFill>
              <a:cs typeface="+mn-cs"/>
            </a:endParaRPr>
          </a:p>
        </p:txBody>
      </p:sp>
      <p:sp>
        <p:nvSpPr>
          <p:cNvPr id="151555"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E76CE2D9-F2C8-4420-ACAE-089264FD6663}" type="slidenum">
              <a:rPr lang="zh-TW" altLang="en-US">
                <a:latin typeface="MV Boli" pitchFamily="2"/>
                <a:cs typeface="MV Boli" pitchFamily="2"/>
              </a:rPr>
              <a:pPr defTabSz="912813" fontAlgn="base">
                <a:spcBef>
                  <a:spcPct val="0"/>
                </a:spcBef>
                <a:spcAft>
                  <a:spcPct val="0"/>
                </a:spcAft>
              </a:pPr>
              <a:t>58</a:t>
            </a:fld>
            <a:endParaRPr lang="en-US" altLang="zh-TW">
              <a:latin typeface="MV Boli" pitchFamily="2"/>
              <a:cs typeface="MV Boli" pitchFamily="2"/>
            </a:endParaRP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39087757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02" y="130076"/>
            <a:ext cx="9157402" cy="1282700"/>
          </a:xfrm>
        </p:spPr>
        <p:txBody>
          <a:bodyPr rtlCol="0">
            <a:normAutofit/>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Amenorrhea</a:t>
            </a:r>
          </a:p>
        </p:txBody>
      </p:sp>
      <p:sp>
        <p:nvSpPr>
          <p:cNvPr id="3" name="內容版面配置區 2"/>
          <p:cNvSpPr>
            <a:spLocks noGrp="1"/>
          </p:cNvSpPr>
          <p:nvPr>
            <p:ph idx="1"/>
          </p:nvPr>
        </p:nvSpPr>
        <p:spPr>
          <a:xfrm>
            <a:off x="539552" y="1640418"/>
            <a:ext cx="8191699" cy="5793316"/>
          </a:xfrm>
        </p:spPr>
        <p:txBody>
          <a:bodyPr rtlCol="0">
            <a:noAutofit/>
          </a:bodyPr>
          <a:lstStyle/>
          <a:p>
            <a:pPr marL="342871" indent="-342871" defTabSz="457161" fontAlgn="auto">
              <a:spcAft>
                <a:spcPts val="0"/>
              </a:spcAft>
              <a:buFont typeface="Wingdings 3" charset="2"/>
              <a:buChar char=""/>
              <a:defRPr/>
            </a:pPr>
            <a:r>
              <a:rPr lang="zh-TW" altLang="en-US" sz="3200" b="1" dirty="0" smtClean="0">
                <a:solidFill>
                  <a:schemeClr val="accent1">
                    <a:lumMod val="50000"/>
                  </a:schemeClr>
                </a:solidFill>
                <a:cs typeface="+mn-cs"/>
              </a:rPr>
              <a:t>原因</a:t>
            </a:r>
            <a:endParaRPr lang="en-US" altLang="zh-TW" sz="3200" b="1" dirty="0" smtClean="0">
              <a:solidFill>
                <a:schemeClr val="accent1">
                  <a:lumMod val="50000"/>
                </a:schemeClr>
              </a:solidFill>
              <a:cs typeface="+mn-cs"/>
            </a:endParaRPr>
          </a:p>
          <a:p>
            <a:pPr marL="742886" lvl="1" indent="-285725" defTabSz="457161" fontAlgn="auto">
              <a:spcAft>
                <a:spcPts val="0"/>
              </a:spcAft>
              <a:buFont typeface="Wingdings" panose="05000000000000000000" pitchFamily="2" charset="2"/>
              <a:buChar char="ü"/>
              <a:defRPr/>
            </a:pPr>
            <a:r>
              <a:rPr lang="zh-TW" altLang="en-US" sz="2800" b="1" dirty="0">
                <a:solidFill>
                  <a:schemeClr val="accent1">
                    <a:lumMod val="75000"/>
                  </a:schemeClr>
                </a:solidFill>
                <a:cs typeface="+mn-cs"/>
              </a:rPr>
              <a:t>影響賀爾蒙</a:t>
            </a:r>
            <a:r>
              <a:rPr lang="zh-TW" altLang="en-US" sz="2800" b="1" dirty="0" smtClean="0">
                <a:solidFill>
                  <a:schemeClr val="accent1">
                    <a:lumMod val="75000"/>
                  </a:schemeClr>
                </a:solidFill>
                <a:cs typeface="+mn-cs"/>
              </a:rPr>
              <a:t>調節</a:t>
            </a:r>
            <a:endParaRPr lang="en-US" altLang="zh-TW" sz="2800" b="1" dirty="0" smtClean="0">
              <a:solidFill>
                <a:schemeClr val="accent1">
                  <a:lumMod val="75000"/>
                </a:schemeClr>
              </a:solidFill>
              <a:cs typeface="+mn-cs"/>
            </a:endParaRPr>
          </a:p>
          <a:p>
            <a:pPr marL="1142902" lvl="2" indent="-228581" defTabSz="457161" fontAlgn="auto">
              <a:spcAft>
                <a:spcPts val="0"/>
              </a:spcAft>
              <a:buFont typeface="Arial" panose="020B0604020202020204" pitchFamily="34" charset="0"/>
              <a:buChar char="•"/>
              <a:defRPr/>
            </a:pPr>
            <a:r>
              <a:rPr lang="zh-TW" altLang="en-US" sz="2800" dirty="0">
                <a:solidFill>
                  <a:schemeClr val="tx2"/>
                </a:solidFill>
                <a:cs typeface="+mn-cs"/>
              </a:rPr>
              <a:t>性腺</a:t>
            </a:r>
            <a:r>
              <a:rPr lang="zh-TW" altLang="en-US" sz="2800" dirty="0" smtClean="0">
                <a:solidFill>
                  <a:schemeClr val="tx2"/>
                </a:solidFill>
                <a:cs typeface="+mn-cs"/>
              </a:rPr>
              <a:t>衰竭</a:t>
            </a:r>
            <a:endParaRPr lang="en-US" altLang="zh-TW" sz="2800" dirty="0" smtClean="0">
              <a:solidFill>
                <a:schemeClr val="tx2"/>
              </a:solidFill>
              <a:cs typeface="+mn-cs"/>
            </a:endParaRPr>
          </a:p>
          <a:p>
            <a:pPr marL="1142902" lvl="2" indent="-228581" defTabSz="457161" fontAlgn="auto">
              <a:spcAft>
                <a:spcPts val="0"/>
              </a:spcAft>
              <a:buFont typeface="Arial" panose="020B0604020202020204" pitchFamily="34" charset="0"/>
              <a:buChar char="•"/>
              <a:defRPr/>
            </a:pPr>
            <a:r>
              <a:rPr lang="zh-TW" altLang="en-US" sz="2800" dirty="0">
                <a:solidFill>
                  <a:schemeClr val="tx2"/>
                </a:solidFill>
                <a:cs typeface="+mn-cs"/>
              </a:rPr>
              <a:t>情緒</a:t>
            </a:r>
            <a:r>
              <a:rPr lang="zh-TW" altLang="en-US" sz="2800" dirty="0" smtClean="0">
                <a:solidFill>
                  <a:schemeClr val="tx2"/>
                </a:solidFill>
                <a:cs typeface="+mn-cs"/>
              </a:rPr>
              <a:t>壓力</a:t>
            </a:r>
            <a:endParaRPr lang="en-US" altLang="zh-TW" sz="2800" dirty="0" smtClean="0">
              <a:solidFill>
                <a:schemeClr val="tx2"/>
              </a:solidFill>
              <a:cs typeface="+mn-cs"/>
            </a:endParaRPr>
          </a:p>
          <a:p>
            <a:pPr marL="1142902" lvl="2" indent="-228581" defTabSz="457161" fontAlgn="auto">
              <a:spcAft>
                <a:spcPts val="0"/>
              </a:spcAft>
              <a:buFont typeface="Arial" panose="020B0604020202020204" pitchFamily="34" charset="0"/>
              <a:buChar char="•"/>
              <a:defRPr/>
            </a:pPr>
            <a:r>
              <a:rPr lang="zh-TW" altLang="en-US" sz="2800" dirty="0">
                <a:solidFill>
                  <a:schemeClr val="tx2"/>
                </a:solidFill>
                <a:cs typeface="+mn-cs"/>
              </a:rPr>
              <a:t>營養</a:t>
            </a:r>
            <a:r>
              <a:rPr lang="zh-TW" altLang="en-US" sz="2800" dirty="0" smtClean="0">
                <a:solidFill>
                  <a:schemeClr val="tx2"/>
                </a:solidFill>
                <a:cs typeface="+mn-cs"/>
              </a:rPr>
              <a:t>失調</a:t>
            </a:r>
            <a:endParaRPr lang="en-US" altLang="zh-TW" sz="2800" dirty="0" smtClean="0">
              <a:solidFill>
                <a:schemeClr val="tx2"/>
              </a:solidFill>
              <a:cs typeface="+mn-cs"/>
            </a:endParaRPr>
          </a:p>
          <a:p>
            <a:pPr marL="1142902" lvl="2" indent="-228581" defTabSz="457161" fontAlgn="auto">
              <a:spcAft>
                <a:spcPts val="0"/>
              </a:spcAft>
              <a:buFont typeface="Arial" panose="020B0604020202020204" pitchFamily="34" charset="0"/>
              <a:buChar char="•"/>
              <a:defRPr/>
            </a:pPr>
            <a:r>
              <a:rPr lang="zh-TW" altLang="en-US" sz="2800" b="1" dirty="0">
                <a:solidFill>
                  <a:srgbClr val="FF0000"/>
                </a:solidFill>
                <a:cs typeface="+mn-cs"/>
              </a:rPr>
              <a:t>過度</a:t>
            </a:r>
            <a:r>
              <a:rPr lang="zh-TW" altLang="en-US" sz="2800" b="1" dirty="0" smtClean="0">
                <a:solidFill>
                  <a:srgbClr val="FF0000"/>
                </a:solidFill>
                <a:cs typeface="+mn-cs"/>
              </a:rPr>
              <a:t>運動</a:t>
            </a:r>
            <a:endParaRPr lang="en-US" altLang="zh-TW" sz="2800" b="1" dirty="0" smtClean="0">
              <a:solidFill>
                <a:srgbClr val="FF0000"/>
              </a:solidFill>
              <a:cs typeface="+mn-cs"/>
            </a:endParaRPr>
          </a:p>
          <a:p>
            <a:pPr marL="1142902" lvl="2" indent="-228581" defTabSz="457161" fontAlgn="auto">
              <a:spcAft>
                <a:spcPts val="0"/>
              </a:spcAft>
              <a:buFont typeface="Arial" panose="020B0604020202020204" pitchFamily="34" charset="0"/>
              <a:buChar char="•"/>
              <a:defRPr/>
            </a:pPr>
            <a:r>
              <a:rPr lang="zh-TW" altLang="en-US" sz="2800" dirty="0">
                <a:solidFill>
                  <a:schemeClr val="tx2"/>
                </a:solidFill>
                <a:cs typeface="+mn-cs"/>
              </a:rPr>
              <a:t>甲狀腺機能過高或過</a:t>
            </a:r>
            <a:r>
              <a:rPr lang="zh-TW" altLang="en-US" sz="2800" dirty="0" smtClean="0">
                <a:solidFill>
                  <a:schemeClr val="tx2"/>
                </a:solidFill>
                <a:cs typeface="+mn-cs"/>
              </a:rPr>
              <a:t>低</a:t>
            </a:r>
            <a:endParaRPr lang="en-US" altLang="zh-TW" sz="2800" dirty="0" smtClean="0">
              <a:solidFill>
                <a:schemeClr val="tx2"/>
              </a:solidFill>
              <a:cs typeface="+mn-cs"/>
            </a:endParaRPr>
          </a:p>
          <a:p>
            <a:pPr marL="1142902" lvl="2" indent="-228581" defTabSz="457161" fontAlgn="auto">
              <a:spcAft>
                <a:spcPts val="0"/>
              </a:spcAft>
              <a:buFont typeface="Arial" panose="020B0604020202020204" pitchFamily="34" charset="0"/>
              <a:buChar char="•"/>
              <a:defRPr/>
            </a:pPr>
            <a:r>
              <a:rPr lang="zh-TW" altLang="en-US" sz="2800" dirty="0">
                <a:solidFill>
                  <a:schemeClr val="tx2"/>
                </a:solidFill>
                <a:cs typeface="+mn-cs"/>
              </a:rPr>
              <a:t>孩童時期因惡性腫瘤接受過放射線治療或化療</a:t>
            </a:r>
            <a:endParaRPr lang="en-US" altLang="zh-TW" sz="2800" dirty="0" smtClean="0">
              <a:solidFill>
                <a:schemeClr val="tx2"/>
              </a:solidFill>
              <a:cs typeface="+mn-cs"/>
            </a:endParaRPr>
          </a:p>
        </p:txBody>
      </p:sp>
      <p:sp>
        <p:nvSpPr>
          <p:cNvPr id="153603"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04072AA3-E3A9-4EE8-975A-4B3F881B1A87}" type="slidenum">
              <a:rPr lang="zh-TW" altLang="en-US">
                <a:latin typeface="MV Boli" pitchFamily="2"/>
                <a:cs typeface="MV Boli" pitchFamily="2"/>
              </a:rPr>
              <a:pPr defTabSz="912813" fontAlgn="base">
                <a:spcBef>
                  <a:spcPct val="0"/>
                </a:spcBef>
                <a:spcAft>
                  <a:spcPct val="0"/>
                </a:spcAft>
              </a:pPr>
              <a:t>59</a:t>
            </a:fld>
            <a:endParaRPr lang="en-US" altLang="zh-TW">
              <a:latin typeface="MV Boli" pitchFamily="2"/>
              <a:cs typeface="MV Boli" pitchFamily="2"/>
            </a:endParaRPr>
          </a:p>
        </p:txBody>
      </p:sp>
      <p:sp>
        <p:nvSpPr>
          <p:cNvPr id="5" name="圓角矩形圖說文字 4"/>
          <p:cNvSpPr/>
          <p:nvPr/>
        </p:nvSpPr>
        <p:spPr>
          <a:xfrm>
            <a:off x="4355976" y="2343655"/>
            <a:ext cx="4032448" cy="2260600"/>
          </a:xfrm>
          <a:prstGeom prst="wedgeRoundRectCallout">
            <a:avLst>
              <a:gd name="adj1" fmla="val -50323"/>
              <a:gd name="adj2" fmla="val 11696"/>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defTabSz="914321" fontAlgn="auto">
              <a:lnSpc>
                <a:spcPct val="150000"/>
              </a:lnSpc>
              <a:spcBef>
                <a:spcPts val="0"/>
              </a:spcBef>
              <a:spcAft>
                <a:spcPts val="0"/>
              </a:spcAft>
              <a:buFont typeface="Arial" panose="020B0604020202020204" pitchFamily="34" charset="0"/>
              <a:buChar char="•"/>
              <a:defRPr/>
            </a:pPr>
            <a:r>
              <a:rPr kumimoji="0" lang="en-US" altLang="zh-TW" sz="2000" b="1" dirty="0">
                <a:latin typeface="微軟正黑體" panose="020B0604030504040204" pitchFamily="34" charset="-120"/>
                <a:ea typeface="微軟正黑體" panose="020B0604030504040204" pitchFamily="34" charset="-120"/>
              </a:rPr>
              <a:t>Estradiol</a:t>
            </a:r>
            <a:r>
              <a:rPr kumimoji="0" lang="zh-TW" altLang="en-US" sz="2000" b="1" dirty="0">
                <a:latin typeface="微軟正黑體" panose="020B0604030504040204" pitchFamily="34" charset="-120"/>
                <a:ea typeface="微軟正黑體" panose="020B0604030504040204" pitchFamily="34" charset="-120"/>
              </a:rPr>
              <a:t>、</a:t>
            </a:r>
            <a:r>
              <a:rPr kumimoji="0" lang="en-US" altLang="zh-TW" sz="2000" b="1" dirty="0">
                <a:latin typeface="微軟正黑體" panose="020B0604030504040204" pitchFamily="34" charset="-120"/>
                <a:ea typeface="微軟正黑體" panose="020B0604030504040204" pitchFamily="34" charset="-120"/>
              </a:rPr>
              <a:t>Progesterone </a:t>
            </a:r>
            <a:r>
              <a:rPr kumimoji="0" lang="zh-TW" altLang="en-US" sz="2000" b="1" dirty="0">
                <a:latin typeface="微軟正黑體" panose="020B0604030504040204" pitchFamily="34" charset="-120"/>
                <a:ea typeface="微軟正黑體" panose="020B0604030504040204" pitchFamily="34" charset="-120"/>
              </a:rPr>
              <a:t>、 </a:t>
            </a:r>
            <a:r>
              <a:rPr kumimoji="0" lang="en-US" altLang="zh-TW" sz="2000" b="1" dirty="0">
                <a:latin typeface="微軟正黑體" panose="020B0604030504040204" pitchFamily="34" charset="-120"/>
                <a:ea typeface="微軟正黑體" panose="020B0604030504040204" pitchFamily="34" charset="-120"/>
              </a:rPr>
              <a:t>LH </a:t>
            </a:r>
            <a:r>
              <a:rPr kumimoji="0" lang="zh-TW" altLang="en-US" sz="2000" b="1" dirty="0">
                <a:latin typeface="微軟正黑體" panose="020B0604030504040204" pitchFamily="34" charset="-120"/>
                <a:ea typeface="微軟正黑體" panose="020B0604030504040204" pitchFamily="34" charset="-120"/>
              </a:rPr>
              <a:t> 濃度 ↓，造成月經停滯。</a:t>
            </a:r>
            <a:endParaRPr kumimoji="0" lang="en-US" altLang="zh-TW" sz="2000" b="1" dirty="0">
              <a:latin typeface="微軟正黑體" panose="020B0604030504040204" pitchFamily="34" charset="-120"/>
              <a:ea typeface="微軟正黑體" panose="020B0604030504040204" pitchFamily="34" charset="-120"/>
            </a:endParaRPr>
          </a:p>
          <a:p>
            <a:pPr marL="342900" indent="-342900" defTabSz="914321" fontAlgn="auto">
              <a:lnSpc>
                <a:spcPct val="150000"/>
              </a:lnSpc>
              <a:spcBef>
                <a:spcPts val="0"/>
              </a:spcBef>
              <a:spcAft>
                <a:spcPts val="0"/>
              </a:spcAft>
              <a:buFont typeface="Arial" panose="020B0604020202020204" pitchFamily="34" charset="0"/>
              <a:buChar char="•"/>
              <a:defRPr/>
            </a:pPr>
            <a:r>
              <a:rPr kumimoji="0" lang="zh-TW" altLang="en-US" sz="2000" b="1" dirty="0">
                <a:latin typeface="微軟正黑體" panose="020B0604030504040204" pitchFamily="34" charset="-120"/>
                <a:ea typeface="微軟正黑體" panose="020B0604030504040204" pitchFamily="34" charset="-120"/>
              </a:rPr>
              <a:t>更年期後的骨質疏鬆和骨折風險變大</a:t>
            </a: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353728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92163" y="39689"/>
            <a:ext cx="7570787" cy="1013048"/>
          </a:xfrm>
        </p:spPr>
        <p:txBody>
          <a:bodyPr/>
          <a:lstStyle/>
          <a:p>
            <a:pPr fontAlgn="auto">
              <a:spcAft>
                <a:spcPts val="0"/>
              </a:spcAft>
              <a:defRPr/>
            </a:pPr>
            <a:r>
              <a:rPr lang="en-US" altLang="zh-TW" b="1" dirty="0"/>
              <a:t>Menstrual Cycle</a:t>
            </a:r>
            <a:endParaRPr lang="zh-TW" altLang="en-US" dirty="0">
              <a:solidFill>
                <a:schemeClr val="accent1">
                  <a:satMod val="150000"/>
                </a:schemeClr>
              </a:solidFill>
            </a:endParaRPr>
          </a:p>
        </p:txBody>
      </p:sp>
      <p:sp>
        <p:nvSpPr>
          <p:cNvPr id="3" name="內容版面配置區 2"/>
          <p:cNvSpPr>
            <a:spLocks noGrp="1"/>
          </p:cNvSpPr>
          <p:nvPr>
            <p:ph idx="1"/>
          </p:nvPr>
        </p:nvSpPr>
        <p:spPr>
          <a:xfrm>
            <a:off x="-28533" y="1052736"/>
            <a:ext cx="9144000" cy="5826359"/>
          </a:xfrm>
          <a:solidFill>
            <a:schemeClr val="accent3">
              <a:lumMod val="20000"/>
              <a:lumOff val="80000"/>
            </a:schemeClr>
          </a:solidFill>
        </p:spPr>
        <p:txBody>
          <a:bodyPr rtlCol="0">
            <a:normAutofit lnSpcReduction="10000"/>
          </a:bodyPr>
          <a:lstStyle/>
          <a:p>
            <a:pPr marL="438912" indent="-320040" fontAlgn="auto">
              <a:spcBef>
                <a:spcPts val="0"/>
              </a:spcBef>
              <a:spcAft>
                <a:spcPts val="0"/>
              </a:spcAft>
              <a:buClr>
                <a:schemeClr val="tx2"/>
              </a:buClr>
              <a:buFont typeface="Wingdings 2"/>
              <a:buChar char=""/>
              <a:defRPr/>
            </a:pPr>
            <a:endParaRPr lang="en-US" altLang="zh-TW" sz="800" b="1" dirty="0" smtClean="0"/>
          </a:p>
          <a:p>
            <a:pPr marL="438912" indent="-320040" fontAlgn="auto">
              <a:spcBef>
                <a:spcPts val="0"/>
              </a:spcBef>
              <a:spcAft>
                <a:spcPts val="0"/>
              </a:spcAft>
              <a:buClr>
                <a:schemeClr val="tx2"/>
              </a:buClr>
              <a:buFont typeface="Wingdings 2"/>
              <a:buChar char=""/>
              <a:defRPr/>
            </a:pPr>
            <a:r>
              <a:rPr lang="en-US" altLang="zh-TW" sz="2500" b="1" dirty="0" smtClean="0"/>
              <a:t>Menstrual </a:t>
            </a:r>
            <a:r>
              <a:rPr lang="en-US" altLang="zh-TW" sz="2500" b="1" dirty="0"/>
              <a:t>cycle </a:t>
            </a:r>
            <a:r>
              <a:rPr lang="zh-TW" altLang="en-US" sz="2500" b="1" dirty="0"/>
              <a:t>經期</a:t>
            </a:r>
            <a:endParaRPr lang="en-US" altLang="zh-TW" sz="2500" b="1" dirty="0"/>
          </a:p>
          <a:p>
            <a:pPr marL="811022" lvl="1" indent="-342900" defTabSz="457161" fontAlgn="auto">
              <a:spcBef>
                <a:spcPts val="0"/>
              </a:spcBef>
              <a:spcAft>
                <a:spcPts val="0"/>
              </a:spcAft>
              <a:buFont typeface="Wingdings" panose="05000000000000000000" pitchFamily="2" charset="2"/>
              <a:buChar char="ü"/>
              <a:defRPr/>
            </a:pPr>
            <a:r>
              <a:rPr lang="en-US" altLang="zh-TW" sz="2100" dirty="0"/>
              <a:t>Monthly cycle of female reproductive hormones.</a:t>
            </a:r>
          </a:p>
          <a:p>
            <a:pPr marL="811022" lvl="1" indent="-342900" defTabSz="457161" fontAlgn="auto">
              <a:spcBef>
                <a:spcPts val="0"/>
              </a:spcBef>
              <a:spcAft>
                <a:spcPts val="0"/>
              </a:spcAft>
              <a:buFont typeface="Wingdings" panose="05000000000000000000" pitchFamily="2" charset="2"/>
              <a:buChar char="ü"/>
              <a:defRPr/>
            </a:pPr>
            <a:r>
              <a:rPr lang="en-US" altLang="zh-TW" sz="2100" dirty="0"/>
              <a:t>A menstrual cycle: 1</a:t>
            </a:r>
            <a:r>
              <a:rPr lang="en-US" altLang="zh-TW" sz="2100" baseline="30000" dirty="0"/>
              <a:t>st</a:t>
            </a:r>
            <a:r>
              <a:rPr lang="en-US" altLang="zh-TW" sz="2100" dirty="0"/>
              <a:t> day of menses the beginning of the next.</a:t>
            </a:r>
          </a:p>
          <a:p>
            <a:pPr marL="811022" lvl="1" indent="-342900" defTabSz="457161" fontAlgn="auto">
              <a:spcBef>
                <a:spcPts val="0"/>
              </a:spcBef>
              <a:spcAft>
                <a:spcPts val="0"/>
              </a:spcAft>
              <a:buFont typeface="Wingdings" panose="05000000000000000000" pitchFamily="2" charset="2"/>
              <a:buChar char="ü"/>
              <a:defRPr/>
            </a:pPr>
            <a:r>
              <a:rPr lang="en-US" altLang="zh-TW" sz="2100" dirty="0"/>
              <a:t>Average 28 days (15%); varies between 21-40 </a:t>
            </a:r>
            <a:r>
              <a:rPr lang="en-US" altLang="zh-TW" sz="2100" dirty="0" smtClean="0"/>
              <a:t>days</a:t>
            </a:r>
          </a:p>
          <a:p>
            <a:pPr marL="811022" lvl="1" indent="-342900" defTabSz="457161" fontAlgn="auto">
              <a:spcBef>
                <a:spcPts val="0"/>
              </a:spcBef>
              <a:spcAft>
                <a:spcPts val="0"/>
              </a:spcAft>
              <a:buFont typeface="Wingdings" panose="05000000000000000000" pitchFamily="2" charset="2"/>
              <a:buChar char="ü"/>
              <a:defRPr/>
            </a:pPr>
            <a:r>
              <a:rPr lang="en-US" altLang="zh-TW" sz="1900" b="1" dirty="0" smtClean="0"/>
              <a:t>Menses </a:t>
            </a:r>
            <a:r>
              <a:rPr lang="zh-TW" altLang="en-US" sz="1900" b="1" dirty="0"/>
              <a:t>經血期</a:t>
            </a:r>
            <a:endParaRPr lang="en-US" altLang="zh-TW" sz="1900" b="1" dirty="0"/>
          </a:p>
          <a:p>
            <a:pPr marL="1092136" lvl="2" indent="-285725" defTabSz="457161" fontAlgn="auto">
              <a:spcBef>
                <a:spcPts val="0"/>
              </a:spcBef>
              <a:spcAft>
                <a:spcPts val="0"/>
              </a:spcAft>
              <a:buFont typeface="Wingdings" panose="05000000000000000000" pitchFamily="2" charset="2"/>
              <a:buChar char="ü"/>
              <a:defRPr/>
            </a:pPr>
            <a:r>
              <a:rPr lang="en-US" altLang="zh-TW" sz="2000" dirty="0"/>
              <a:t>Average 4 days (±2days).</a:t>
            </a:r>
          </a:p>
          <a:p>
            <a:pPr marL="1092136" lvl="2" indent="-285725" defTabSz="457161" fontAlgn="auto">
              <a:spcBef>
                <a:spcPts val="0"/>
              </a:spcBef>
              <a:spcAft>
                <a:spcPts val="0"/>
              </a:spcAft>
              <a:buFont typeface="Wingdings" panose="05000000000000000000" pitchFamily="2" charset="2"/>
              <a:buChar char="ü"/>
              <a:defRPr/>
            </a:pPr>
            <a:r>
              <a:rPr lang="en-US" altLang="zh-TW" sz="2000" dirty="0" smtClean="0"/>
              <a:t>The </a:t>
            </a:r>
            <a:r>
              <a:rPr lang="en-US" altLang="zh-TW" sz="2000" dirty="0"/>
              <a:t>major components are endometrial cellular debris and blood.</a:t>
            </a:r>
          </a:p>
          <a:p>
            <a:pPr marL="1092136" lvl="2" indent="-285725" defTabSz="457161" fontAlgn="auto">
              <a:spcBef>
                <a:spcPts val="0"/>
              </a:spcBef>
              <a:spcAft>
                <a:spcPts val="0"/>
              </a:spcAft>
              <a:buFont typeface="Wingdings" panose="05000000000000000000" pitchFamily="2" charset="2"/>
              <a:buChar char="ü"/>
              <a:defRPr/>
            </a:pPr>
            <a:r>
              <a:rPr lang="en-US" altLang="zh-TW" sz="2000" dirty="0"/>
              <a:t>Average whole blood loss per cycle is 30-80ml </a:t>
            </a:r>
            <a:endParaRPr lang="en-US" altLang="zh-TW" sz="2000" dirty="0" smtClean="0"/>
          </a:p>
          <a:p>
            <a:pPr marL="1092136" lvl="2" indent="-285725" defTabSz="457161" fontAlgn="auto">
              <a:spcBef>
                <a:spcPts val="0"/>
              </a:spcBef>
              <a:spcAft>
                <a:spcPts val="0"/>
              </a:spcAft>
              <a:buFont typeface="Wingdings" panose="05000000000000000000" pitchFamily="2" charset="2"/>
              <a:buChar char="ü"/>
              <a:defRPr/>
            </a:pPr>
            <a:endParaRPr lang="en-US" altLang="zh-TW" sz="2000" dirty="0"/>
          </a:p>
          <a:p>
            <a:pPr marL="438912" indent="-320040" fontAlgn="auto">
              <a:spcBef>
                <a:spcPts val="0"/>
              </a:spcBef>
              <a:spcAft>
                <a:spcPts val="0"/>
              </a:spcAft>
              <a:buClr>
                <a:schemeClr val="tx2"/>
              </a:buClr>
              <a:buFont typeface="Wingdings 2"/>
              <a:buChar char=""/>
              <a:defRPr/>
            </a:pPr>
            <a:r>
              <a:rPr lang="en-US" altLang="zh-TW" sz="2400" b="1" dirty="0" smtClean="0"/>
              <a:t>Ovarian cycle </a:t>
            </a:r>
            <a:r>
              <a:rPr lang="zh-TW" altLang="en-US" sz="2400" b="1" dirty="0" smtClean="0"/>
              <a:t>卵巢週期</a:t>
            </a:r>
            <a:endParaRPr lang="en-US" altLang="zh-TW" sz="2400" b="1" dirty="0" smtClean="0"/>
          </a:p>
          <a:p>
            <a:pPr marL="804672" lvl="1" fontAlgn="auto">
              <a:spcBef>
                <a:spcPts val="0"/>
              </a:spcBef>
              <a:spcAft>
                <a:spcPts val="0"/>
              </a:spcAft>
              <a:buFont typeface="Wingdings" panose="05000000000000000000" pitchFamily="2" charset="2"/>
              <a:buChar char="ü"/>
              <a:defRPr/>
            </a:pPr>
            <a:r>
              <a:rPr lang="en-US" altLang="zh-TW" sz="2200" dirty="0" smtClean="0"/>
              <a:t>Follicular phase (Day1~14) </a:t>
            </a:r>
            <a:r>
              <a:rPr lang="zh-TW" altLang="en-US" sz="2200" dirty="0" smtClean="0"/>
              <a:t>濾泡期</a:t>
            </a:r>
            <a:endParaRPr lang="en-US" altLang="zh-TW" sz="2200" dirty="0" smtClean="0"/>
          </a:p>
          <a:p>
            <a:pPr marL="804672" lvl="1" fontAlgn="auto">
              <a:spcBef>
                <a:spcPts val="0"/>
              </a:spcBef>
              <a:spcAft>
                <a:spcPts val="0"/>
              </a:spcAft>
              <a:buFont typeface="Wingdings" panose="05000000000000000000" pitchFamily="2" charset="2"/>
              <a:buChar char="ü"/>
              <a:defRPr/>
            </a:pPr>
            <a:r>
              <a:rPr lang="en-US" altLang="zh-TW" sz="2200" dirty="0" smtClean="0"/>
              <a:t>Ovulation (Day 14) </a:t>
            </a:r>
            <a:r>
              <a:rPr lang="zh-TW" altLang="en-US" sz="2200" dirty="0" smtClean="0"/>
              <a:t>排卵期</a:t>
            </a:r>
            <a:endParaRPr lang="en-US" altLang="zh-TW" sz="2200" dirty="0"/>
          </a:p>
          <a:p>
            <a:pPr marL="804672" lvl="1" fontAlgn="auto">
              <a:spcBef>
                <a:spcPts val="0"/>
              </a:spcBef>
              <a:spcAft>
                <a:spcPts val="0"/>
              </a:spcAft>
              <a:buFont typeface="Wingdings" panose="05000000000000000000" pitchFamily="2" charset="2"/>
              <a:buChar char="ü"/>
              <a:defRPr/>
            </a:pPr>
            <a:r>
              <a:rPr lang="en-US" altLang="zh-TW" sz="2200" dirty="0" smtClean="0"/>
              <a:t>Luteal phase   (Day 14 +/- 2) </a:t>
            </a:r>
            <a:r>
              <a:rPr lang="zh-TW" altLang="en-US" sz="2200" dirty="0" smtClean="0"/>
              <a:t>黃體期</a:t>
            </a:r>
            <a:endParaRPr lang="en-US" altLang="zh-TW" sz="2200" dirty="0" smtClean="0"/>
          </a:p>
          <a:p>
            <a:pPr marL="438912" indent="-320040" fontAlgn="auto">
              <a:spcBef>
                <a:spcPts val="0"/>
              </a:spcBef>
              <a:spcAft>
                <a:spcPts val="0"/>
              </a:spcAft>
              <a:buFont typeface="Wingdings 2"/>
              <a:buChar char=""/>
              <a:defRPr/>
            </a:pPr>
            <a:endParaRPr lang="en-US" altLang="zh-TW" sz="2400" dirty="0"/>
          </a:p>
          <a:p>
            <a:pPr marL="438912" indent="-320040" fontAlgn="auto">
              <a:spcBef>
                <a:spcPts val="0"/>
              </a:spcBef>
              <a:spcAft>
                <a:spcPts val="0"/>
              </a:spcAft>
              <a:buClr>
                <a:schemeClr val="tx2"/>
              </a:buClr>
              <a:buFont typeface="Wingdings 2"/>
              <a:buChar char=""/>
              <a:defRPr/>
            </a:pPr>
            <a:r>
              <a:rPr lang="en-US" altLang="zh-TW" sz="2500" b="1" dirty="0"/>
              <a:t>Uterine </a:t>
            </a:r>
            <a:r>
              <a:rPr lang="en-US" altLang="zh-TW" sz="2500" b="1" dirty="0" smtClean="0"/>
              <a:t>cycle </a:t>
            </a:r>
            <a:r>
              <a:rPr lang="zh-TW" altLang="en-US" sz="2500" b="1" dirty="0" smtClean="0"/>
              <a:t>子宮</a:t>
            </a:r>
            <a:r>
              <a:rPr lang="zh-TW" altLang="en-US" sz="2500" b="1" dirty="0"/>
              <a:t>週期</a:t>
            </a:r>
            <a:endParaRPr lang="en-US" altLang="zh-TW" sz="2500" b="1" dirty="0"/>
          </a:p>
          <a:p>
            <a:pPr marL="811022" lvl="1" indent="-342900" fontAlgn="auto">
              <a:spcBef>
                <a:spcPts val="0"/>
              </a:spcBef>
              <a:spcAft>
                <a:spcPts val="0"/>
              </a:spcAft>
              <a:buFont typeface="Wingdings" panose="05000000000000000000" pitchFamily="2" charset="2"/>
              <a:buChar char="ü"/>
              <a:defRPr/>
            </a:pPr>
            <a:r>
              <a:rPr lang="en-US" altLang="zh-TW" sz="2000" dirty="0" smtClean="0"/>
              <a:t>Menstrual phase  (Day 1~5) </a:t>
            </a:r>
            <a:r>
              <a:rPr lang="zh-TW" altLang="en-US" sz="2000" dirty="0" smtClean="0"/>
              <a:t>月經期</a:t>
            </a:r>
            <a:endParaRPr lang="en-US" altLang="zh-TW" sz="2000" dirty="0"/>
          </a:p>
          <a:p>
            <a:pPr marL="811022" lvl="1" indent="-342900" fontAlgn="auto">
              <a:spcBef>
                <a:spcPts val="0"/>
              </a:spcBef>
              <a:spcAft>
                <a:spcPts val="0"/>
              </a:spcAft>
              <a:buFont typeface="Wingdings" panose="05000000000000000000" pitchFamily="2" charset="2"/>
              <a:buChar char="ü"/>
              <a:defRPr/>
            </a:pPr>
            <a:r>
              <a:rPr lang="en-US" altLang="zh-TW" sz="2000" dirty="0" smtClean="0"/>
              <a:t>Proliferative phase(Day 6~14) </a:t>
            </a:r>
            <a:r>
              <a:rPr lang="zh-TW" altLang="en-US" sz="2000" dirty="0" smtClean="0"/>
              <a:t>增生期</a:t>
            </a:r>
            <a:endParaRPr lang="en-US" altLang="zh-TW" sz="2000" dirty="0"/>
          </a:p>
          <a:p>
            <a:pPr marL="811022" lvl="1" indent="-342900" fontAlgn="auto">
              <a:spcBef>
                <a:spcPts val="0"/>
              </a:spcBef>
              <a:spcAft>
                <a:spcPts val="0"/>
              </a:spcAft>
              <a:buFont typeface="Wingdings" panose="05000000000000000000" pitchFamily="2" charset="2"/>
              <a:buChar char="ü"/>
              <a:defRPr/>
            </a:pPr>
            <a:r>
              <a:rPr lang="en-US" altLang="zh-TW" sz="2000" dirty="0" smtClean="0"/>
              <a:t>Secretory phase</a:t>
            </a:r>
            <a:r>
              <a:rPr lang="zh-TW" altLang="en-US" sz="2000" dirty="0" smtClean="0"/>
              <a:t>  </a:t>
            </a:r>
            <a:r>
              <a:rPr lang="en-US" altLang="zh-TW" sz="2000" dirty="0" smtClean="0"/>
              <a:t>(Day 14~28) </a:t>
            </a:r>
            <a:r>
              <a:rPr lang="zh-TW" altLang="en-US" sz="2000" dirty="0" smtClean="0"/>
              <a:t>分泌期</a:t>
            </a:r>
            <a:endParaRPr lang="en-US" altLang="zh-TW" sz="2000" dirty="0" smtClean="0"/>
          </a:p>
          <a:p>
            <a:pPr marL="438912" indent="-320040" fontAlgn="auto">
              <a:spcBef>
                <a:spcPts val="0"/>
              </a:spcBef>
              <a:spcAft>
                <a:spcPts val="0"/>
              </a:spcAft>
              <a:buFont typeface="Wingdings 2"/>
              <a:buChar char=""/>
              <a:defRPr/>
            </a:pPr>
            <a:endParaRPr lang="en-US" altLang="zh-TW" sz="2500" dirty="0"/>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
        <p:nvSpPr>
          <p:cNvPr id="5" name="投影片編號版面配置區 4"/>
          <p:cNvSpPr>
            <a:spLocks noGrp="1"/>
          </p:cNvSpPr>
          <p:nvPr>
            <p:ph type="sldNum" sz="quarter" idx="12"/>
          </p:nvPr>
        </p:nvSpPr>
        <p:spPr/>
        <p:txBody>
          <a:bodyPr/>
          <a:lstStyle/>
          <a:p>
            <a:pPr>
              <a:defRPr/>
            </a:pPr>
            <a:fld id="{236B14C3-229E-494B-B7E6-27E96FDCD046}" type="slidenum">
              <a:rPr lang="zh-TW" altLang="en-US" smtClean="0"/>
              <a:pPr>
                <a:defRPr/>
              </a:pPr>
              <a:t>6</a:t>
            </a:fld>
            <a:endParaRPr lang="zh-TW" altLang="en-US"/>
          </a:p>
        </p:txBody>
      </p:sp>
    </p:spTree>
    <p:extLst>
      <p:ext uri="{BB962C8B-B14F-4D97-AF65-F5344CB8AC3E}">
        <p14:creationId xmlns:p14="http://schemas.microsoft.com/office/powerpoint/2010/main" val="14023527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88640"/>
            <a:ext cx="9144000" cy="1282700"/>
          </a:xfrm>
        </p:spPr>
        <p:txBody>
          <a:bodyPr rtlCol="0">
            <a:normAutofit/>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Amenorrhea</a:t>
            </a:r>
          </a:p>
        </p:txBody>
      </p:sp>
      <p:sp>
        <p:nvSpPr>
          <p:cNvPr id="3" name="內容版面配置區 2"/>
          <p:cNvSpPr>
            <a:spLocks noGrp="1"/>
          </p:cNvSpPr>
          <p:nvPr>
            <p:ph idx="1"/>
          </p:nvPr>
        </p:nvSpPr>
        <p:spPr>
          <a:xfrm>
            <a:off x="0" y="1484784"/>
            <a:ext cx="9143999" cy="5793317"/>
          </a:xfrm>
        </p:spPr>
        <p:txBody>
          <a:bodyPr rtlCol="0">
            <a:noAutofit/>
          </a:bodyPr>
          <a:lstStyle/>
          <a:p>
            <a:pPr marL="0" indent="0" defTabSz="457161" fontAlgn="auto">
              <a:lnSpc>
                <a:spcPct val="150000"/>
              </a:lnSpc>
              <a:spcAft>
                <a:spcPts val="0"/>
              </a:spcAft>
              <a:buNone/>
              <a:defRPr/>
            </a:pPr>
            <a:r>
              <a:rPr lang="zh-TW" altLang="en-US" b="1" dirty="0" smtClean="0">
                <a:solidFill>
                  <a:schemeClr val="accent1">
                    <a:lumMod val="50000"/>
                  </a:schemeClr>
                </a:solidFill>
                <a:cs typeface="+mn-cs"/>
              </a:rPr>
              <a:t>     治療</a:t>
            </a:r>
            <a:endParaRPr lang="en-US" altLang="zh-TW" b="1" dirty="0" smtClean="0">
              <a:solidFill>
                <a:schemeClr val="accent1">
                  <a:lumMod val="50000"/>
                </a:schemeClr>
              </a:solidFill>
              <a:cs typeface="+mn-cs"/>
            </a:endParaRPr>
          </a:p>
          <a:p>
            <a:pPr marL="742886" lvl="1" indent="-285725" defTabSz="457161" fontAlgn="auto">
              <a:lnSpc>
                <a:spcPct val="150000"/>
              </a:lnSpc>
              <a:spcAft>
                <a:spcPts val="0"/>
              </a:spcAft>
              <a:buFont typeface="Wingdings" panose="05000000000000000000" pitchFamily="2" charset="2"/>
              <a:buChar char="ü"/>
              <a:defRPr/>
            </a:pPr>
            <a:r>
              <a:rPr lang="zh-TW" altLang="en-US" sz="2400" b="1" dirty="0" smtClean="0">
                <a:solidFill>
                  <a:schemeClr val="accent1">
                    <a:lumMod val="75000"/>
                  </a:schemeClr>
                </a:solidFill>
                <a:cs typeface="+mn-cs"/>
              </a:rPr>
              <a:t>依據病因，對症下藥</a:t>
            </a:r>
            <a:r>
              <a:rPr lang="zh-TW" altLang="en-US" sz="2400" b="1" dirty="0">
                <a:solidFill>
                  <a:schemeClr val="accent1">
                    <a:lumMod val="75000"/>
                  </a:schemeClr>
                </a:solidFill>
                <a:cs typeface="+mn-cs"/>
              </a:rPr>
              <a:t>：</a:t>
            </a:r>
          </a:p>
          <a:p>
            <a:pPr marL="1142902" lvl="2" indent="-228581" defTabSz="457161" fontAlgn="auto">
              <a:lnSpc>
                <a:spcPct val="150000"/>
              </a:lnSpc>
              <a:spcAft>
                <a:spcPts val="0"/>
              </a:spcAft>
              <a:buFont typeface="Arial" panose="020B0604020202020204" pitchFamily="34" charset="0"/>
              <a:buChar char="•"/>
              <a:defRPr/>
            </a:pPr>
            <a:r>
              <a:rPr lang="zh-TW" altLang="en-US" b="1" dirty="0">
                <a:solidFill>
                  <a:srgbClr val="FF0000"/>
                </a:solidFill>
                <a:cs typeface="+mn-cs"/>
              </a:rPr>
              <a:t>先天性性腺衰竭</a:t>
            </a:r>
            <a:r>
              <a:rPr lang="zh-TW" altLang="en-US" b="1" dirty="0" smtClean="0">
                <a:solidFill>
                  <a:srgbClr val="FF0000"/>
                </a:solidFill>
                <a:cs typeface="+mn-cs"/>
              </a:rPr>
              <a:t>：</a:t>
            </a:r>
            <a:r>
              <a:rPr lang="en-US" altLang="zh-TW" b="1" dirty="0" smtClean="0">
                <a:solidFill>
                  <a:srgbClr val="FF0000"/>
                </a:solidFill>
                <a:cs typeface="+mn-cs"/>
              </a:rPr>
              <a:t/>
            </a:r>
            <a:br>
              <a:rPr lang="en-US" altLang="zh-TW" b="1" dirty="0" smtClean="0">
                <a:solidFill>
                  <a:srgbClr val="FF0000"/>
                </a:solidFill>
                <a:cs typeface="+mn-cs"/>
              </a:rPr>
            </a:br>
            <a:r>
              <a:rPr lang="zh-TW" altLang="en-US" dirty="0" smtClean="0">
                <a:solidFill>
                  <a:schemeClr val="tx2"/>
                </a:solidFill>
                <a:cs typeface="+mn-cs"/>
              </a:rPr>
              <a:t>荷爾蒙</a:t>
            </a:r>
            <a:r>
              <a:rPr lang="zh-TW" altLang="en-US" dirty="0">
                <a:solidFill>
                  <a:schemeClr val="tx2"/>
                </a:solidFill>
                <a:cs typeface="+mn-cs"/>
              </a:rPr>
              <a:t>替代療法 </a:t>
            </a:r>
            <a:r>
              <a:rPr lang="en-US" altLang="zh-TW" dirty="0">
                <a:solidFill>
                  <a:schemeClr val="tx2"/>
                </a:solidFill>
                <a:cs typeface="+mn-cs"/>
              </a:rPr>
              <a:t>HRT (hormone replacement therapy)</a:t>
            </a:r>
          </a:p>
          <a:p>
            <a:pPr marL="1142902" lvl="2" indent="-228581" defTabSz="457161" fontAlgn="auto">
              <a:lnSpc>
                <a:spcPct val="150000"/>
              </a:lnSpc>
              <a:spcAft>
                <a:spcPts val="0"/>
              </a:spcAft>
              <a:buFont typeface="Arial" panose="020B0604020202020204" pitchFamily="34" charset="0"/>
              <a:buChar char="•"/>
              <a:defRPr/>
            </a:pPr>
            <a:r>
              <a:rPr lang="zh-TW" altLang="en-US" b="1" dirty="0">
                <a:solidFill>
                  <a:srgbClr val="FF0000"/>
                </a:solidFill>
                <a:cs typeface="+mn-cs"/>
              </a:rPr>
              <a:t>染色體病變和生殖道異常：</a:t>
            </a:r>
            <a:r>
              <a:rPr lang="zh-TW" altLang="en-US" dirty="0">
                <a:solidFill>
                  <a:schemeClr val="tx2"/>
                </a:solidFill>
                <a:cs typeface="+mn-cs"/>
              </a:rPr>
              <a:t>荷爾蒙替代</a:t>
            </a:r>
            <a:r>
              <a:rPr lang="zh-TW" altLang="en-US" dirty="0" smtClean="0">
                <a:solidFill>
                  <a:schemeClr val="tx2"/>
                </a:solidFill>
                <a:cs typeface="+mn-cs"/>
              </a:rPr>
              <a:t>療法</a:t>
            </a:r>
            <a:r>
              <a:rPr lang="en-US" altLang="zh-TW" dirty="0">
                <a:cs typeface="+mn-cs"/>
              </a:rPr>
              <a:t>HRT</a:t>
            </a:r>
            <a:r>
              <a:rPr lang="zh-TW" altLang="en-US" dirty="0" smtClean="0">
                <a:solidFill>
                  <a:schemeClr val="tx2"/>
                </a:solidFill>
                <a:cs typeface="+mn-cs"/>
              </a:rPr>
              <a:t>和</a:t>
            </a:r>
            <a:r>
              <a:rPr lang="zh-TW" altLang="en-US" dirty="0">
                <a:solidFill>
                  <a:schemeClr val="tx2"/>
                </a:solidFill>
                <a:cs typeface="+mn-cs"/>
              </a:rPr>
              <a:t>手術</a:t>
            </a:r>
          </a:p>
          <a:p>
            <a:pPr marL="1142902" lvl="2" indent="-228581" defTabSz="457161" fontAlgn="auto">
              <a:lnSpc>
                <a:spcPct val="150000"/>
              </a:lnSpc>
              <a:spcAft>
                <a:spcPts val="0"/>
              </a:spcAft>
              <a:buFont typeface="Arial" panose="020B0604020202020204" pitchFamily="34" charset="0"/>
              <a:buChar char="•"/>
              <a:defRPr/>
            </a:pPr>
            <a:r>
              <a:rPr lang="zh-TW" altLang="en-US" b="1" dirty="0">
                <a:solidFill>
                  <a:srgbClr val="FF0000"/>
                </a:solidFill>
                <a:cs typeface="+mn-cs"/>
              </a:rPr>
              <a:t>壓力引起：</a:t>
            </a:r>
            <a:r>
              <a:rPr lang="zh-TW" altLang="en-US" dirty="0">
                <a:solidFill>
                  <a:schemeClr val="tx2"/>
                </a:solidFill>
                <a:cs typeface="+mn-cs"/>
              </a:rPr>
              <a:t>改變生活</a:t>
            </a:r>
            <a:r>
              <a:rPr lang="zh-TW" altLang="en-US" dirty="0" smtClean="0">
                <a:solidFill>
                  <a:schemeClr val="tx2"/>
                </a:solidFill>
                <a:cs typeface="+mn-cs"/>
              </a:rPr>
              <a:t>型態，維持</a:t>
            </a:r>
            <a:r>
              <a:rPr lang="zh-TW" altLang="en-US" dirty="0">
                <a:solidFill>
                  <a:schemeClr val="tx2"/>
                </a:solidFill>
                <a:cs typeface="+mn-cs"/>
              </a:rPr>
              <a:t>作息正常</a:t>
            </a:r>
          </a:p>
          <a:p>
            <a:pPr marL="1142902" lvl="2" indent="-228581" defTabSz="457161" fontAlgn="auto">
              <a:lnSpc>
                <a:spcPct val="150000"/>
              </a:lnSpc>
              <a:spcAft>
                <a:spcPts val="0"/>
              </a:spcAft>
              <a:buFont typeface="Arial" panose="020B0604020202020204" pitchFamily="34" charset="0"/>
              <a:buChar char="•"/>
              <a:defRPr/>
            </a:pPr>
            <a:r>
              <a:rPr lang="zh-TW" altLang="en-US" b="1" dirty="0">
                <a:solidFill>
                  <a:srgbClr val="FF0000"/>
                </a:solidFill>
                <a:cs typeface="+mn-cs"/>
              </a:rPr>
              <a:t>精神創傷或情感壓力</a:t>
            </a:r>
            <a:r>
              <a:rPr lang="zh-TW" altLang="en-US" dirty="0">
                <a:solidFill>
                  <a:schemeClr val="tx2"/>
                </a:solidFill>
                <a:cs typeface="+mn-cs"/>
              </a:rPr>
              <a:t>造成的閉經可以心理諮商解決</a:t>
            </a:r>
            <a:endParaRPr lang="en-US" altLang="zh-TW" dirty="0">
              <a:solidFill>
                <a:schemeClr val="tx2"/>
              </a:solidFill>
              <a:cs typeface="+mn-cs"/>
            </a:endParaRPr>
          </a:p>
        </p:txBody>
      </p:sp>
      <p:sp>
        <p:nvSpPr>
          <p:cNvPr id="155651"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06763923-D876-492B-930C-D9468815EC87}" type="slidenum">
              <a:rPr lang="zh-TW" altLang="en-US">
                <a:latin typeface="MV Boli" pitchFamily="2"/>
                <a:cs typeface="MV Boli" pitchFamily="2"/>
              </a:rPr>
              <a:pPr defTabSz="912813" fontAlgn="base">
                <a:spcBef>
                  <a:spcPct val="0"/>
                </a:spcBef>
                <a:spcAft>
                  <a:spcPct val="0"/>
                </a:spcAft>
              </a:pPr>
              <a:t>60</a:t>
            </a:fld>
            <a:endParaRPr lang="en-US" altLang="zh-TW">
              <a:latin typeface="MV Boli" pitchFamily="2"/>
              <a:cs typeface="MV Boli" pitchFamily="2"/>
            </a:endParaRP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39551143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58068"/>
            <a:ext cx="9144000" cy="1282700"/>
          </a:xfrm>
        </p:spPr>
        <p:txBody>
          <a:bodyPr rtlCol="0">
            <a:normAutofit/>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Menorrhagia</a:t>
            </a:r>
          </a:p>
        </p:txBody>
      </p:sp>
      <p:sp>
        <p:nvSpPr>
          <p:cNvPr id="3" name="內容版面配置區 2"/>
          <p:cNvSpPr>
            <a:spLocks noGrp="1"/>
          </p:cNvSpPr>
          <p:nvPr>
            <p:ph idx="1"/>
          </p:nvPr>
        </p:nvSpPr>
        <p:spPr>
          <a:xfrm>
            <a:off x="467544" y="1483785"/>
            <a:ext cx="8676457" cy="5793316"/>
          </a:xfrm>
        </p:spPr>
        <p:txBody>
          <a:bodyPr rtlCol="0">
            <a:noAutofit/>
          </a:bodyPr>
          <a:lstStyle/>
          <a:p>
            <a:pPr marL="342871" indent="-342871" defTabSz="457161" fontAlgn="auto">
              <a:lnSpc>
                <a:spcPct val="150000"/>
              </a:lnSpc>
              <a:spcAft>
                <a:spcPts val="0"/>
              </a:spcAft>
              <a:buFont typeface="Wingdings 3" charset="2"/>
              <a:buChar char=""/>
              <a:defRPr/>
            </a:pPr>
            <a:r>
              <a:rPr lang="zh-TW" altLang="en-US" b="1" dirty="0" smtClean="0">
                <a:solidFill>
                  <a:schemeClr val="accent1">
                    <a:lumMod val="50000"/>
                  </a:schemeClr>
                </a:solidFill>
                <a:cs typeface="+mn-cs"/>
              </a:rPr>
              <a:t>定義</a:t>
            </a:r>
            <a:endParaRPr lang="en-US" altLang="zh-TW" b="1" dirty="0">
              <a:solidFill>
                <a:schemeClr val="accent1">
                  <a:lumMod val="50000"/>
                </a:schemeClr>
              </a:solidFill>
              <a:cs typeface="+mn-cs"/>
            </a:endParaRPr>
          </a:p>
          <a:p>
            <a:pPr marL="742886" lvl="1" indent="-285725" defTabSz="457161" fontAlgn="auto">
              <a:lnSpc>
                <a:spcPct val="150000"/>
              </a:lnSpc>
              <a:spcAft>
                <a:spcPts val="0"/>
              </a:spcAft>
              <a:buFont typeface="Wingdings" panose="05000000000000000000" pitchFamily="2" charset="2"/>
              <a:buChar char="ü"/>
              <a:defRPr/>
            </a:pPr>
            <a:r>
              <a:rPr lang="zh-TW" altLang="en-US" sz="2400" b="1" dirty="0" smtClean="0">
                <a:solidFill>
                  <a:schemeClr val="accent1">
                    <a:lumMod val="75000"/>
                  </a:schemeClr>
                </a:solidFill>
                <a:cs typeface="+mn-cs"/>
              </a:rPr>
              <a:t>經期</a:t>
            </a:r>
            <a:r>
              <a:rPr lang="zh-TW" altLang="en-US" sz="2400" b="1" dirty="0">
                <a:solidFill>
                  <a:schemeClr val="accent1">
                    <a:lumMod val="75000"/>
                  </a:schemeClr>
                </a:solidFill>
                <a:cs typeface="+mn-cs"/>
              </a:rPr>
              <a:t>超過 </a:t>
            </a:r>
            <a:r>
              <a:rPr lang="en-US" altLang="zh-TW" sz="2400" b="1" dirty="0">
                <a:solidFill>
                  <a:schemeClr val="accent1">
                    <a:lumMod val="75000"/>
                  </a:schemeClr>
                </a:solidFill>
                <a:cs typeface="+mn-cs"/>
              </a:rPr>
              <a:t>7 </a:t>
            </a:r>
            <a:r>
              <a:rPr lang="zh-TW" altLang="en-US" sz="2400" b="1" dirty="0" smtClean="0">
                <a:solidFill>
                  <a:schemeClr val="accent1">
                    <a:lumMod val="75000"/>
                  </a:schemeClr>
                </a:solidFill>
                <a:cs typeface="+mn-cs"/>
              </a:rPr>
              <a:t>天</a:t>
            </a:r>
            <a:r>
              <a:rPr lang="zh-TW" altLang="en-US" sz="2400" dirty="0" smtClean="0">
                <a:solidFill>
                  <a:schemeClr val="tx2"/>
                </a:solidFill>
                <a:cs typeface="+mn-cs"/>
              </a:rPr>
              <a:t>經期</a:t>
            </a:r>
            <a:r>
              <a:rPr lang="zh-TW" altLang="en-US" sz="2400" dirty="0">
                <a:solidFill>
                  <a:schemeClr val="tx2"/>
                </a:solidFill>
                <a:cs typeface="+mn-cs"/>
              </a:rPr>
              <a:t>內流失的</a:t>
            </a:r>
            <a:r>
              <a:rPr lang="zh-TW" altLang="en-US" sz="2400" b="1" dirty="0">
                <a:solidFill>
                  <a:schemeClr val="accent1">
                    <a:lumMod val="75000"/>
                  </a:schemeClr>
                </a:solidFill>
                <a:cs typeface="+mn-cs"/>
              </a:rPr>
              <a:t>血量超過 </a:t>
            </a:r>
            <a:r>
              <a:rPr lang="en-US" altLang="zh-TW" sz="2400" b="1" dirty="0" smtClean="0">
                <a:solidFill>
                  <a:schemeClr val="accent1">
                    <a:lumMod val="75000"/>
                  </a:schemeClr>
                </a:solidFill>
                <a:cs typeface="+mn-cs"/>
              </a:rPr>
              <a:t>60-80mL</a:t>
            </a:r>
          </a:p>
          <a:p>
            <a:pPr marL="742886" lvl="1" indent="-285725" defTabSz="457161" fontAlgn="auto">
              <a:lnSpc>
                <a:spcPct val="150000"/>
              </a:lnSpc>
              <a:spcAft>
                <a:spcPts val="0"/>
              </a:spcAft>
              <a:buFont typeface="Wingdings" panose="05000000000000000000" pitchFamily="2" charset="2"/>
              <a:buChar char="ü"/>
              <a:defRPr/>
            </a:pPr>
            <a:r>
              <a:rPr lang="zh-TW" altLang="en-US" sz="2400" dirty="0">
                <a:solidFill>
                  <a:schemeClr val="tx2"/>
                </a:solidFill>
                <a:cs typeface="+mn-cs"/>
              </a:rPr>
              <a:t>血量若超過 </a:t>
            </a:r>
            <a:r>
              <a:rPr lang="en-US" altLang="zh-TW" sz="2400" dirty="0" smtClean="0">
                <a:solidFill>
                  <a:schemeClr val="tx2"/>
                </a:solidFill>
                <a:cs typeface="+mn-cs"/>
              </a:rPr>
              <a:t>80mL</a:t>
            </a:r>
            <a:r>
              <a:rPr lang="zh-TW" altLang="en-US" sz="2400" dirty="0" smtClean="0">
                <a:solidFill>
                  <a:schemeClr val="tx2"/>
                </a:solidFill>
                <a:cs typeface="+mn-cs"/>
              </a:rPr>
              <a:t>，可能</a:t>
            </a:r>
            <a:r>
              <a:rPr lang="zh-TW" altLang="en-US" sz="2400" dirty="0">
                <a:solidFill>
                  <a:schemeClr val="tx2"/>
                </a:solidFill>
                <a:cs typeface="+mn-cs"/>
              </a:rPr>
              <a:t>會</a:t>
            </a:r>
            <a:r>
              <a:rPr lang="zh-TW" altLang="en-US" sz="2400" dirty="0" smtClean="0">
                <a:solidFill>
                  <a:schemeClr val="tx2"/>
                </a:solidFill>
                <a:cs typeface="+mn-cs"/>
              </a:rPr>
              <a:t>造成</a:t>
            </a:r>
            <a:endParaRPr lang="en-US" altLang="zh-TW" sz="2400" dirty="0" smtClean="0">
              <a:solidFill>
                <a:schemeClr val="tx2"/>
              </a:solidFill>
              <a:cs typeface="+mn-cs"/>
            </a:endParaRPr>
          </a:p>
          <a:p>
            <a:pPr marL="1142902" lvl="2" indent="-228581" defTabSz="457161" fontAlgn="auto">
              <a:lnSpc>
                <a:spcPct val="150000"/>
              </a:lnSpc>
              <a:spcAft>
                <a:spcPts val="0"/>
              </a:spcAft>
              <a:buFont typeface="Arial" panose="020B0604020202020204" pitchFamily="34" charset="0"/>
              <a:buChar char="•"/>
              <a:defRPr/>
            </a:pPr>
            <a:r>
              <a:rPr lang="zh-TW" altLang="en-US" b="1" dirty="0" smtClean="0">
                <a:solidFill>
                  <a:srgbClr val="FF0000"/>
                </a:solidFill>
                <a:cs typeface="+mn-cs"/>
              </a:rPr>
              <a:t>低血球容積</a:t>
            </a:r>
            <a:endParaRPr lang="en-US" altLang="zh-TW" b="1" dirty="0" smtClean="0">
              <a:solidFill>
                <a:srgbClr val="FF0000"/>
              </a:solidFill>
              <a:cs typeface="+mn-cs"/>
            </a:endParaRPr>
          </a:p>
          <a:p>
            <a:pPr marL="1142902" lvl="2" indent="-228581" defTabSz="457161" fontAlgn="auto">
              <a:lnSpc>
                <a:spcPct val="150000"/>
              </a:lnSpc>
              <a:spcAft>
                <a:spcPts val="0"/>
              </a:spcAft>
              <a:buFont typeface="Arial" panose="020B0604020202020204" pitchFamily="34" charset="0"/>
              <a:buChar char="•"/>
              <a:defRPr/>
            </a:pPr>
            <a:r>
              <a:rPr lang="zh-TW" altLang="en-US" b="1" dirty="0" smtClean="0">
                <a:solidFill>
                  <a:srgbClr val="FF0000"/>
                </a:solidFill>
                <a:cs typeface="+mn-cs"/>
              </a:rPr>
              <a:t>低血紅素</a:t>
            </a:r>
            <a:endParaRPr lang="en-US" altLang="zh-TW" b="1" dirty="0" smtClean="0">
              <a:solidFill>
                <a:srgbClr val="FF0000"/>
              </a:solidFill>
              <a:cs typeface="+mn-cs"/>
            </a:endParaRPr>
          </a:p>
          <a:p>
            <a:pPr marL="1142902" lvl="2" indent="-228581" defTabSz="457161" fontAlgn="auto">
              <a:lnSpc>
                <a:spcPct val="150000"/>
              </a:lnSpc>
              <a:spcAft>
                <a:spcPts val="0"/>
              </a:spcAft>
              <a:buFont typeface="Arial" panose="020B0604020202020204" pitchFamily="34" charset="0"/>
              <a:buChar char="•"/>
              <a:defRPr/>
            </a:pPr>
            <a:r>
              <a:rPr lang="zh-TW" altLang="en-US" b="1" dirty="0" smtClean="0">
                <a:solidFill>
                  <a:srgbClr val="FF0000"/>
                </a:solidFill>
                <a:cs typeface="+mn-cs"/>
              </a:rPr>
              <a:t>低</a:t>
            </a:r>
            <a:r>
              <a:rPr lang="zh-TW" altLang="en-US" b="1" dirty="0">
                <a:solidFill>
                  <a:srgbClr val="FF0000"/>
                </a:solidFill>
                <a:cs typeface="+mn-cs"/>
              </a:rPr>
              <a:t>血鐵</a:t>
            </a:r>
            <a:r>
              <a:rPr lang="zh-TW" altLang="en-US" b="1" dirty="0" smtClean="0">
                <a:solidFill>
                  <a:srgbClr val="FF0000"/>
                </a:solidFill>
                <a:cs typeface="+mn-cs"/>
              </a:rPr>
              <a:t>濃度</a:t>
            </a:r>
            <a:r>
              <a:rPr lang="en-US" altLang="zh-TW" dirty="0" smtClean="0">
                <a:solidFill>
                  <a:schemeClr val="tx2"/>
                </a:solidFill>
                <a:cs typeface="+mn-cs"/>
              </a:rPr>
              <a:t/>
            </a:r>
            <a:br>
              <a:rPr lang="en-US" altLang="zh-TW" dirty="0" smtClean="0">
                <a:solidFill>
                  <a:schemeClr val="tx2"/>
                </a:solidFill>
                <a:cs typeface="+mn-cs"/>
              </a:rPr>
            </a:br>
            <a:r>
              <a:rPr lang="zh-TW" altLang="en-US" dirty="0" smtClean="0">
                <a:solidFill>
                  <a:schemeClr val="tx2"/>
                </a:solidFill>
                <a:cs typeface="+mn-cs"/>
              </a:rPr>
              <a:t>治療</a:t>
            </a:r>
            <a:r>
              <a:rPr lang="zh-TW" altLang="en-US" dirty="0">
                <a:solidFill>
                  <a:schemeClr val="tx2"/>
                </a:solidFill>
                <a:cs typeface="+mn-cs"/>
              </a:rPr>
              <a:t>：給鐵劑 </a:t>
            </a:r>
            <a:r>
              <a:rPr lang="zh-TW" altLang="en-US" dirty="0" smtClean="0">
                <a:solidFill>
                  <a:schemeClr val="tx2"/>
                </a:solidFill>
                <a:cs typeface="+mn-cs"/>
              </a:rPr>
              <a:t> </a:t>
            </a:r>
            <a:r>
              <a:rPr lang="en-US" altLang="zh-TW" dirty="0" smtClean="0">
                <a:solidFill>
                  <a:schemeClr val="tx2"/>
                </a:solidFill>
                <a:cs typeface="+mn-cs"/>
              </a:rPr>
              <a:t>3  </a:t>
            </a:r>
            <a:r>
              <a:rPr lang="zh-TW" altLang="en-US" dirty="0" smtClean="0">
                <a:solidFill>
                  <a:schemeClr val="tx2"/>
                </a:solidFill>
                <a:cs typeface="+mn-cs"/>
              </a:rPr>
              <a:t>個月，因為</a:t>
            </a:r>
            <a:r>
              <a:rPr lang="zh-TW" altLang="en-US" dirty="0">
                <a:solidFill>
                  <a:schemeClr val="tx2"/>
                </a:solidFill>
                <a:cs typeface="+mn-cs"/>
              </a:rPr>
              <a:t>造血需要一段</a:t>
            </a:r>
            <a:r>
              <a:rPr lang="zh-TW" altLang="en-US" dirty="0" smtClean="0">
                <a:solidFill>
                  <a:schemeClr val="tx2"/>
                </a:solidFill>
                <a:cs typeface="+mn-cs"/>
              </a:rPr>
              <a:t>時間。</a:t>
            </a:r>
            <a:endParaRPr lang="en-US" altLang="zh-TW" dirty="0" smtClean="0">
              <a:solidFill>
                <a:schemeClr val="tx2"/>
              </a:solidFill>
              <a:cs typeface="+mn-cs"/>
            </a:endParaRPr>
          </a:p>
        </p:txBody>
      </p:sp>
      <p:sp>
        <p:nvSpPr>
          <p:cNvPr id="157699"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E71F7537-CE23-48EB-89BD-13E7160E5FD5}" type="slidenum">
              <a:rPr lang="zh-TW" altLang="en-US">
                <a:latin typeface="MV Boli" pitchFamily="2"/>
                <a:cs typeface="MV Boli" pitchFamily="2"/>
              </a:rPr>
              <a:pPr defTabSz="912813" fontAlgn="base">
                <a:spcBef>
                  <a:spcPct val="0"/>
                </a:spcBef>
                <a:spcAft>
                  <a:spcPct val="0"/>
                </a:spcAft>
              </a:pPr>
              <a:t>61</a:t>
            </a:fld>
            <a:endParaRPr lang="en-US" altLang="zh-TW">
              <a:latin typeface="MV Boli" pitchFamily="2"/>
              <a:cs typeface="MV Boli" pitchFamily="2"/>
            </a:endParaRPr>
          </a:p>
        </p:txBody>
      </p:sp>
      <p:sp>
        <p:nvSpPr>
          <p:cNvPr id="6" name="圓角矩形圖說文字 5"/>
          <p:cNvSpPr/>
          <p:nvPr/>
        </p:nvSpPr>
        <p:spPr>
          <a:xfrm>
            <a:off x="5153025" y="4453467"/>
            <a:ext cx="1143000" cy="723900"/>
          </a:xfrm>
          <a:prstGeom prst="wedgeRoundRectCallout">
            <a:avLst>
              <a:gd name="adj1" fmla="val -140755"/>
              <a:gd name="adj2" fmla="val -51222"/>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21" fontAlgn="auto">
              <a:spcBef>
                <a:spcPts val="0"/>
              </a:spcBef>
              <a:spcAft>
                <a:spcPts val="0"/>
              </a:spcAft>
              <a:defRPr/>
            </a:pPr>
            <a:r>
              <a:rPr kumimoji="0" lang="zh-TW" altLang="en-US" sz="2000" b="1" dirty="0"/>
              <a:t>貧血！</a:t>
            </a: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30031442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997" y="116632"/>
            <a:ext cx="9133200" cy="1282700"/>
          </a:xfrm>
        </p:spPr>
        <p:txBody>
          <a:bodyPr rtlCol="0">
            <a:normAutofit/>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Menorrhagia</a:t>
            </a:r>
          </a:p>
        </p:txBody>
      </p:sp>
      <p:sp>
        <p:nvSpPr>
          <p:cNvPr id="3" name="內容版面配置區 2"/>
          <p:cNvSpPr>
            <a:spLocks noGrp="1"/>
          </p:cNvSpPr>
          <p:nvPr>
            <p:ph idx="1"/>
          </p:nvPr>
        </p:nvSpPr>
        <p:spPr>
          <a:xfrm>
            <a:off x="467544" y="1700809"/>
            <a:ext cx="8424936" cy="4680520"/>
          </a:xfrm>
        </p:spPr>
        <p:txBody>
          <a:bodyPr rtlCol="0">
            <a:noAutofit/>
          </a:bodyPr>
          <a:lstStyle/>
          <a:p>
            <a:pPr marL="342871" indent="-342871" defTabSz="457161" fontAlgn="auto">
              <a:spcAft>
                <a:spcPts val="0"/>
              </a:spcAft>
              <a:buFont typeface="Wingdings 3" charset="2"/>
              <a:buChar char=""/>
              <a:defRPr/>
            </a:pPr>
            <a:r>
              <a:rPr lang="zh-TW" altLang="en-US" b="1" dirty="0" smtClean="0">
                <a:solidFill>
                  <a:schemeClr val="accent1">
                    <a:lumMod val="50000"/>
                  </a:schemeClr>
                </a:solidFill>
                <a:cs typeface="+mn-cs"/>
              </a:rPr>
              <a:t>原因</a:t>
            </a:r>
            <a:endParaRPr lang="en-US" altLang="zh-TW" b="1" dirty="0" smtClean="0">
              <a:solidFill>
                <a:schemeClr val="accent1">
                  <a:lumMod val="50000"/>
                </a:schemeClr>
              </a:solidFill>
              <a:cs typeface="+mn-cs"/>
            </a:endParaRPr>
          </a:p>
          <a:p>
            <a:pPr marL="742886" lvl="1" indent="-285725" defTabSz="457161" fontAlgn="auto">
              <a:spcAft>
                <a:spcPts val="0"/>
              </a:spcAft>
              <a:buFont typeface="Wingdings" panose="05000000000000000000" pitchFamily="2" charset="2"/>
              <a:buChar char="ü"/>
              <a:defRPr/>
            </a:pPr>
            <a:r>
              <a:rPr lang="zh-TW" altLang="en-US" sz="2800" b="1" dirty="0">
                <a:solidFill>
                  <a:schemeClr val="accent1">
                    <a:lumMod val="75000"/>
                  </a:schemeClr>
                </a:solidFill>
                <a:cs typeface="+mn-cs"/>
              </a:rPr>
              <a:t>全身性</a:t>
            </a:r>
            <a:r>
              <a:rPr lang="zh-TW" altLang="en-US" sz="2800" b="1" dirty="0" smtClean="0">
                <a:solidFill>
                  <a:schemeClr val="accent1">
                    <a:lumMod val="75000"/>
                  </a:schemeClr>
                </a:solidFill>
                <a:cs typeface="+mn-cs"/>
              </a:rPr>
              <a:t>疾病 </a:t>
            </a:r>
            <a:r>
              <a:rPr lang="en-US" altLang="zh-TW" sz="2800" b="1" dirty="0" smtClean="0">
                <a:solidFill>
                  <a:schemeClr val="accent1">
                    <a:lumMod val="75000"/>
                  </a:schemeClr>
                </a:solidFill>
                <a:cs typeface="+mn-cs"/>
              </a:rPr>
              <a:t>/</a:t>
            </a:r>
            <a:br>
              <a:rPr lang="en-US" altLang="zh-TW" sz="2800" b="1" dirty="0" smtClean="0">
                <a:solidFill>
                  <a:schemeClr val="accent1">
                    <a:lumMod val="75000"/>
                  </a:schemeClr>
                </a:solidFill>
                <a:cs typeface="+mn-cs"/>
              </a:rPr>
            </a:br>
            <a:r>
              <a:rPr lang="zh-TW" altLang="en-US" sz="2800" b="1" dirty="0" smtClean="0">
                <a:solidFill>
                  <a:schemeClr val="accent1">
                    <a:lumMod val="75000"/>
                  </a:schemeClr>
                </a:solidFill>
                <a:cs typeface="+mn-cs"/>
              </a:rPr>
              <a:t>內分泌</a:t>
            </a:r>
            <a:r>
              <a:rPr lang="zh-TW" altLang="en-US" sz="2800" b="1" dirty="0">
                <a:solidFill>
                  <a:schemeClr val="accent1">
                    <a:lumMod val="75000"/>
                  </a:schemeClr>
                </a:solidFill>
                <a:cs typeface="+mn-cs"/>
              </a:rPr>
              <a:t>失調</a:t>
            </a:r>
            <a:r>
              <a:rPr lang="zh-TW" altLang="en-US" sz="2800" b="1" dirty="0" smtClean="0">
                <a:solidFill>
                  <a:schemeClr val="accent1">
                    <a:lumMod val="75000"/>
                  </a:schemeClr>
                </a:solidFill>
                <a:cs typeface="+mn-cs"/>
              </a:rPr>
              <a:t>問題</a:t>
            </a:r>
            <a:endParaRPr lang="en-US" altLang="zh-TW" sz="2800" b="1" dirty="0" smtClean="0">
              <a:solidFill>
                <a:schemeClr val="accent1">
                  <a:lumMod val="75000"/>
                </a:schemeClr>
              </a:solidFill>
              <a:cs typeface="+mn-cs"/>
            </a:endParaRPr>
          </a:p>
          <a:p>
            <a:pPr marL="1142902" lvl="2" indent="-228581" defTabSz="457161" fontAlgn="auto">
              <a:spcAft>
                <a:spcPts val="0"/>
              </a:spcAft>
              <a:buFont typeface="Arial" panose="020B0604020202020204" pitchFamily="34" charset="0"/>
              <a:buChar char="•"/>
              <a:defRPr/>
            </a:pPr>
            <a:r>
              <a:rPr lang="zh-TW" altLang="en-US" dirty="0">
                <a:solidFill>
                  <a:schemeClr val="tx2"/>
                </a:solidFill>
                <a:cs typeface="+mn-cs"/>
              </a:rPr>
              <a:t>肝腎疾病</a:t>
            </a:r>
          </a:p>
          <a:p>
            <a:pPr marL="1142902" lvl="2" indent="-228581" defTabSz="457161" fontAlgn="auto">
              <a:spcAft>
                <a:spcPts val="0"/>
              </a:spcAft>
              <a:buFont typeface="Arial" panose="020B0604020202020204" pitchFamily="34" charset="0"/>
              <a:buChar char="•"/>
              <a:defRPr/>
            </a:pPr>
            <a:r>
              <a:rPr lang="zh-TW" altLang="en-US" dirty="0" smtClean="0">
                <a:solidFill>
                  <a:schemeClr val="tx2"/>
                </a:solidFill>
                <a:cs typeface="+mn-cs"/>
              </a:rPr>
              <a:t>子宮</a:t>
            </a:r>
            <a:r>
              <a:rPr lang="zh-TW" altLang="en-US" dirty="0">
                <a:solidFill>
                  <a:schemeClr val="tx2"/>
                </a:solidFill>
                <a:cs typeface="+mn-cs"/>
              </a:rPr>
              <a:t>瘤</a:t>
            </a:r>
          </a:p>
          <a:p>
            <a:pPr marL="1142902" lvl="2" indent="-228581" defTabSz="457161" fontAlgn="auto">
              <a:spcAft>
                <a:spcPts val="0"/>
              </a:spcAft>
              <a:buFont typeface="Arial" panose="020B0604020202020204" pitchFamily="34" charset="0"/>
              <a:buChar char="•"/>
              <a:defRPr/>
            </a:pPr>
            <a:r>
              <a:rPr lang="zh-TW" altLang="en-US" dirty="0" smtClean="0">
                <a:solidFill>
                  <a:schemeClr val="tx2"/>
                </a:solidFill>
                <a:cs typeface="+mn-cs"/>
              </a:rPr>
              <a:t>息肉</a:t>
            </a:r>
            <a:endParaRPr lang="en-US" altLang="zh-TW" dirty="0">
              <a:solidFill>
                <a:schemeClr val="tx2"/>
              </a:solidFill>
              <a:cs typeface="+mn-cs"/>
            </a:endParaRPr>
          </a:p>
          <a:p>
            <a:pPr marL="1142902" lvl="2" indent="-228581" defTabSz="457161" fontAlgn="auto">
              <a:spcAft>
                <a:spcPts val="0"/>
              </a:spcAft>
              <a:buFont typeface="Arial" panose="020B0604020202020204" pitchFamily="34" charset="0"/>
              <a:buChar char="•"/>
              <a:defRPr/>
            </a:pPr>
            <a:r>
              <a:rPr lang="zh-TW" altLang="en-US" dirty="0" smtClean="0">
                <a:solidFill>
                  <a:schemeClr val="tx2"/>
                </a:solidFill>
                <a:cs typeface="+mn-cs"/>
              </a:rPr>
              <a:t>甲狀腺疾病</a:t>
            </a:r>
            <a:endParaRPr lang="en-US" altLang="zh-TW" dirty="0">
              <a:solidFill>
                <a:schemeClr val="tx2"/>
              </a:solidFill>
              <a:cs typeface="+mn-cs"/>
            </a:endParaRPr>
          </a:p>
          <a:p>
            <a:pPr marL="1142902" lvl="2" indent="-228581" defTabSz="457161" fontAlgn="auto">
              <a:spcAft>
                <a:spcPts val="0"/>
              </a:spcAft>
              <a:buFont typeface="Arial" panose="020B0604020202020204" pitchFamily="34" charset="0"/>
              <a:buChar char="•"/>
              <a:defRPr/>
            </a:pPr>
            <a:r>
              <a:rPr lang="zh-TW" altLang="en-US" dirty="0" smtClean="0">
                <a:solidFill>
                  <a:schemeClr val="tx2"/>
                </a:solidFill>
                <a:cs typeface="+mn-cs"/>
              </a:rPr>
              <a:t>糖尿病</a:t>
            </a:r>
            <a:endParaRPr lang="en-US" altLang="zh-TW" dirty="0" smtClean="0">
              <a:solidFill>
                <a:schemeClr val="tx2"/>
              </a:solidFill>
              <a:cs typeface="+mn-cs"/>
            </a:endParaRPr>
          </a:p>
          <a:p>
            <a:pPr marL="1142902" lvl="2" indent="-228581" defTabSz="457161" fontAlgn="auto">
              <a:spcAft>
                <a:spcPts val="0"/>
              </a:spcAft>
              <a:buFont typeface="Arial" panose="020B0604020202020204" pitchFamily="34" charset="0"/>
              <a:buChar char="•"/>
              <a:defRPr/>
            </a:pPr>
            <a:endParaRPr lang="en-US" altLang="zh-TW" sz="900" b="1" dirty="0" smtClean="0">
              <a:solidFill>
                <a:schemeClr val="accent1">
                  <a:lumMod val="75000"/>
                </a:schemeClr>
              </a:solidFill>
              <a:cs typeface="+mn-cs"/>
            </a:endParaRPr>
          </a:p>
          <a:p>
            <a:pPr marL="742886" lvl="1" indent="-285725" defTabSz="457161" fontAlgn="auto">
              <a:spcAft>
                <a:spcPts val="0"/>
              </a:spcAft>
              <a:buFont typeface="Wingdings" panose="05000000000000000000" pitchFamily="2" charset="2"/>
              <a:buChar char="ü"/>
              <a:defRPr/>
            </a:pPr>
            <a:r>
              <a:rPr lang="zh-TW" altLang="en-US" sz="2800" b="1" dirty="0">
                <a:solidFill>
                  <a:schemeClr val="accent1">
                    <a:lumMod val="75000"/>
                  </a:schemeClr>
                </a:solidFill>
                <a:cs typeface="+mn-cs"/>
              </a:rPr>
              <a:t>裝置子宮內避孕</a:t>
            </a:r>
            <a:r>
              <a:rPr lang="zh-TW" altLang="en-US" sz="2800" b="1" dirty="0" smtClean="0">
                <a:solidFill>
                  <a:schemeClr val="accent1">
                    <a:lumMod val="75000"/>
                  </a:schemeClr>
                </a:solidFill>
                <a:cs typeface="+mn-cs"/>
              </a:rPr>
              <a:t>器</a:t>
            </a:r>
            <a:endParaRPr lang="en-US" altLang="zh-TW" sz="2800" b="1" dirty="0">
              <a:solidFill>
                <a:schemeClr val="accent1">
                  <a:lumMod val="75000"/>
                </a:schemeClr>
              </a:solidFill>
              <a:cs typeface="+mn-cs"/>
            </a:endParaRPr>
          </a:p>
        </p:txBody>
      </p:sp>
      <p:sp>
        <p:nvSpPr>
          <p:cNvPr id="159747"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23E0548-C2A9-479B-97BE-A49295DE0040}" type="slidenum">
              <a:rPr lang="zh-TW" altLang="en-US">
                <a:latin typeface="MV Boli" pitchFamily="2"/>
                <a:cs typeface="MV Boli" pitchFamily="2"/>
              </a:rPr>
              <a:pPr defTabSz="912813" fontAlgn="base">
                <a:spcBef>
                  <a:spcPct val="0"/>
                </a:spcBef>
                <a:spcAft>
                  <a:spcPct val="0"/>
                </a:spcAft>
              </a:pPr>
              <a:t>62</a:t>
            </a:fld>
            <a:endParaRPr lang="en-US" altLang="zh-TW">
              <a:latin typeface="MV Boli" pitchFamily="2"/>
              <a:cs typeface="MV Boli" pitchFamily="2"/>
            </a:endParaRPr>
          </a:p>
        </p:txBody>
      </p:sp>
      <p:sp>
        <p:nvSpPr>
          <p:cNvPr id="5" name="內容版面配置區 2"/>
          <p:cNvSpPr txBox="1">
            <a:spLocks/>
          </p:cNvSpPr>
          <p:nvPr/>
        </p:nvSpPr>
        <p:spPr>
          <a:xfrm>
            <a:off x="4427984" y="2172009"/>
            <a:ext cx="4652962" cy="5793317"/>
          </a:xfrm>
          <a:prstGeom prst="rect">
            <a:avLst/>
          </a:prstGeom>
        </p:spPr>
        <p:txBody>
          <a:bodyPr lIns="91432" tIns="45717" rIns="91432" bIns="45717"/>
          <a:lstStyle>
            <a:lvl1pPr marL="342871" indent="-342871" algn="l" defTabSz="457161"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886" indent="-285725" algn="l" defTabSz="457161"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02" indent="-228581" algn="l" defTabSz="457161"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063" indent="-228581" algn="l" defTabSz="457161"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223" indent="-228581" algn="l" defTabSz="457161"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384" indent="-228581" algn="l" defTabSz="457161"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545" indent="-228581" algn="l" defTabSz="457161"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706" indent="-228581" algn="l" defTabSz="457161"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866" indent="-228581" algn="l" defTabSz="457161"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fontAlgn="auto">
              <a:buFont typeface="Wingdings" panose="05000000000000000000" pitchFamily="2" charset="2"/>
              <a:buChar char="ü"/>
              <a:defRPr/>
            </a:pPr>
            <a:r>
              <a:rPr kumimoji="0" lang="zh-TW" altLang="en-US" sz="2800" b="1" dirty="0">
                <a:solidFill>
                  <a:schemeClr val="accent1">
                    <a:lumMod val="75000"/>
                  </a:schemeClr>
                </a:solidFill>
                <a:latin typeface="微軟正黑體" panose="020B0604030504040204" pitchFamily="34" charset="-120"/>
                <a:ea typeface="微軟正黑體" panose="020B0604030504040204" pitchFamily="34" charset="-120"/>
              </a:rPr>
              <a:t>藥物使用</a:t>
            </a:r>
          </a:p>
          <a:p>
            <a:pPr lvl="2" fontAlgn="auto">
              <a:buFont typeface="Arial" panose="020B0604020202020204" pitchFamily="34" charset="0"/>
              <a:buChar char="•"/>
              <a:defRPr/>
            </a:pPr>
            <a:r>
              <a:rPr kumimoji="0" lang="en-US" altLang="zh-TW" sz="2400" dirty="0" smtClean="0">
                <a:solidFill>
                  <a:schemeClr val="tx2"/>
                </a:solidFill>
                <a:latin typeface="微軟正黑體" panose="020B0604030504040204" pitchFamily="34" charset="-120"/>
                <a:ea typeface="微軟正黑體" panose="020B0604030504040204" pitchFamily="34" charset="-120"/>
              </a:rPr>
              <a:t>.</a:t>
            </a:r>
            <a:r>
              <a:rPr kumimoji="0" lang="zh-TW" altLang="en-US" sz="2400" dirty="0" smtClean="0">
                <a:solidFill>
                  <a:schemeClr val="tx2"/>
                </a:solidFill>
                <a:latin typeface="微軟正黑體" panose="020B0604030504040204" pitchFamily="34" charset="-120"/>
                <a:ea typeface="微軟正黑體" panose="020B0604030504040204" pitchFamily="34" charset="-120"/>
              </a:rPr>
              <a:t>抗</a:t>
            </a:r>
            <a:r>
              <a:rPr kumimoji="0" lang="zh-TW" altLang="en-US" sz="2400" dirty="0">
                <a:solidFill>
                  <a:schemeClr val="tx2"/>
                </a:solidFill>
                <a:latin typeface="微軟正黑體" panose="020B0604030504040204" pitchFamily="34" charset="-120"/>
                <a:ea typeface="微軟正黑體" panose="020B0604030504040204" pitchFamily="34" charset="-120"/>
              </a:rPr>
              <a:t>凝血劑</a:t>
            </a:r>
          </a:p>
          <a:p>
            <a:pPr lvl="2" fontAlgn="auto">
              <a:buFont typeface="Arial" panose="020B0604020202020204" pitchFamily="34" charset="0"/>
              <a:buChar char="•"/>
              <a:defRPr/>
            </a:pPr>
            <a:r>
              <a:rPr kumimoji="0" lang="zh-TW" altLang="en-US" sz="2400" dirty="0" smtClean="0">
                <a:solidFill>
                  <a:schemeClr val="tx2"/>
                </a:solidFill>
                <a:latin typeface="微軟正黑體" panose="020B0604030504040204" pitchFamily="34" charset="-120"/>
                <a:ea typeface="微軟正黑體" panose="020B0604030504040204" pitchFamily="34" charset="-120"/>
              </a:rPr>
              <a:t>口服</a:t>
            </a:r>
            <a:r>
              <a:rPr kumimoji="0" lang="zh-TW" altLang="en-US" sz="2400" dirty="0">
                <a:solidFill>
                  <a:schemeClr val="tx2"/>
                </a:solidFill>
                <a:latin typeface="微軟正黑體" panose="020B0604030504040204" pitchFamily="34" charset="-120"/>
                <a:ea typeface="微軟正黑體" panose="020B0604030504040204" pitchFamily="34" charset="-120"/>
              </a:rPr>
              <a:t>避孕藥</a:t>
            </a:r>
          </a:p>
          <a:p>
            <a:pPr lvl="2" fontAlgn="auto">
              <a:buFont typeface="Arial" panose="020B0604020202020204" pitchFamily="34" charset="0"/>
              <a:buChar char="•"/>
              <a:defRPr/>
            </a:pPr>
            <a:r>
              <a:rPr kumimoji="0" lang="zh-TW" altLang="en-US" sz="2400" dirty="0" smtClean="0">
                <a:solidFill>
                  <a:schemeClr val="tx2"/>
                </a:solidFill>
                <a:latin typeface="微軟正黑體" panose="020B0604030504040204" pitchFamily="34" charset="-120"/>
                <a:ea typeface="微軟正黑體" panose="020B0604030504040204" pitchFamily="34" charset="-120"/>
              </a:rPr>
              <a:t>停經</a:t>
            </a:r>
            <a:r>
              <a:rPr kumimoji="0" lang="zh-TW" altLang="en-US" sz="2400" dirty="0">
                <a:solidFill>
                  <a:schemeClr val="tx2"/>
                </a:solidFill>
                <a:latin typeface="微軟正黑體" panose="020B0604030504040204" pitchFamily="34" charset="-120"/>
                <a:ea typeface="微軟正黑體" panose="020B0604030504040204" pitchFamily="34" charset="-120"/>
              </a:rPr>
              <a:t>後荷爾蒙治療</a:t>
            </a:r>
            <a:r>
              <a:rPr kumimoji="0" lang="zh-TW" altLang="en-US" sz="2400" dirty="0" smtClean="0">
                <a:solidFill>
                  <a:schemeClr val="tx2"/>
                </a:solidFill>
                <a:latin typeface="微軟正黑體" panose="020B0604030504040204" pitchFamily="34" charset="-120"/>
                <a:ea typeface="微軟正黑體" panose="020B0604030504040204" pitchFamily="34" charset="-120"/>
              </a:rPr>
              <a:t>藥物</a:t>
            </a:r>
            <a:endParaRPr kumimoji="0" lang="en-US" altLang="zh-TW" sz="2400" dirty="0">
              <a:solidFill>
                <a:schemeClr val="tx2"/>
              </a:solidFill>
              <a:latin typeface="微軟正黑體" panose="020B0604030504040204" pitchFamily="34" charset="-120"/>
              <a:ea typeface="微軟正黑體" panose="020B0604030504040204" pitchFamily="34" charset="-120"/>
            </a:endParaRPr>
          </a:p>
          <a:p>
            <a:pPr lvl="2" fontAlgn="auto">
              <a:buFont typeface="Arial" panose="020B0604020202020204" pitchFamily="34" charset="0"/>
              <a:buChar char="•"/>
              <a:defRPr/>
            </a:pPr>
            <a:r>
              <a:rPr kumimoji="0" lang="zh-TW" altLang="en-US" sz="2400" dirty="0" smtClean="0">
                <a:solidFill>
                  <a:schemeClr val="tx2"/>
                </a:solidFill>
                <a:latin typeface="微軟正黑體" panose="020B0604030504040204" pitchFamily="34" charset="-120"/>
                <a:ea typeface="微軟正黑體" panose="020B0604030504040204" pitchFamily="34" charset="-120"/>
              </a:rPr>
              <a:t>口服</a:t>
            </a:r>
            <a:r>
              <a:rPr kumimoji="0" lang="zh-TW" altLang="en-US" sz="2400" dirty="0">
                <a:solidFill>
                  <a:schemeClr val="tx2"/>
                </a:solidFill>
                <a:latin typeface="微軟正黑體" panose="020B0604030504040204" pitchFamily="34" charset="-120"/>
                <a:ea typeface="微軟正黑體" panose="020B0604030504040204" pitchFamily="34" charset="-120"/>
              </a:rPr>
              <a:t>或肌肉注射黃體素</a:t>
            </a:r>
          </a:p>
          <a:p>
            <a:pPr lvl="2" fontAlgn="auto">
              <a:buFont typeface="Arial" panose="020B0604020202020204" pitchFamily="34" charset="0"/>
              <a:buChar char="•"/>
              <a:defRPr/>
            </a:pPr>
            <a:r>
              <a:rPr kumimoji="0" lang="zh-TW" altLang="en-US" sz="2400" dirty="0" smtClean="0">
                <a:solidFill>
                  <a:schemeClr val="tx2"/>
                </a:solidFill>
                <a:latin typeface="微軟正黑體" panose="020B0604030504040204" pitchFamily="34" charset="-120"/>
                <a:ea typeface="微軟正黑體" panose="020B0604030504040204" pitchFamily="34" charset="-120"/>
              </a:rPr>
              <a:t>精神病用藥</a:t>
            </a:r>
            <a:endParaRPr kumimoji="0" lang="en-US" altLang="zh-TW" sz="2400" dirty="0">
              <a:solidFill>
                <a:schemeClr val="tx2"/>
              </a:solidFill>
              <a:latin typeface="微軟正黑體" panose="020B0604030504040204" pitchFamily="34" charset="-120"/>
              <a:ea typeface="微軟正黑體" panose="020B0604030504040204" pitchFamily="34" charset="-120"/>
            </a:endParaRPr>
          </a:p>
          <a:p>
            <a:pPr lvl="2" fontAlgn="auto">
              <a:buFont typeface="Arial" panose="020B0604020202020204" pitchFamily="34" charset="0"/>
              <a:buChar char="•"/>
              <a:defRPr/>
            </a:pPr>
            <a:r>
              <a:rPr kumimoji="0" lang="zh-TW" altLang="en-US" sz="2400" dirty="0" smtClean="0">
                <a:solidFill>
                  <a:schemeClr val="tx2"/>
                </a:solidFill>
                <a:latin typeface="微軟正黑體" panose="020B0604030504040204" pitchFamily="34" charset="-120"/>
                <a:ea typeface="微軟正黑體" panose="020B0604030504040204" pitchFamily="34" charset="-120"/>
              </a:rPr>
              <a:t>化學治療</a:t>
            </a:r>
            <a:endParaRPr kumimoji="0" lang="en-US" altLang="zh-TW" sz="2400" dirty="0" smtClean="0">
              <a:solidFill>
                <a:schemeClr val="tx2"/>
              </a:solidFill>
              <a:latin typeface="微軟正黑體" panose="020B0604030504040204" pitchFamily="34" charset="-120"/>
              <a:ea typeface="微軟正黑體" panose="020B0604030504040204" pitchFamily="34" charset="-120"/>
            </a:endParaRP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3955974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02" y="0"/>
            <a:ext cx="9150402" cy="1484784"/>
          </a:xfrm>
        </p:spPr>
        <p:txBody>
          <a:bodyPr rtlCol="0">
            <a:normAutofit/>
          </a:bodyPr>
          <a:lstStyle/>
          <a:p>
            <a:pPr defTabSz="457161" fontAlgn="auto">
              <a:spcAft>
                <a:spcPts val="0"/>
              </a:spcAft>
              <a:defRPr/>
            </a:pPr>
            <a:r>
              <a:rPr lang="en-US" altLang="zh-TW" b="1" dirty="0">
                <a:solidFill>
                  <a:schemeClr val="tx2"/>
                </a:solidFill>
                <a:effectLst>
                  <a:outerShdw blurRad="38100" dist="38100" dir="2700000" algn="tl">
                    <a:srgbClr val="000000">
                      <a:alpha val="43137"/>
                    </a:srgbClr>
                  </a:outerShdw>
                </a:effectLst>
                <a:cs typeface="MV Boli" pitchFamily="2" charset="0"/>
              </a:rPr>
              <a:t>Menorrhagia</a:t>
            </a:r>
          </a:p>
        </p:txBody>
      </p:sp>
      <p:sp>
        <p:nvSpPr>
          <p:cNvPr id="3" name="內容版面配置區 2"/>
          <p:cNvSpPr>
            <a:spLocks noGrp="1"/>
          </p:cNvSpPr>
          <p:nvPr>
            <p:ph idx="1"/>
          </p:nvPr>
        </p:nvSpPr>
        <p:spPr>
          <a:xfrm>
            <a:off x="445137" y="1470957"/>
            <a:ext cx="8303328" cy="5404967"/>
          </a:xfrm>
        </p:spPr>
        <p:txBody>
          <a:bodyPr rtlCol="0">
            <a:noAutofit/>
          </a:bodyPr>
          <a:lstStyle/>
          <a:p>
            <a:pPr marL="342871" indent="-342871" defTabSz="457161" fontAlgn="auto">
              <a:lnSpc>
                <a:spcPct val="150000"/>
              </a:lnSpc>
              <a:spcAft>
                <a:spcPts val="0"/>
              </a:spcAft>
              <a:buFont typeface="Wingdings 3" charset="2"/>
              <a:buChar char=""/>
              <a:defRPr/>
            </a:pPr>
            <a:r>
              <a:rPr lang="zh-TW" altLang="en-US" sz="3200" b="1" dirty="0" smtClean="0">
                <a:solidFill>
                  <a:schemeClr val="accent1">
                    <a:lumMod val="50000"/>
                  </a:schemeClr>
                </a:solidFill>
                <a:cs typeface="+mn-cs"/>
              </a:rPr>
              <a:t>治療</a:t>
            </a:r>
            <a:endParaRPr lang="en-US" altLang="zh-TW" sz="3200" b="1" dirty="0" smtClean="0">
              <a:solidFill>
                <a:schemeClr val="accent1">
                  <a:lumMod val="50000"/>
                </a:schemeClr>
              </a:solidFill>
              <a:cs typeface="+mn-cs"/>
            </a:endParaRPr>
          </a:p>
          <a:p>
            <a:pPr marL="742886" lvl="1" indent="-285725" defTabSz="457161" fontAlgn="auto">
              <a:lnSpc>
                <a:spcPct val="150000"/>
              </a:lnSpc>
              <a:spcAft>
                <a:spcPts val="0"/>
              </a:spcAft>
              <a:buFont typeface="Wingdings" panose="05000000000000000000" pitchFamily="2" charset="2"/>
              <a:buChar char="ü"/>
              <a:defRPr/>
            </a:pPr>
            <a:r>
              <a:rPr lang="zh-TW" altLang="en-US" sz="2800" b="1" dirty="0" smtClean="0">
                <a:solidFill>
                  <a:schemeClr val="accent1">
                    <a:lumMod val="75000"/>
                  </a:schemeClr>
                </a:solidFill>
                <a:cs typeface="+mn-cs"/>
              </a:rPr>
              <a:t>口服</a:t>
            </a:r>
            <a:r>
              <a:rPr lang="zh-TW" altLang="en-US" sz="2800" b="1" dirty="0">
                <a:solidFill>
                  <a:schemeClr val="accent1">
                    <a:lumMod val="75000"/>
                  </a:schemeClr>
                </a:solidFill>
                <a:cs typeface="+mn-cs"/>
              </a:rPr>
              <a:t>動情素</a:t>
            </a:r>
            <a:r>
              <a:rPr lang="en-US" altLang="zh-TW" sz="2800" b="1" dirty="0">
                <a:solidFill>
                  <a:schemeClr val="accent1">
                    <a:lumMod val="75000"/>
                  </a:schemeClr>
                </a:solidFill>
                <a:cs typeface="+mn-cs"/>
              </a:rPr>
              <a:t>-</a:t>
            </a:r>
            <a:r>
              <a:rPr lang="zh-TW" altLang="en-US" sz="2800" b="1" dirty="0">
                <a:solidFill>
                  <a:schemeClr val="accent1">
                    <a:lumMod val="75000"/>
                  </a:schemeClr>
                </a:solidFill>
                <a:cs typeface="+mn-cs"/>
              </a:rPr>
              <a:t>黃體</a:t>
            </a:r>
            <a:r>
              <a:rPr lang="zh-TW" altLang="en-US" sz="2800" b="1" dirty="0" smtClean="0">
                <a:solidFill>
                  <a:schemeClr val="accent1">
                    <a:lumMod val="75000"/>
                  </a:schemeClr>
                </a:solidFill>
                <a:cs typeface="+mn-cs"/>
              </a:rPr>
              <a:t>素複方</a:t>
            </a:r>
            <a:r>
              <a:rPr lang="zh-TW" altLang="en-US" sz="2800" b="1" dirty="0">
                <a:solidFill>
                  <a:schemeClr val="accent1">
                    <a:lumMod val="75000"/>
                  </a:schemeClr>
                </a:solidFill>
                <a:cs typeface="+mn-cs"/>
              </a:rPr>
              <a:t>避孕藥</a:t>
            </a:r>
            <a:r>
              <a:rPr lang="zh-TW" altLang="en-US" sz="2800" b="1" dirty="0" smtClean="0">
                <a:solidFill>
                  <a:schemeClr val="accent1">
                    <a:lumMod val="75000"/>
                  </a:schemeClr>
                </a:solidFill>
                <a:cs typeface="+mn-cs"/>
              </a:rPr>
              <a:t>：</a:t>
            </a:r>
            <a:r>
              <a:rPr lang="en-US" altLang="zh-TW" sz="2800" dirty="0" smtClean="0">
                <a:solidFill>
                  <a:schemeClr val="tx2"/>
                </a:solidFill>
                <a:cs typeface="+mn-cs"/>
              </a:rPr>
              <a:t/>
            </a:r>
            <a:br>
              <a:rPr lang="en-US" altLang="zh-TW" sz="2800" dirty="0" smtClean="0">
                <a:solidFill>
                  <a:schemeClr val="tx2"/>
                </a:solidFill>
                <a:cs typeface="+mn-cs"/>
              </a:rPr>
            </a:br>
            <a:r>
              <a:rPr lang="zh-TW" altLang="en-US" sz="2800" dirty="0" smtClean="0">
                <a:solidFill>
                  <a:schemeClr val="tx2"/>
                </a:solidFill>
                <a:cs typeface="+mn-cs"/>
              </a:rPr>
              <a:t>調整</a:t>
            </a:r>
            <a:r>
              <a:rPr lang="zh-TW" altLang="en-US" sz="2800" dirty="0">
                <a:solidFill>
                  <a:schemeClr val="tx2"/>
                </a:solidFill>
                <a:cs typeface="+mn-cs"/>
              </a:rPr>
              <a:t>週期與荷爾蒙狀態</a:t>
            </a:r>
          </a:p>
          <a:p>
            <a:pPr marL="742886" lvl="1" indent="-285725" defTabSz="457161" fontAlgn="auto">
              <a:lnSpc>
                <a:spcPct val="150000"/>
              </a:lnSpc>
              <a:spcAft>
                <a:spcPts val="0"/>
              </a:spcAft>
              <a:buFont typeface="Wingdings" panose="05000000000000000000" pitchFamily="2" charset="2"/>
              <a:buChar char="ü"/>
              <a:defRPr/>
            </a:pPr>
            <a:r>
              <a:rPr lang="en-US" altLang="zh-TW" sz="2800" b="1" dirty="0" smtClean="0">
                <a:solidFill>
                  <a:schemeClr val="accent1">
                    <a:lumMod val="75000"/>
                  </a:schemeClr>
                </a:solidFill>
                <a:cs typeface="+mn-cs"/>
              </a:rPr>
              <a:t>NSAIDs</a:t>
            </a:r>
            <a:r>
              <a:rPr lang="zh-TW" altLang="en-US" sz="2800" b="1" dirty="0" smtClean="0">
                <a:solidFill>
                  <a:schemeClr val="accent1">
                    <a:lumMod val="75000"/>
                  </a:schemeClr>
                </a:solidFill>
                <a:cs typeface="+mn-cs"/>
              </a:rPr>
              <a:t>：</a:t>
            </a:r>
            <a:r>
              <a:rPr lang="en-US" altLang="zh-TW" sz="2800" dirty="0" smtClean="0">
                <a:solidFill>
                  <a:schemeClr val="tx2"/>
                </a:solidFill>
                <a:cs typeface="+mn-cs"/>
              </a:rPr>
              <a:t/>
            </a:r>
            <a:br>
              <a:rPr lang="en-US" altLang="zh-TW" sz="2800" dirty="0" smtClean="0">
                <a:solidFill>
                  <a:schemeClr val="tx2"/>
                </a:solidFill>
                <a:cs typeface="+mn-cs"/>
              </a:rPr>
            </a:br>
            <a:r>
              <a:rPr lang="zh-TW" altLang="en-US" sz="2800" dirty="0" smtClean="0">
                <a:solidFill>
                  <a:schemeClr val="tx2"/>
                </a:solidFill>
                <a:cs typeface="+mn-cs"/>
              </a:rPr>
              <a:t>藉</a:t>
            </a:r>
            <a:r>
              <a:rPr lang="zh-TW" altLang="en-US" sz="2800" dirty="0">
                <a:solidFill>
                  <a:schemeClr val="tx2"/>
                </a:solidFill>
                <a:cs typeface="+mn-cs"/>
              </a:rPr>
              <a:t>由改變 </a:t>
            </a:r>
            <a:r>
              <a:rPr lang="en-US" altLang="zh-TW" sz="2800" dirty="0" smtClean="0">
                <a:solidFill>
                  <a:schemeClr val="tx2"/>
                </a:solidFill>
                <a:cs typeface="+mn-cs"/>
              </a:rPr>
              <a:t>TXA2</a:t>
            </a:r>
            <a:r>
              <a:rPr lang="zh-TW" altLang="en-US" sz="2800" dirty="0" smtClean="0">
                <a:solidFill>
                  <a:schemeClr val="tx2"/>
                </a:solidFill>
                <a:cs typeface="+mn-cs"/>
              </a:rPr>
              <a:t>（收縮）與 </a:t>
            </a:r>
            <a:r>
              <a:rPr lang="en-US" altLang="zh-TW" sz="2800" dirty="0" smtClean="0">
                <a:solidFill>
                  <a:schemeClr val="tx2"/>
                </a:solidFill>
                <a:cs typeface="+mn-cs"/>
              </a:rPr>
              <a:t>Prostacyclin</a:t>
            </a:r>
            <a:r>
              <a:rPr lang="zh-TW" altLang="en-US" sz="2800" dirty="0" smtClean="0">
                <a:solidFill>
                  <a:schemeClr val="tx2"/>
                </a:solidFill>
                <a:cs typeface="+mn-cs"/>
              </a:rPr>
              <a:t>（舒張）的平衡，使</a:t>
            </a:r>
            <a:r>
              <a:rPr lang="zh-TW" altLang="en-US" sz="2800" dirty="0">
                <a:solidFill>
                  <a:schemeClr val="tx2"/>
                </a:solidFill>
                <a:cs typeface="+mn-cs"/>
              </a:rPr>
              <a:t>血管</a:t>
            </a:r>
            <a:r>
              <a:rPr lang="zh-TW" altLang="en-US" sz="2800" dirty="0" smtClean="0">
                <a:solidFill>
                  <a:schemeClr val="tx2"/>
                </a:solidFill>
                <a:cs typeface="+mn-cs"/>
              </a:rPr>
              <a:t>收縮。</a:t>
            </a:r>
            <a:endParaRPr lang="zh-TW" altLang="en-US" sz="2800" dirty="0">
              <a:solidFill>
                <a:schemeClr val="tx2"/>
              </a:solidFill>
              <a:cs typeface="+mn-cs"/>
            </a:endParaRPr>
          </a:p>
        </p:txBody>
      </p:sp>
      <p:sp>
        <p:nvSpPr>
          <p:cNvPr id="161795" name="投影片編號版面配置區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7BE1C25-3D12-42F6-99E7-5F3585A7B091}" type="slidenum">
              <a:rPr lang="zh-TW" altLang="en-US">
                <a:latin typeface="MV Boli" pitchFamily="2"/>
                <a:cs typeface="MV Boli" pitchFamily="2"/>
              </a:rPr>
              <a:pPr defTabSz="912813" fontAlgn="base">
                <a:spcBef>
                  <a:spcPct val="0"/>
                </a:spcBef>
                <a:spcAft>
                  <a:spcPct val="0"/>
                </a:spcAft>
              </a:pPr>
              <a:t>63</a:t>
            </a:fld>
            <a:endParaRPr lang="en-US" altLang="zh-TW">
              <a:latin typeface="MV Boli" pitchFamily="2"/>
              <a:cs typeface="MV Boli" pitchFamily="2"/>
            </a:endParaRPr>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22547716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dirty="0" smtClean="0"/>
              <a:t>References</a:t>
            </a:r>
            <a:endParaRPr lang="zh-TW" altLang="en-US" dirty="0"/>
          </a:p>
        </p:txBody>
      </p:sp>
      <p:sp>
        <p:nvSpPr>
          <p:cNvPr id="7" name="內容版面配置區 6"/>
          <p:cNvSpPr>
            <a:spLocks noGrp="1"/>
          </p:cNvSpPr>
          <p:nvPr>
            <p:ph idx="1"/>
          </p:nvPr>
        </p:nvSpPr>
        <p:spPr>
          <a:xfrm>
            <a:off x="792163" y="1762125"/>
            <a:ext cx="7884293" cy="4289425"/>
          </a:xfrm>
        </p:spPr>
        <p:txBody>
          <a:bodyPr/>
          <a:lstStyle/>
          <a:p>
            <a:pPr marL="0" indent="0">
              <a:buNone/>
            </a:pPr>
            <a:r>
              <a:rPr lang="en-US" altLang="zh-TW" dirty="0" err="1"/>
              <a:t>Krinsky</a:t>
            </a:r>
            <a:r>
              <a:rPr lang="en-US" altLang="zh-TW" dirty="0"/>
              <a:t> DL, </a:t>
            </a:r>
            <a:r>
              <a:rPr lang="en-US" altLang="zh-TW" dirty="0" err="1"/>
              <a:t>Berardi</a:t>
            </a:r>
            <a:r>
              <a:rPr lang="en-US" altLang="zh-TW" dirty="0"/>
              <a:t> RR, </a:t>
            </a:r>
            <a:r>
              <a:rPr lang="en-US" altLang="zh-TW" dirty="0" err="1"/>
              <a:t>Ferreri</a:t>
            </a:r>
            <a:r>
              <a:rPr lang="en-US" altLang="zh-TW" dirty="0"/>
              <a:t> SP, et al. </a:t>
            </a:r>
            <a:r>
              <a:rPr lang="en-US" altLang="zh-TW" b="1" dirty="0"/>
              <a:t>Handbook of nonprescription drugs :An interactive approach to self-care. </a:t>
            </a:r>
            <a:r>
              <a:rPr lang="en-US" altLang="zh-TW" dirty="0"/>
              <a:t>17th ed. Washington, D.C.: American Pharmacists Association; 2012. </a:t>
            </a:r>
            <a:endParaRPr lang="zh-TW" altLang="en-US" dirty="0"/>
          </a:p>
        </p:txBody>
      </p:sp>
      <p:sp>
        <p:nvSpPr>
          <p:cNvPr id="4" name="日期版面配置區 3"/>
          <p:cNvSpPr>
            <a:spLocks noGrp="1"/>
          </p:cNvSpPr>
          <p:nvPr>
            <p:ph type="dt" sz="half" idx="10"/>
          </p:nvPr>
        </p:nvSpPr>
        <p:spPr/>
        <p:txBody>
          <a:bodyPr/>
          <a:lstStyle/>
          <a:p>
            <a:pPr>
              <a:defRPr/>
            </a:pPr>
            <a:r>
              <a:rPr lang="en-US" altLang="zh-TW" smtClean="0"/>
              <a:t>2015/7/25</a:t>
            </a:r>
            <a:endParaRPr lang="zh-TW" altLang="en-US"/>
          </a:p>
        </p:txBody>
      </p:sp>
      <p:sp>
        <p:nvSpPr>
          <p:cNvPr id="5" name="投影片編號版面配置區 4"/>
          <p:cNvSpPr>
            <a:spLocks noGrp="1"/>
          </p:cNvSpPr>
          <p:nvPr>
            <p:ph type="sldNum" sz="quarter" idx="12"/>
          </p:nvPr>
        </p:nvSpPr>
        <p:spPr/>
        <p:txBody>
          <a:bodyPr/>
          <a:lstStyle/>
          <a:p>
            <a:pPr>
              <a:defRPr/>
            </a:pPr>
            <a:fld id="{236B14C3-229E-494B-B7E6-27E96FDCD046}" type="slidenum">
              <a:rPr lang="zh-TW" altLang="en-US" smtClean="0"/>
              <a:pPr>
                <a:defRPr/>
              </a:pPr>
              <a:t>64</a:t>
            </a:fld>
            <a:endParaRPr lang="zh-TW" altLang="en-US"/>
          </a:p>
        </p:txBody>
      </p:sp>
    </p:spTree>
    <p:extLst>
      <p:ext uri="{BB962C8B-B14F-4D97-AF65-F5344CB8AC3E}">
        <p14:creationId xmlns:p14="http://schemas.microsoft.com/office/powerpoint/2010/main" val="9977696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51520" y="1124744"/>
            <a:ext cx="8568952" cy="3528392"/>
          </a:xfrm>
        </p:spPr>
        <p:txBody>
          <a:bodyPr rtlCol="0"/>
          <a:lstStyle/>
          <a:p>
            <a:pPr algn="ctr" defTabSz="457161" fontAlgn="auto">
              <a:lnSpc>
                <a:spcPct val="100000"/>
              </a:lnSpc>
              <a:spcAft>
                <a:spcPts val="0"/>
              </a:spcAft>
              <a:defRPr/>
            </a:pPr>
            <a:r>
              <a:rPr lang="en-US" altLang="zh-TW" sz="13800" b="1" dirty="0" smtClean="0">
                <a:solidFill>
                  <a:schemeClr val="accent1">
                    <a:lumMod val="50000"/>
                  </a:schemeClr>
                </a:solidFill>
                <a:effectLst>
                  <a:outerShdw blurRad="38100" dist="38100" dir="2700000" algn="tl">
                    <a:srgbClr val="000000">
                      <a:alpha val="43137"/>
                    </a:srgbClr>
                  </a:outerShdw>
                </a:effectLst>
                <a:cs typeface="MV Boli" pitchFamily="2" charset="0"/>
              </a:rPr>
              <a:t>Thanks Your </a:t>
            </a:r>
            <a:r>
              <a:rPr lang="en-US" altLang="zh-TW" sz="8000" b="1" dirty="0" smtClean="0">
                <a:solidFill>
                  <a:schemeClr val="accent1">
                    <a:lumMod val="50000"/>
                  </a:schemeClr>
                </a:solidFill>
                <a:effectLst>
                  <a:outerShdw blurRad="38100" dist="38100" dir="2700000" algn="tl">
                    <a:srgbClr val="000000">
                      <a:alpha val="43137"/>
                    </a:srgbClr>
                  </a:outerShdw>
                </a:effectLst>
                <a:cs typeface="MV Boli" pitchFamily="2" charset="0"/>
              </a:rPr>
              <a:t/>
            </a:r>
            <a:br>
              <a:rPr lang="en-US" altLang="zh-TW" sz="8000" b="1" dirty="0" smtClean="0">
                <a:solidFill>
                  <a:schemeClr val="accent1">
                    <a:lumMod val="50000"/>
                  </a:schemeClr>
                </a:solidFill>
                <a:effectLst>
                  <a:outerShdw blurRad="38100" dist="38100" dir="2700000" algn="tl">
                    <a:srgbClr val="000000">
                      <a:alpha val="43137"/>
                    </a:srgbClr>
                  </a:outerShdw>
                </a:effectLst>
                <a:cs typeface="MV Boli" pitchFamily="2" charset="0"/>
              </a:rPr>
            </a:br>
            <a:r>
              <a:rPr lang="en-US" altLang="zh-TW" sz="8000" b="1" dirty="0" smtClean="0">
                <a:solidFill>
                  <a:schemeClr val="accent1">
                    <a:lumMod val="50000"/>
                  </a:schemeClr>
                </a:solidFill>
                <a:effectLst>
                  <a:outerShdw blurRad="38100" dist="38100" dir="2700000" algn="tl">
                    <a:srgbClr val="000000">
                      <a:alpha val="43137"/>
                    </a:srgbClr>
                  </a:outerShdw>
                </a:effectLst>
                <a:cs typeface="MV Boli" pitchFamily="2" charset="0"/>
              </a:rPr>
              <a:t>for you attention !! </a:t>
            </a:r>
            <a:endParaRPr lang="en-US" altLang="zh-TW" sz="8000" b="1" dirty="0">
              <a:solidFill>
                <a:schemeClr val="accent1">
                  <a:lumMod val="50000"/>
                </a:schemeClr>
              </a:solidFill>
              <a:effectLst>
                <a:outerShdw blurRad="38100" dist="38100" dir="2700000" algn="tl">
                  <a:srgbClr val="000000">
                    <a:alpha val="43137"/>
                  </a:srgbClr>
                </a:outerShdw>
              </a:effectLst>
              <a:cs typeface="MV Boli" pitchFamily="2" charset="0"/>
            </a:endParaRPr>
          </a:p>
        </p:txBody>
      </p:sp>
      <p:sp>
        <p:nvSpPr>
          <p:cNvPr id="163842" name="投影片編號版面配置區 6"/>
          <p:cNvSpPr>
            <a:spLocks noGrp="1"/>
          </p:cNvSpPr>
          <p:nvPr>
            <p:ph type="sldNum" sz="quarter" idx="4294967295"/>
          </p:nvPr>
        </p:nvSpPr>
        <p:spPr bwMode="auto">
          <a:xfrm>
            <a:off x="4283968" y="6497960"/>
            <a:ext cx="585787" cy="364067"/>
          </a:xfrm>
          <a:prstGeom prst="rect">
            <a:avLst/>
          </a:prstGeom>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EEB25053-585E-4C67-A9BC-CE59529991EE}" type="slidenum">
              <a:rPr lang="zh-TW" altLang="en-US">
                <a:latin typeface="MV Boli" pitchFamily="2"/>
                <a:cs typeface="MV Boli" pitchFamily="2"/>
              </a:rPr>
              <a:pPr defTabSz="912813" fontAlgn="base">
                <a:spcBef>
                  <a:spcPct val="0"/>
                </a:spcBef>
                <a:spcAft>
                  <a:spcPct val="0"/>
                </a:spcAft>
              </a:pPr>
              <a:t>65</a:t>
            </a:fld>
            <a:endParaRPr lang="en-US" altLang="zh-TW" dirty="0">
              <a:latin typeface="MV Boli" pitchFamily="2"/>
              <a:cs typeface="MV Boli" pitchFamily="2"/>
            </a:endParaRPr>
          </a:p>
        </p:txBody>
      </p:sp>
      <p:sp>
        <p:nvSpPr>
          <p:cNvPr id="3" name="日期版面配置區 2"/>
          <p:cNvSpPr>
            <a:spLocks noGrp="1"/>
          </p:cNvSpPr>
          <p:nvPr>
            <p:ph type="dt" sz="half" idx="10"/>
          </p:nvPr>
        </p:nvSpPr>
        <p:spPr/>
        <p:txBody>
          <a:bodyPr/>
          <a:lstStyle/>
          <a:p>
            <a:pPr>
              <a:defRPr/>
            </a:pPr>
            <a:r>
              <a:rPr lang="en-US" altLang="zh-TW" smtClean="0"/>
              <a:t>2015/7/25</a:t>
            </a:r>
            <a:endParaRPr lang="zh-TW" altLang="en-US"/>
          </a:p>
        </p:txBody>
      </p:sp>
    </p:spTree>
    <p:extLst>
      <p:ext uri="{BB962C8B-B14F-4D97-AF65-F5344CB8AC3E}">
        <p14:creationId xmlns:p14="http://schemas.microsoft.com/office/powerpoint/2010/main" val="2598106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a:extLst>
              <a:ext uri="{28A0092B-C50C-407E-A947-70E740481C1C}">
                <a14:useLocalDpi xmlns:a14="http://schemas.microsoft.com/office/drawing/2010/main" val="0"/>
              </a:ext>
            </a:extLst>
          </a:blip>
          <a:srcRect t="2007" b="2445"/>
          <a:stretch/>
        </p:blipFill>
        <p:spPr>
          <a:xfrm>
            <a:off x="1203426" y="260648"/>
            <a:ext cx="6392910" cy="6597352"/>
          </a:xfrm>
          <a:prstGeom prst="rect">
            <a:avLst/>
          </a:prstGeom>
          <a:ln>
            <a:noFill/>
          </a:ln>
          <a:effectLst>
            <a:softEdge rad="112500"/>
          </a:effectLst>
        </p:spPr>
      </p:pic>
      <p:graphicFrame>
        <p:nvGraphicFramePr>
          <p:cNvPr id="6" name="表格 5"/>
          <p:cNvGraphicFramePr>
            <a:graphicFrameLocks noGrp="1"/>
          </p:cNvGraphicFramePr>
          <p:nvPr>
            <p:extLst>
              <p:ext uri="{D42A27DB-BD31-4B8C-83A1-F6EECF244321}">
                <p14:modId xmlns:p14="http://schemas.microsoft.com/office/powerpoint/2010/main" val="4020080348"/>
              </p:ext>
            </p:extLst>
          </p:nvPr>
        </p:nvGraphicFramePr>
        <p:xfrm>
          <a:off x="1907703" y="6165304"/>
          <a:ext cx="5544617" cy="457200"/>
        </p:xfrm>
        <a:graphic>
          <a:graphicData uri="http://schemas.openxmlformats.org/drawingml/2006/table">
            <a:tbl>
              <a:tblPr firstRow="1" bandRow="1">
                <a:tableStyleId>{5C22544A-7EE6-4342-B048-85BDC9FD1C3A}</a:tableStyleId>
              </a:tblPr>
              <a:tblGrid>
                <a:gridCol w="864096"/>
                <a:gridCol w="1268449"/>
                <a:gridCol w="2403959"/>
                <a:gridCol w="1008113"/>
              </a:tblGrid>
              <a:tr h="432048">
                <a:tc>
                  <a:txBody>
                    <a:bodyPr/>
                    <a:lstStyle/>
                    <a:p>
                      <a:pPr algn="ctr"/>
                      <a:r>
                        <a:rPr lang="en-US" altLang="zh-TW" sz="1200" dirty="0" smtClean="0">
                          <a:latin typeface="Arial Unicode MS" panose="020B0604020202020204" pitchFamily="34" charset="-120"/>
                          <a:ea typeface="Arial Unicode MS" panose="020B0604020202020204" pitchFamily="34" charset="-120"/>
                          <a:cs typeface="Arial Unicode MS" panose="020B0604020202020204" pitchFamily="34" charset="-120"/>
                        </a:rPr>
                        <a:t>Menstrual</a:t>
                      </a:r>
                      <a:r>
                        <a:rPr lang="en-US" altLang="zh-TW" sz="1200" baseline="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p>
                    <a:p>
                      <a:pPr algn="ctr"/>
                      <a:r>
                        <a:rPr lang="en-US" altLang="zh-TW" sz="1200" baseline="0" dirty="0" smtClean="0">
                          <a:latin typeface="Arial Unicode MS" panose="020B0604020202020204" pitchFamily="34" charset="-120"/>
                          <a:ea typeface="Arial Unicode MS" panose="020B0604020202020204" pitchFamily="34" charset="-120"/>
                          <a:cs typeface="Arial Unicode MS" panose="020B0604020202020204" pitchFamily="34" charset="-120"/>
                        </a:rPr>
                        <a:t>Phase</a:t>
                      </a:r>
                      <a:endParaRPr lang="zh-TW" altLang="en-US" sz="1200" dirty="0">
                        <a:latin typeface="Arial Unicode MS" panose="020B0604020202020204" pitchFamily="34" charset="-120"/>
                        <a:ea typeface="Arial Unicode MS" panose="020B0604020202020204" pitchFamily="34" charset="-120"/>
                        <a:cs typeface="Arial Unicode MS" panose="020B0604020202020204" pitchFamily="34" charset="-120"/>
                      </a:endParaRPr>
                    </a:p>
                  </a:txBody>
                  <a:tcPr/>
                </a:tc>
                <a:tc>
                  <a:txBody>
                    <a:bodyPr/>
                    <a:lstStyle/>
                    <a:p>
                      <a:pPr marL="0" algn="ctr" defTabSz="914400" rtl="0" eaLnBrk="1" latinLnBrk="0" hangingPunct="1"/>
                      <a:r>
                        <a:rPr lang="en-US" altLang="zh-TW" sz="1200" b="1" kern="1200" dirty="0" smtClean="0">
                          <a:solidFill>
                            <a:schemeClr val="lt1"/>
                          </a:solidFill>
                          <a:latin typeface="Arial Unicode MS" panose="020B0604020202020204" pitchFamily="34" charset="-120"/>
                          <a:ea typeface="Arial Unicode MS" panose="020B0604020202020204" pitchFamily="34" charset="-120"/>
                          <a:cs typeface="Arial Unicode MS" panose="020B0604020202020204" pitchFamily="34" charset="-120"/>
                        </a:rPr>
                        <a:t>Proliferation Phase</a:t>
                      </a:r>
                      <a:endParaRPr lang="zh-TW" altLang="en-US" sz="1200" b="1" kern="1200" dirty="0">
                        <a:solidFill>
                          <a:schemeClr val="lt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tc>
                <a:tc>
                  <a:txBody>
                    <a:bodyPr/>
                    <a:lstStyle/>
                    <a:p>
                      <a:pPr algn="ctr"/>
                      <a:r>
                        <a:rPr lang="en-US" altLang="zh-TW" sz="1200" dirty="0" smtClean="0">
                          <a:latin typeface="Arial Unicode MS" panose="020B0604020202020204" pitchFamily="34" charset="-120"/>
                          <a:ea typeface="Arial Unicode MS" panose="020B0604020202020204" pitchFamily="34" charset="-120"/>
                          <a:cs typeface="Arial Unicode MS" panose="020B0604020202020204" pitchFamily="34" charset="-120"/>
                        </a:rPr>
                        <a:t>Secretory</a:t>
                      </a:r>
                      <a:r>
                        <a:rPr lang="en-US" altLang="zh-TW" sz="1200" baseline="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p>
                    <a:p>
                      <a:pPr algn="ctr"/>
                      <a:r>
                        <a:rPr lang="en-US" altLang="zh-TW" sz="1200" baseline="0" dirty="0" smtClean="0">
                          <a:latin typeface="Arial Unicode MS" panose="020B0604020202020204" pitchFamily="34" charset="-120"/>
                          <a:ea typeface="Arial Unicode MS" panose="020B0604020202020204" pitchFamily="34" charset="-120"/>
                          <a:cs typeface="Arial Unicode MS" panose="020B0604020202020204" pitchFamily="34" charset="-120"/>
                        </a:rPr>
                        <a:t>Phase</a:t>
                      </a:r>
                      <a:endParaRPr lang="zh-TW" altLang="en-US" sz="1200" dirty="0">
                        <a:latin typeface="Arial Unicode MS" panose="020B0604020202020204" pitchFamily="34" charset="-120"/>
                        <a:ea typeface="Arial Unicode MS" panose="020B0604020202020204" pitchFamily="34" charset="-120"/>
                        <a:cs typeface="Arial Unicode MS" panose="020B0604020202020204" pitchFamily="34" charset="-120"/>
                      </a:endParaRPr>
                    </a:p>
                  </a:txBody>
                  <a:tcPr/>
                </a:tc>
                <a:tc>
                  <a:txBody>
                    <a:bodyPr/>
                    <a:lstStyle/>
                    <a:p>
                      <a:pPr algn="ctr"/>
                      <a:r>
                        <a:rPr lang="en-US" altLang="zh-TW" sz="1200" dirty="0" smtClean="0">
                          <a:latin typeface="Arial Unicode MS" panose="020B0604020202020204" pitchFamily="34" charset="-120"/>
                          <a:ea typeface="Arial Unicode MS" panose="020B0604020202020204" pitchFamily="34" charset="-120"/>
                          <a:cs typeface="Arial Unicode MS" panose="020B0604020202020204" pitchFamily="34" charset="-120"/>
                        </a:rPr>
                        <a:t>Menstrual</a:t>
                      </a:r>
                      <a:r>
                        <a:rPr lang="en-US" altLang="zh-TW" sz="1200" baseline="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p>
                    <a:p>
                      <a:pPr algn="ctr"/>
                      <a:r>
                        <a:rPr lang="en-US" altLang="zh-TW" sz="1200" baseline="0" dirty="0" smtClean="0">
                          <a:latin typeface="Arial Unicode MS" panose="020B0604020202020204" pitchFamily="34" charset="-120"/>
                          <a:ea typeface="Arial Unicode MS" panose="020B0604020202020204" pitchFamily="34" charset="-120"/>
                          <a:cs typeface="Arial Unicode MS" panose="020B0604020202020204" pitchFamily="34" charset="-120"/>
                        </a:rPr>
                        <a:t>Phase</a:t>
                      </a:r>
                      <a:endParaRPr lang="zh-TW" altLang="en-US" sz="12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txBody>
                  <a:tcPr/>
                </a:tc>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2417245898"/>
              </p:ext>
            </p:extLst>
          </p:nvPr>
        </p:nvGraphicFramePr>
        <p:xfrm>
          <a:off x="1907704" y="58337"/>
          <a:ext cx="5544616" cy="304800"/>
        </p:xfrm>
        <a:graphic>
          <a:graphicData uri="http://schemas.openxmlformats.org/drawingml/2006/table">
            <a:tbl>
              <a:tblPr firstRow="1" bandRow="1">
                <a:tableStyleId>{5C22544A-7EE6-4342-B048-85BDC9FD1C3A}</a:tableStyleId>
              </a:tblPr>
              <a:tblGrid>
                <a:gridCol w="2132545"/>
                <a:gridCol w="2345799"/>
                <a:gridCol w="1066272"/>
              </a:tblGrid>
              <a:tr h="216024">
                <a:tc>
                  <a:txBody>
                    <a:bodyPr/>
                    <a:lstStyle/>
                    <a:p>
                      <a:pPr algn="ctr"/>
                      <a:r>
                        <a:rPr lang="en-US" altLang="zh-TW" sz="1400" dirty="0" smtClean="0">
                          <a:latin typeface="Arial Unicode MS" panose="020B0604020202020204" pitchFamily="34" charset="-120"/>
                          <a:ea typeface="Arial Unicode MS" panose="020B0604020202020204" pitchFamily="34" charset="-120"/>
                          <a:cs typeface="Arial Unicode MS" panose="020B0604020202020204" pitchFamily="34" charset="-120"/>
                        </a:rPr>
                        <a:t>Follicular Phase</a:t>
                      </a:r>
                      <a:endParaRPr lang="zh-TW" altLang="en-US" sz="1400" b="1" kern="1200" dirty="0">
                        <a:solidFill>
                          <a:schemeClr val="lt1"/>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a:tc>
                <a:tc>
                  <a:txBody>
                    <a:bodyPr/>
                    <a:lstStyle/>
                    <a:p>
                      <a:pPr algn="ctr"/>
                      <a:r>
                        <a:rPr lang="en-US" altLang="zh-TW" sz="1400" dirty="0" smtClean="0">
                          <a:latin typeface="Arial Unicode MS" panose="020B0604020202020204" pitchFamily="34" charset="-120"/>
                          <a:ea typeface="Arial Unicode MS" panose="020B0604020202020204" pitchFamily="34" charset="-120"/>
                          <a:cs typeface="Arial Unicode MS" panose="020B0604020202020204" pitchFamily="34" charset="-120"/>
                        </a:rPr>
                        <a:t>Luteal </a:t>
                      </a:r>
                      <a:r>
                        <a:rPr lang="en-US" altLang="zh-TW" sz="1400" baseline="0" dirty="0" smtClean="0">
                          <a:latin typeface="Arial Unicode MS" panose="020B0604020202020204" pitchFamily="34" charset="-120"/>
                          <a:ea typeface="Arial Unicode MS" panose="020B0604020202020204" pitchFamily="34" charset="-120"/>
                          <a:cs typeface="Arial Unicode MS" panose="020B0604020202020204" pitchFamily="34" charset="-120"/>
                        </a:rPr>
                        <a:t>Phase</a:t>
                      </a:r>
                      <a:endParaRPr lang="zh-TW" altLang="en-US" sz="1400" dirty="0">
                        <a:latin typeface="Arial Unicode MS" panose="020B0604020202020204" pitchFamily="34" charset="-120"/>
                        <a:ea typeface="Arial Unicode MS" panose="020B0604020202020204" pitchFamily="34" charset="-120"/>
                        <a:cs typeface="Arial Unicode MS" panose="020B0604020202020204" pitchFamily="34" charset="-120"/>
                      </a:endParaRPr>
                    </a:p>
                  </a:txBody>
                  <a:tcPr/>
                </a:tc>
                <a:tc>
                  <a:txBody>
                    <a:bodyPr/>
                    <a:lstStyle/>
                    <a:p>
                      <a:pPr algn="ctr"/>
                      <a:endParaRPr lang="zh-TW" altLang="en-US" sz="14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txBody>
                  <a:tcPr/>
                </a:tc>
              </a:tr>
            </a:tbl>
          </a:graphicData>
        </a:graphic>
      </p:graphicFrame>
      <p:sp>
        <p:nvSpPr>
          <p:cNvPr id="9" name="日期版面配置區 8"/>
          <p:cNvSpPr>
            <a:spLocks noGrp="1"/>
          </p:cNvSpPr>
          <p:nvPr>
            <p:ph type="dt" sz="half" idx="10"/>
          </p:nvPr>
        </p:nvSpPr>
        <p:spPr/>
        <p:txBody>
          <a:bodyPr/>
          <a:lstStyle/>
          <a:p>
            <a:pPr>
              <a:defRPr/>
            </a:pPr>
            <a:r>
              <a:rPr lang="en-US" altLang="zh-TW" smtClean="0"/>
              <a:t>2015/7/25</a:t>
            </a:r>
            <a:endParaRPr lang="zh-TW" altLang="en-US"/>
          </a:p>
        </p:txBody>
      </p:sp>
      <p:sp>
        <p:nvSpPr>
          <p:cNvPr id="10" name="投影片編號版面配置區 9"/>
          <p:cNvSpPr>
            <a:spLocks noGrp="1"/>
          </p:cNvSpPr>
          <p:nvPr>
            <p:ph type="sldNum" sz="quarter" idx="12"/>
          </p:nvPr>
        </p:nvSpPr>
        <p:spPr/>
        <p:txBody>
          <a:bodyPr/>
          <a:lstStyle/>
          <a:p>
            <a:pPr>
              <a:defRPr/>
            </a:pPr>
            <a:fld id="{236B14C3-229E-494B-B7E6-27E96FDCD046}" type="slidenum">
              <a:rPr lang="zh-TW" altLang="en-US" smtClean="0"/>
              <a:pPr>
                <a:defRPr/>
              </a:pPr>
              <a:t>7</a:t>
            </a:fld>
            <a:endParaRPr lang="zh-TW" altLang="en-US"/>
          </a:p>
        </p:txBody>
      </p:sp>
    </p:spTree>
    <p:extLst>
      <p:ext uri="{BB962C8B-B14F-4D97-AF65-F5344CB8AC3E}">
        <p14:creationId xmlns:p14="http://schemas.microsoft.com/office/powerpoint/2010/main" val="3154338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252728"/>
          </a:xfrm>
        </p:spPr>
        <p:txBody>
          <a:bodyPr/>
          <a:lstStyle/>
          <a:p>
            <a:pPr fontAlgn="auto">
              <a:spcAft>
                <a:spcPts val="0"/>
              </a:spcAft>
              <a:defRPr/>
            </a:pPr>
            <a:r>
              <a:rPr lang="en-US" altLang="zh-TW" sz="5400" b="1" dirty="0" smtClean="0"/>
              <a:t>Course</a:t>
            </a:r>
            <a:r>
              <a:rPr lang="zh-TW" altLang="en-US" sz="5400" b="1" dirty="0"/>
              <a:t> </a:t>
            </a:r>
            <a:r>
              <a:rPr lang="en-US" altLang="zh-TW" sz="5400" b="1" dirty="0" smtClean="0"/>
              <a:t>Overview</a:t>
            </a:r>
            <a:endParaRPr lang="zh-TW" altLang="en-US" sz="5400" b="1" dirty="0"/>
          </a:p>
        </p:txBody>
      </p:sp>
      <p:sp>
        <p:nvSpPr>
          <p:cNvPr id="15362" name="內容版面配置區 2"/>
          <p:cNvSpPr>
            <a:spLocks noGrp="1"/>
          </p:cNvSpPr>
          <p:nvPr>
            <p:ph idx="1"/>
          </p:nvPr>
        </p:nvSpPr>
        <p:spPr>
          <a:xfrm>
            <a:off x="323528" y="1762125"/>
            <a:ext cx="8496943" cy="4289425"/>
          </a:xfrm>
        </p:spPr>
        <p:txBody>
          <a:bodyPr/>
          <a:lstStyle/>
          <a:p>
            <a:pPr marL="860425" indent="-742950">
              <a:buClr>
                <a:schemeClr val="bg1">
                  <a:lumMod val="85000"/>
                </a:schemeClr>
              </a:buClr>
              <a:buFont typeface="+mj-lt"/>
              <a:buAutoNum type="arabicPeriod"/>
            </a:pPr>
            <a:r>
              <a:rPr lang="en-US" altLang="zh-TW" sz="3200" dirty="0">
                <a:solidFill>
                  <a:schemeClr val="bg1">
                    <a:lumMod val="75000"/>
                  </a:schemeClr>
                </a:solidFill>
              </a:rPr>
              <a:t>Introduction of the menstrual cycle</a:t>
            </a:r>
          </a:p>
          <a:p>
            <a:pPr marL="860425" indent="-742950">
              <a:buClr>
                <a:schemeClr val="tx2"/>
              </a:buClr>
              <a:buFont typeface="+mj-lt"/>
              <a:buAutoNum type="arabicPeriod"/>
            </a:pPr>
            <a:r>
              <a:rPr lang="en-US" altLang="zh-TW" sz="3600" b="1" dirty="0" smtClean="0"/>
              <a:t>Dysmenorrhea </a:t>
            </a:r>
            <a:r>
              <a:rPr lang="zh-TW" altLang="en-US" sz="3600" b="1" dirty="0" smtClean="0"/>
              <a:t>月經困難</a:t>
            </a:r>
            <a:endParaRPr lang="en-US" altLang="zh-TW" sz="3600" b="1" dirty="0" smtClean="0"/>
          </a:p>
          <a:p>
            <a:pPr marL="860425" indent="-742950">
              <a:buClr>
                <a:schemeClr val="bg1">
                  <a:lumMod val="85000"/>
                </a:schemeClr>
              </a:buClr>
              <a:buFont typeface="+mj-lt"/>
              <a:buAutoNum type="arabicPeriod"/>
            </a:pPr>
            <a:r>
              <a:rPr lang="en-US" altLang="zh-TW" sz="3200" dirty="0" smtClean="0">
                <a:solidFill>
                  <a:schemeClr val="bg1">
                    <a:lumMod val="75000"/>
                  </a:schemeClr>
                </a:solidFill>
              </a:rPr>
              <a:t>Premenstrual syndrome(PMS)</a:t>
            </a:r>
          </a:p>
          <a:p>
            <a:pPr marL="860425" indent="-742950">
              <a:buClr>
                <a:schemeClr val="bg1">
                  <a:lumMod val="85000"/>
                </a:schemeClr>
              </a:buClr>
              <a:buFont typeface="+mj-lt"/>
              <a:buAutoNum type="arabicPeriod"/>
            </a:pPr>
            <a:r>
              <a:rPr lang="en-US" altLang="zh-TW" sz="3200" dirty="0" smtClean="0">
                <a:solidFill>
                  <a:schemeClr val="bg1">
                    <a:lumMod val="75000"/>
                  </a:schemeClr>
                </a:solidFill>
              </a:rPr>
              <a:t>Toxic shock syndrome(TSS)</a:t>
            </a:r>
          </a:p>
          <a:p>
            <a:pPr marL="860425" indent="-742950">
              <a:buClr>
                <a:schemeClr val="bg1">
                  <a:lumMod val="85000"/>
                </a:schemeClr>
              </a:buClr>
              <a:buFont typeface="+mj-lt"/>
              <a:buAutoNum type="arabicPeriod"/>
            </a:pPr>
            <a:r>
              <a:rPr lang="en-US" altLang="zh-TW" sz="3200" dirty="0">
                <a:solidFill>
                  <a:schemeClr val="bg1">
                    <a:lumMod val="75000"/>
                  </a:schemeClr>
                </a:solidFill>
              </a:rPr>
              <a:t>Other disorders</a:t>
            </a:r>
          </a:p>
          <a:p>
            <a:pPr marL="860425" indent="-742950">
              <a:buClr>
                <a:schemeClr val="bg1">
                  <a:lumMod val="85000"/>
                </a:schemeClr>
              </a:buClr>
              <a:buFont typeface="+mj-lt"/>
              <a:buAutoNum type="arabicPeriod"/>
            </a:pPr>
            <a:endParaRPr lang="zh-TW" altLang="en-US" sz="3200" dirty="0" smtClean="0">
              <a:solidFill>
                <a:schemeClr val="bg1">
                  <a:lumMod val="75000"/>
                </a:schemeClr>
              </a:solidFill>
            </a:endParaRPr>
          </a:p>
        </p:txBody>
      </p:sp>
      <p:sp>
        <p:nvSpPr>
          <p:cNvPr id="3" name="日期版面配置區 2"/>
          <p:cNvSpPr>
            <a:spLocks noGrp="1"/>
          </p:cNvSpPr>
          <p:nvPr>
            <p:ph type="dt" sz="half" idx="10"/>
          </p:nvPr>
        </p:nvSpPr>
        <p:spPr/>
        <p:txBody>
          <a:bodyPr/>
          <a:lstStyle/>
          <a:p>
            <a:pPr>
              <a:defRPr/>
            </a:pPr>
            <a:r>
              <a:rPr lang="en-US" altLang="zh-TW" smtClean="0"/>
              <a:t>2015/7/25</a:t>
            </a:r>
            <a:endParaRPr lang="zh-TW" altLang="en-US"/>
          </a:p>
        </p:txBody>
      </p:sp>
      <p:sp>
        <p:nvSpPr>
          <p:cNvPr id="4" name="投影片編號版面配置區 3"/>
          <p:cNvSpPr>
            <a:spLocks noGrp="1"/>
          </p:cNvSpPr>
          <p:nvPr>
            <p:ph type="sldNum" sz="quarter" idx="12"/>
          </p:nvPr>
        </p:nvSpPr>
        <p:spPr/>
        <p:txBody>
          <a:bodyPr/>
          <a:lstStyle/>
          <a:p>
            <a:pPr>
              <a:defRPr/>
            </a:pPr>
            <a:fld id="{236B14C3-229E-494B-B7E6-27E96FDCD046}" type="slidenum">
              <a:rPr lang="zh-TW" altLang="en-US" smtClean="0"/>
              <a:pPr>
                <a:defRPr/>
              </a:pPr>
              <a:t>8</a:t>
            </a:fld>
            <a:endParaRPr lang="zh-TW" altLang="en-US"/>
          </a:p>
        </p:txBody>
      </p:sp>
    </p:spTree>
    <p:extLst>
      <p:ext uri="{BB962C8B-B14F-4D97-AF65-F5344CB8AC3E}">
        <p14:creationId xmlns:p14="http://schemas.microsoft.com/office/powerpoint/2010/main" val="481539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384"/>
            <a:ext cx="9144000" cy="1124744"/>
          </a:xfrm>
        </p:spPr>
        <p:txBody>
          <a:bodyPr/>
          <a:lstStyle/>
          <a:p>
            <a:r>
              <a:rPr lang="en-US" altLang="zh-TW" sz="4400" b="1" dirty="0" smtClean="0"/>
              <a:t>Classification of Dysmenorrhea</a:t>
            </a:r>
            <a:endParaRPr lang="zh-TW" altLang="en-US" sz="4400" b="1" dirty="0"/>
          </a:p>
        </p:txBody>
      </p:sp>
      <p:graphicFrame>
        <p:nvGraphicFramePr>
          <p:cNvPr id="4" name="表格 3"/>
          <p:cNvGraphicFramePr>
            <a:graphicFrameLocks noGrp="1"/>
          </p:cNvGraphicFramePr>
          <p:nvPr>
            <p:extLst>
              <p:ext uri="{D42A27DB-BD31-4B8C-83A1-F6EECF244321}">
                <p14:modId xmlns:p14="http://schemas.microsoft.com/office/powerpoint/2010/main" val="1934548523"/>
              </p:ext>
            </p:extLst>
          </p:nvPr>
        </p:nvGraphicFramePr>
        <p:xfrm>
          <a:off x="0" y="891500"/>
          <a:ext cx="9143999" cy="5921876"/>
        </p:xfrm>
        <a:graphic>
          <a:graphicData uri="http://schemas.openxmlformats.org/drawingml/2006/table">
            <a:tbl>
              <a:tblPr firstRow="1" firstCol="1" bandRow="1">
                <a:tableStyleId>{93296810-A885-4BE3-A3E7-6D5BEEA58F35}</a:tableStyleId>
              </a:tblPr>
              <a:tblGrid>
                <a:gridCol w="1763688"/>
                <a:gridCol w="3240360"/>
                <a:gridCol w="4139951"/>
              </a:tblGrid>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txBody>
                  <a:tcPr marT="34290" marB="34290" anchor="ctr">
                    <a:solidFill>
                      <a:schemeClr val="tx2"/>
                    </a:solidFill>
                  </a:tcPr>
                </a:tc>
                <a:tc>
                  <a:txBody>
                    <a:bodyPr/>
                    <a:lstStyle/>
                    <a:p>
                      <a:pPr algn="ctr"/>
                      <a:r>
                        <a:rPr lang="en-US" altLang="zh-TW" sz="2400" b="1" dirty="0" smtClean="0">
                          <a:latin typeface="Arial Unicode MS" panose="020B0604020202020204" pitchFamily="34" charset="-120"/>
                          <a:ea typeface="Arial Unicode MS" panose="020B0604020202020204" pitchFamily="34" charset="-120"/>
                          <a:cs typeface="Arial Unicode MS" panose="020B0604020202020204" pitchFamily="34" charset="-120"/>
                        </a:rPr>
                        <a:t>Primary</a:t>
                      </a:r>
                    </a:p>
                  </a:txBody>
                  <a:tcPr marT="34290" marB="34290">
                    <a:solidFill>
                      <a:schemeClr val="tx2"/>
                    </a:solidFill>
                  </a:tcPr>
                </a:tc>
                <a:tc>
                  <a:txBody>
                    <a:bodyPr/>
                    <a:lstStyle/>
                    <a:p>
                      <a:pPr algn="ctr"/>
                      <a:r>
                        <a:rPr lang="en-US" altLang="zh-TW" sz="2400" b="1" dirty="0" smtClean="0">
                          <a:latin typeface="Arial Unicode MS" panose="020B0604020202020204" pitchFamily="34" charset="-120"/>
                          <a:ea typeface="Arial Unicode MS" panose="020B0604020202020204" pitchFamily="34" charset="-120"/>
                          <a:cs typeface="Arial Unicode MS" panose="020B0604020202020204" pitchFamily="34" charset="-120"/>
                        </a:rPr>
                        <a:t>Secondary</a:t>
                      </a:r>
                    </a:p>
                  </a:txBody>
                  <a:tcPr marT="34290" marB="34290">
                    <a:solidFill>
                      <a:schemeClr val="tx2"/>
                    </a:solidFill>
                  </a:tcPr>
                </a:tc>
              </a:tr>
              <a:tr h="2088232">
                <a:tc>
                  <a:txBody>
                    <a:bodyPr/>
                    <a:lstStyle/>
                    <a:p>
                      <a:r>
                        <a:rPr lang="en-US" altLang="zh-TW" sz="1800" dirty="0" smtClean="0">
                          <a:latin typeface="Arial Unicode MS" panose="020B0604020202020204" pitchFamily="34" charset="-120"/>
                          <a:ea typeface="Arial Unicode MS" panose="020B0604020202020204" pitchFamily="34" charset="-120"/>
                          <a:cs typeface="Arial Unicode MS" panose="020B0604020202020204" pitchFamily="34" charset="-120"/>
                        </a:rPr>
                        <a:t>Cause</a:t>
                      </a:r>
                      <a:endParaRPr lang="zh-TW" altLang="en-US" sz="1800" dirty="0">
                        <a:latin typeface="Arial Unicode MS" panose="020B0604020202020204" pitchFamily="34" charset="-120"/>
                        <a:ea typeface="Arial Unicode MS" panose="020B0604020202020204" pitchFamily="34" charset="-120"/>
                        <a:cs typeface="Arial Unicode MS" panose="020B0604020202020204" pitchFamily="34" charset="-120"/>
                      </a:endParaRPr>
                    </a:p>
                  </a:txBody>
                  <a:tcPr marT="34290" marB="34290" anchor="ctr">
                    <a:solidFill>
                      <a:schemeClr val="tx2"/>
                    </a:solidFill>
                  </a:tcPr>
                </a:tc>
                <a:tc>
                  <a:txBody>
                    <a:bodyPr/>
                    <a:lstStyle/>
                    <a:p>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Not</a:t>
                      </a:r>
                      <a:r>
                        <a:rPr lang="en-US" altLang="zh-TW" sz="1800" baseline="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 really sure</a:t>
                      </a:r>
                      <a:endPar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In absence of pelvic disease </a:t>
                      </a:r>
                    </a:p>
                    <a:p>
                      <a:endPar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marT="34290" marB="34290"/>
                </a:tc>
                <a:tc>
                  <a:txBody>
                    <a:bodyPr/>
                    <a:lstStyle/>
                    <a:p>
                      <a:r>
                        <a:rPr lang="en-US" altLang="zh-TW" sz="1800" b="1"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Pelvic pathology</a:t>
                      </a:r>
                    </a:p>
                    <a:p>
                      <a:pPr marL="285750" indent="-285750">
                        <a:buFont typeface="Arial" panose="020B0604020202020204" pitchFamily="34" charset="0"/>
                        <a:buChar char="•"/>
                      </a:pPr>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Endometriosis</a:t>
                      </a:r>
                    </a:p>
                    <a:p>
                      <a:pPr marL="285750" indent="-285750">
                        <a:buFont typeface="Arial" panose="020B0604020202020204" pitchFamily="34" charset="0"/>
                        <a:buChar char="•"/>
                      </a:pPr>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PID</a:t>
                      </a:r>
                    </a:p>
                    <a:p>
                      <a:pPr marL="285750" indent="-285750">
                        <a:buFont typeface="Arial" panose="020B0604020202020204" pitchFamily="34" charset="0"/>
                        <a:buChar char="•"/>
                      </a:pPr>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Ovarian cysts</a:t>
                      </a:r>
                    </a:p>
                    <a:p>
                      <a:pPr marL="285750" indent="-285750">
                        <a:buFont typeface="Arial" panose="020B0604020202020204" pitchFamily="34" charset="0"/>
                        <a:buChar char="•"/>
                      </a:pPr>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Uterine tumors</a:t>
                      </a:r>
                    </a:p>
                    <a:p>
                      <a:pPr marL="285750" indent="-285750">
                        <a:buFont typeface="Arial" panose="020B0604020202020204" pitchFamily="34" charset="0"/>
                        <a:buChar char="•"/>
                      </a:pPr>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Uterine fibroids</a:t>
                      </a:r>
                    </a:p>
                    <a:p>
                      <a:pPr marL="285750" indent="-285750">
                        <a:buFont typeface="Arial" panose="020B0604020202020204" pitchFamily="34" charset="0"/>
                        <a:buChar char="•"/>
                      </a:pPr>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Cervical </a:t>
                      </a:r>
                      <a:r>
                        <a:rPr lang="en-US" altLang="zh-TW" sz="1800" dirty="0" err="1"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os</a:t>
                      </a:r>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 stenosis</a:t>
                      </a:r>
                    </a:p>
                    <a:p>
                      <a:pPr marL="285750" indent="-285750">
                        <a:buFont typeface="Arial" panose="020B0604020202020204" pitchFamily="34" charset="0"/>
                        <a:buChar char="•"/>
                      </a:pPr>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Congenital</a:t>
                      </a:r>
                      <a:r>
                        <a:rPr lang="en-US" altLang="zh-TW" sz="1800" baseline="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abnormalities</a:t>
                      </a:r>
                    </a:p>
                  </a:txBody>
                  <a:tcPr marT="34290" marB="34290"/>
                </a:tc>
              </a:tr>
              <a:tr h="113124">
                <a:tc>
                  <a:txBody>
                    <a:bodyPr/>
                    <a:lstStyle/>
                    <a:p>
                      <a:r>
                        <a:rPr lang="en-US" altLang="zh-TW" sz="1800" dirty="0" smtClean="0">
                          <a:latin typeface="Arial Unicode MS" panose="020B0604020202020204" pitchFamily="34" charset="-120"/>
                          <a:ea typeface="Arial Unicode MS" panose="020B0604020202020204" pitchFamily="34" charset="-120"/>
                          <a:cs typeface="Arial Unicode MS" panose="020B0604020202020204" pitchFamily="34" charset="-120"/>
                        </a:rPr>
                        <a:t>Age</a:t>
                      </a:r>
                      <a:endParaRPr lang="zh-TW" altLang="en-US" sz="1800" dirty="0">
                        <a:latin typeface="Arial Unicode MS" panose="020B0604020202020204" pitchFamily="34" charset="-120"/>
                        <a:ea typeface="Arial Unicode MS" panose="020B0604020202020204" pitchFamily="34" charset="-120"/>
                        <a:cs typeface="Arial Unicode MS" panose="020B0604020202020204" pitchFamily="34" charset="-120"/>
                      </a:endParaRPr>
                    </a:p>
                  </a:txBody>
                  <a:tcPr marT="34290" marB="34290" anchor="ctr">
                    <a:solidFill>
                      <a:schemeClr val="tx2"/>
                    </a:solidFill>
                  </a:tcPr>
                </a:tc>
                <a:tc>
                  <a:txBody>
                    <a:bodyPr/>
                    <a:lstStyle/>
                    <a:p>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Teens &amp; early 20s</a:t>
                      </a:r>
                    </a:p>
                  </a:txBody>
                  <a:tcPr marT="34290" marB="34290"/>
                </a:tc>
                <a:tc>
                  <a:txBody>
                    <a:bodyPr/>
                    <a:lstStyle/>
                    <a:p>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Late</a:t>
                      </a:r>
                      <a:r>
                        <a:rPr lang="en-US" altLang="zh-TW" sz="1800" baseline="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 20s or order</a:t>
                      </a:r>
                      <a:endParaRPr lang="zh-TW" altLang="en-US" sz="1800" dirty="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marT="34290" marB="34290"/>
                </a:tc>
              </a:tr>
              <a:tr h="0">
                <a:tc>
                  <a:txBody>
                    <a:bodyPr/>
                    <a:lstStyle/>
                    <a:p>
                      <a:r>
                        <a:rPr lang="en-US" altLang="zh-TW" sz="1800" dirty="0" smtClean="0">
                          <a:latin typeface="Arial Unicode MS" panose="020B0604020202020204" pitchFamily="34" charset="-120"/>
                          <a:ea typeface="Arial Unicode MS" panose="020B0604020202020204" pitchFamily="34" charset="-120"/>
                          <a:cs typeface="Arial Unicode MS" panose="020B0604020202020204" pitchFamily="34" charset="-120"/>
                        </a:rPr>
                        <a:t>Occur</a:t>
                      </a:r>
                      <a:endParaRPr lang="zh-TW" altLang="en-US" sz="1800" dirty="0">
                        <a:latin typeface="Arial Unicode MS" panose="020B0604020202020204" pitchFamily="34" charset="-120"/>
                        <a:ea typeface="Arial Unicode MS" panose="020B0604020202020204" pitchFamily="34" charset="-120"/>
                        <a:cs typeface="Arial Unicode MS" panose="020B0604020202020204" pitchFamily="34" charset="-120"/>
                      </a:endParaRPr>
                    </a:p>
                  </a:txBody>
                  <a:tcPr marT="34290" marB="34290" anchor="ctr">
                    <a:solidFill>
                      <a:schemeClr val="tx2"/>
                    </a:solidFill>
                  </a:tcPr>
                </a:tc>
                <a:tc>
                  <a:txBody>
                    <a:bodyPr/>
                    <a:lstStyle/>
                    <a:p>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Only</a:t>
                      </a:r>
                      <a:r>
                        <a:rPr lang="en-US" altLang="zh-TW" sz="1800" baseline="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 at menstrual cycle</a:t>
                      </a:r>
                      <a:endParaRPr lang="zh-TW" altLang="en-US" sz="1800" dirty="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marT="34290" marB="34290"/>
                </a:tc>
                <a:tc>
                  <a:txBody>
                    <a:bodyPr/>
                    <a:lstStyle/>
                    <a:p>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All</a:t>
                      </a:r>
                      <a:r>
                        <a:rPr lang="en-US" altLang="zh-TW" sz="1800" baseline="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 the time</a:t>
                      </a:r>
                      <a:endParaRPr lang="zh-TW" altLang="en-US" sz="1800" dirty="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marT="34290" marB="34290"/>
                </a:tc>
              </a:tr>
              <a:tr h="0">
                <a:tc>
                  <a:txBody>
                    <a:bodyPr/>
                    <a:lstStyle/>
                    <a:p>
                      <a:r>
                        <a:rPr lang="en-US" altLang="zh-TW" sz="1800" dirty="0" smtClean="0">
                          <a:latin typeface="Arial Unicode MS" panose="020B0604020202020204" pitchFamily="34" charset="-120"/>
                          <a:ea typeface="Arial Unicode MS" panose="020B0604020202020204" pitchFamily="34" charset="-120"/>
                          <a:cs typeface="Arial Unicode MS" panose="020B0604020202020204" pitchFamily="34" charset="-120"/>
                        </a:rPr>
                        <a:t>Duration</a:t>
                      </a:r>
                      <a:endParaRPr lang="zh-TW" altLang="en-US" sz="1800" dirty="0">
                        <a:latin typeface="Arial Unicode MS" panose="020B0604020202020204" pitchFamily="34" charset="-120"/>
                        <a:ea typeface="Arial Unicode MS" panose="020B0604020202020204" pitchFamily="34" charset="-120"/>
                        <a:cs typeface="Arial Unicode MS" panose="020B0604020202020204" pitchFamily="34" charset="-120"/>
                      </a:endParaRPr>
                    </a:p>
                  </a:txBody>
                  <a:tcPr marT="34290" marB="34290" anchor="ctr">
                    <a:solidFill>
                      <a:schemeClr val="tx2"/>
                    </a:solidFill>
                  </a:tcPr>
                </a:tc>
                <a:tc>
                  <a:txBody>
                    <a:bodyPr/>
                    <a:lstStyle/>
                    <a:p>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Only 2-3 days</a:t>
                      </a:r>
                      <a:endParaRPr lang="zh-TW" altLang="en-US" sz="1800" dirty="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marT="34290" marB="34290"/>
                </a:tc>
                <a:tc>
                  <a:txBody>
                    <a:bodyPr/>
                    <a:lstStyle/>
                    <a:p>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Vary with cause</a:t>
                      </a:r>
                      <a:endParaRPr lang="zh-TW" altLang="en-US" sz="1800" dirty="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marT="34290" marB="34290"/>
                </a:tc>
              </a:tr>
              <a:tr h="236552">
                <a:tc>
                  <a:txBody>
                    <a:bodyPr/>
                    <a:lstStyle/>
                    <a:p>
                      <a:r>
                        <a:rPr lang="en-US" altLang="zh-TW" sz="1800" dirty="0" smtClean="0">
                          <a:latin typeface="Arial Unicode MS" panose="020B0604020202020204" pitchFamily="34" charset="-120"/>
                          <a:ea typeface="Arial Unicode MS" panose="020B0604020202020204" pitchFamily="34" charset="-120"/>
                          <a:cs typeface="Arial Unicode MS" panose="020B0604020202020204" pitchFamily="34" charset="-120"/>
                        </a:rPr>
                        <a:t>Menses</a:t>
                      </a:r>
                      <a:endParaRPr lang="zh-TW" altLang="en-US" sz="1800" dirty="0">
                        <a:latin typeface="Arial Unicode MS" panose="020B0604020202020204" pitchFamily="34" charset="-120"/>
                        <a:ea typeface="Arial Unicode MS" panose="020B0604020202020204" pitchFamily="34" charset="-120"/>
                        <a:cs typeface="Arial Unicode MS" panose="020B0604020202020204" pitchFamily="34" charset="-120"/>
                      </a:endParaRPr>
                    </a:p>
                  </a:txBody>
                  <a:tcPr marT="34290" marB="34290" anchor="ctr">
                    <a:solidFill>
                      <a:schemeClr val="tx2"/>
                    </a:solidFill>
                  </a:tcPr>
                </a:tc>
                <a:tc>
                  <a:txBody>
                    <a:bodyPr/>
                    <a:lstStyle/>
                    <a:p>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Regular</a:t>
                      </a:r>
                    </a:p>
                    <a:p>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Normal</a:t>
                      </a:r>
                      <a:r>
                        <a:rPr lang="en-US" altLang="zh-TW" sz="1800" baseline="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 blood loss</a:t>
                      </a:r>
                      <a:endParaRPr lang="zh-TW" altLang="en-US" sz="1800" dirty="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marT="34290" marB="34290"/>
                </a:tc>
                <a:tc>
                  <a:txBody>
                    <a:bodyPr/>
                    <a:lstStyle/>
                    <a:p>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Irregular</a:t>
                      </a:r>
                    </a:p>
                    <a:p>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Menorrhagia</a:t>
                      </a:r>
                      <a:endParaRPr lang="zh-TW" altLang="en-US" sz="1800" dirty="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marT="34290" marB="34290"/>
                </a:tc>
              </a:tr>
              <a:tr h="433677">
                <a:tc>
                  <a:txBody>
                    <a:bodyPr/>
                    <a:lstStyle/>
                    <a:p>
                      <a:r>
                        <a:rPr lang="en-US" altLang="zh-TW" sz="1800" dirty="0" smtClean="0">
                          <a:latin typeface="Arial Unicode MS" panose="020B0604020202020204" pitchFamily="34" charset="-120"/>
                          <a:ea typeface="Arial Unicode MS" panose="020B0604020202020204" pitchFamily="34" charset="-120"/>
                          <a:cs typeface="Arial Unicode MS" panose="020B0604020202020204" pitchFamily="34" charset="-120"/>
                        </a:rPr>
                        <a:t>Response to NSAIDs</a:t>
                      </a:r>
                      <a:endParaRPr lang="zh-TW" altLang="en-US" sz="1800" dirty="0">
                        <a:latin typeface="Arial Unicode MS" panose="020B0604020202020204" pitchFamily="34" charset="-120"/>
                        <a:ea typeface="Arial Unicode MS" panose="020B0604020202020204" pitchFamily="34" charset="-120"/>
                        <a:cs typeface="Arial Unicode MS" panose="020B0604020202020204" pitchFamily="34" charset="-120"/>
                      </a:endParaRPr>
                    </a:p>
                  </a:txBody>
                  <a:tcPr marT="34290" marB="34290" anchor="ctr">
                    <a:solidFill>
                      <a:schemeClr val="tx2"/>
                    </a:solidFill>
                  </a:tcPr>
                </a:tc>
                <a:tc>
                  <a:txBody>
                    <a:bodyPr/>
                    <a:lstStyle/>
                    <a:p>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Yes</a:t>
                      </a:r>
                      <a:endParaRPr lang="zh-TW" altLang="en-US" sz="1800" dirty="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marT="34290" marB="34290"/>
                </a:tc>
                <a:tc>
                  <a:txBody>
                    <a:bodyPr/>
                    <a:lstStyle/>
                    <a:p>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No</a:t>
                      </a:r>
                      <a:endParaRPr lang="zh-TW" altLang="en-US" sz="1800" dirty="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marT="34290" marB="34290"/>
                </a:tc>
              </a:tr>
              <a:tr h="370264">
                <a:tc>
                  <a:txBody>
                    <a:bodyPr/>
                    <a:lstStyle/>
                    <a:p>
                      <a:r>
                        <a:rPr lang="en-US" altLang="zh-TW" sz="1800" dirty="0" smtClean="0">
                          <a:latin typeface="Arial Unicode MS" panose="020B0604020202020204" pitchFamily="34" charset="-120"/>
                          <a:ea typeface="Arial Unicode MS" panose="020B0604020202020204" pitchFamily="34" charset="-120"/>
                          <a:cs typeface="Arial Unicode MS" panose="020B0604020202020204" pitchFamily="34" charset="-120"/>
                        </a:rPr>
                        <a:t>Symptoms</a:t>
                      </a:r>
                      <a:endParaRPr lang="zh-TW" altLang="en-US" sz="1800" dirty="0">
                        <a:latin typeface="Arial Unicode MS" panose="020B0604020202020204" pitchFamily="34" charset="-120"/>
                        <a:ea typeface="Arial Unicode MS" panose="020B0604020202020204" pitchFamily="34" charset="-120"/>
                        <a:cs typeface="Arial Unicode MS" panose="020B0604020202020204" pitchFamily="34" charset="-120"/>
                      </a:endParaRPr>
                    </a:p>
                  </a:txBody>
                  <a:tcPr marT="34290" marB="34290" anchor="ctr">
                    <a:solidFill>
                      <a:schemeClr val="tx2"/>
                    </a:solidFill>
                  </a:tcPr>
                </a:tc>
                <a:tc>
                  <a:txBody>
                    <a:bodyPr/>
                    <a:lstStyle/>
                    <a:p>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NV, fatigue, dizziness, irritability,</a:t>
                      </a:r>
                      <a:r>
                        <a:rPr lang="en-US" altLang="zh-TW" sz="1800" baseline="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 diarrhea, headache, </a:t>
                      </a:r>
                      <a:r>
                        <a:rPr lang="en-US" altLang="zh-TW" sz="1800" baseline="0" dirty="0" err="1"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dysmenorrphea</a:t>
                      </a:r>
                      <a:r>
                        <a:rPr lang="en-US" altLang="zh-TW" sz="1800" baseline="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 pain</a:t>
                      </a:r>
                      <a:endParaRPr lang="zh-TW" altLang="en-US" sz="1800" dirty="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marT="34290" marB="34290"/>
                </a:tc>
                <a:tc>
                  <a:txBody>
                    <a:bodyPr/>
                    <a:lstStyle/>
                    <a:p>
                      <a:r>
                        <a:rPr lang="en-US" altLang="zh-TW" sz="180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Vary according</a:t>
                      </a:r>
                      <a:r>
                        <a:rPr lang="en-US" altLang="zh-TW" sz="1800" baseline="0" dirty="0" smtClean="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rPr>
                        <a:t> to secondary causes; may include dyspareunia, pelvic tenderness</a:t>
                      </a:r>
                      <a:endParaRPr lang="zh-TW" altLang="en-US" sz="1800" dirty="0">
                        <a:solidFill>
                          <a:schemeClr val="tx2"/>
                        </a:solidFill>
                        <a:latin typeface="Arial Unicode MS" panose="020B0604020202020204" pitchFamily="34" charset="-120"/>
                        <a:ea typeface="Arial Unicode MS" panose="020B0604020202020204" pitchFamily="34" charset="-120"/>
                        <a:cs typeface="Arial Unicode MS" panose="020B0604020202020204" pitchFamily="34" charset="-120"/>
                      </a:endParaRPr>
                    </a:p>
                  </a:txBody>
                  <a:tcPr marT="34290" marB="34290"/>
                </a:tc>
              </a:tr>
            </a:tbl>
          </a:graphicData>
        </a:graphic>
      </p:graphicFrame>
      <p:sp>
        <p:nvSpPr>
          <p:cNvPr id="7" name="日期版面配置區 6"/>
          <p:cNvSpPr>
            <a:spLocks noGrp="1"/>
          </p:cNvSpPr>
          <p:nvPr>
            <p:ph type="dt" sz="half" idx="10"/>
          </p:nvPr>
        </p:nvSpPr>
        <p:spPr/>
        <p:txBody>
          <a:bodyPr/>
          <a:lstStyle/>
          <a:p>
            <a:pPr>
              <a:defRPr/>
            </a:pPr>
            <a:r>
              <a:rPr lang="en-US" altLang="zh-TW" smtClean="0"/>
              <a:t>2015/7/25</a:t>
            </a:r>
            <a:endParaRPr lang="zh-TW" altLang="en-US"/>
          </a:p>
        </p:txBody>
      </p:sp>
      <p:sp>
        <p:nvSpPr>
          <p:cNvPr id="8" name="投影片編號版面配置區 7"/>
          <p:cNvSpPr>
            <a:spLocks noGrp="1"/>
          </p:cNvSpPr>
          <p:nvPr>
            <p:ph type="sldNum" sz="quarter" idx="12"/>
          </p:nvPr>
        </p:nvSpPr>
        <p:spPr/>
        <p:txBody>
          <a:bodyPr/>
          <a:lstStyle/>
          <a:p>
            <a:pPr>
              <a:defRPr/>
            </a:pPr>
            <a:fld id="{236B14C3-229E-494B-B7E6-27E96FDCD046}" type="slidenum">
              <a:rPr lang="zh-TW" altLang="en-US" smtClean="0"/>
              <a:pPr>
                <a:defRPr/>
              </a:pPr>
              <a:t>9</a:t>
            </a:fld>
            <a:endParaRPr lang="zh-TW" altLang="en-US"/>
          </a:p>
        </p:txBody>
      </p:sp>
    </p:spTree>
    <p:extLst>
      <p:ext uri="{BB962C8B-B14F-4D97-AF65-F5344CB8AC3E}">
        <p14:creationId xmlns:p14="http://schemas.microsoft.com/office/powerpoint/2010/main" val="33339595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注入">
  <a:themeElements>
    <a:clrScheme name="注入">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注入">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注入">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注入.thmx</Template>
  <TotalTime>17593</TotalTime>
  <Words>4409</Words>
  <Application>Microsoft Office PowerPoint</Application>
  <PresentationFormat>如螢幕大小 (4:3)</PresentationFormat>
  <Paragraphs>843</Paragraphs>
  <Slides>65</Slides>
  <Notes>44</Notes>
  <HiddenSlides>0</HiddenSlides>
  <MMClips>0</MMClips>
  <ScaleCrop>false</ScaleCrop>
  <HeadingPairs>
    <vt:vector size="4" baseType="variant">
      <vt:variant>
        <vt:lpstr>佈景主題</vt:lpstr>
      </vt:variant>
      <vt:variant>
        <vt:i4>1</vt:i4>
      </vt:variant>
      <vt:variant>
        <vt:lpstr>投影片標題</vt:lpstr>
      </vt:variant>
      <vt:variant>
        <vt:i4>65</vt:i4>
      </vt:variant>
    </vt:vector>
  </HeadingPairs>
  <TitlesOfParts>
    <vt:vector size="66" baseType="lpstr">
      <vt:lpstr>注入</vt:lpstr>
      <vt:lpstr>PowerPoint 簡報</vt:lpstr>
      <vt:lpstr>Course Overview</vt:lpstr>
      <vt:lpstr>Course Overview</vt:lpstr>
      <vt:lpstr>月經的開始與結束</vt:lpstr>
      <vt:lpstr>Menstrual Cycle Hypothalamic-Pituitary-Ovarian Axis</vt:lpstr>
      <vt:lpstr>Menstrual Cycle</vt:lpstr>
      <vt:lpstr>PowerPoint 簡報</vt:lpstr>
      <vt:lpstr>Course Overview</vt:lpstr>
      <vt:lpstr>Classification of Dysmenorrhea</vt:lpstr>
      <vt:lpstr>Pathophysiology</vt:lpstr>
      <vt:lpstr>Risk of Dysmenorrhea</vt:lpstr>
      <vt:lpstr>Treatment</vt:lpstr>
      <vt:lpstr>Nonpharmacologic Therapy</vt:lpstr>
      <vt:lpstr>Nonpharmacologic Therapy</vt:lpstr>
      <vt:lpstr>Nonpharmacologic Therapy</vt:lpstr>
      <vt:lpstr>Nonpharmacologic Therapy</vt:lpstr>
      <vt:lpstr>Nonpharmacologic Therapy</vt:lpstr>
      <vt:lpstr>Nonpharmacologic Therapy</vt:lpstr>
      <vt:lpstr>Nonpharmacologic Therapy</vt:lpstr>
      <vt:lpstr>Nonpharmacologic Therapy</vt:lpstr>
      <vt:lpstr>Nonpharmacologic Therapy</vt:lpstr>
      <vt:lpstr>Nonpharmacologic Therapy</vt:lpstr>
      <vt:lpstr>Nonpharmacologic Therapy</vt:lpstr>
      <vt:lpstr>Nonpharmacologic Therapy</vt:lpstr>
      <vt:lpstr>Dysmenorrhea Pharmacologic Therapy</vt:lpstr>
      <vt:lpstr>Pharmacologic Therapy</vt:lpstr>
      <vt:lpstr>Pharmacologic Therapy</vt:lpstr>
      <vt:lpstr>Pharmacologic Therapy</vt:lpstr>
      <vt:lpstr>Pharmacologic Therapy</vt:lpstr>
      <vt:lpstr>Pharmacologic Therapy</vt:lpstr>
      <vt:lpstr>Drug Selection</vt:lpstr>
      <vt:lpstr>Drug Selection</vt:lpstr>
      <vt:lpstr>Complementary Therapy</vt:lpstr>
      <vt:lpstr>PowerPoint 簡報</vt:lpstr>
      <vt:lpstr>Complementary Therapy</vt:lpstr>
      <vt:lpstr>Complementary Therapy</vt:lpstr>
      <vt:lpstr>Complementary Therapy</vt:lpstr>
      <vt:lpstr>Course Overview</vt:lpstr>
      <vt:lpstr>Introduction: PMS</vt:lpstr>
      <vt:lpstr>PMS Pathophysiology</vt:lpstr>
      <vt:lpstr>PowerPoint 簡報</vt:lpstr>
      <vt:lpstr>Clinical Presentation</vt:lpstr>
      <vt:lpstr>Nonpharmacologic Therapy</vt:lpstr>
      <vt:lpstr>Nonpharmacologic Therapy</vt:lpstr>
      <vt:lpstr>Nonpharmacologic Therapy</vt:lpstr>
      <vt:lpstr>Pharmacologic Therapy</vt:lpstr>
      <vt:lpstr>Pharmacologic Therapy</vt:lpstr>
      <vt:lpstr>Pharmacologic Therapy</vt:lpstr>
      <vt:lpstr>Drug selection</vt:lpstr>
      <vt:lpstr>Patient Counseling for PMS</vt:lpstr>
      <vt:lpstr>Course Overview</vt:lpstr>
      <vt:lpstr>Introduction: TSS</vt:lpstr>
      <vt:lpstr>Pathophysiology of TTS</vt:lpstr>
      <vt:lpstr>棉條(Tampons) vs 棉墊 (Pad)</vt:lpstr>
      <vt:lpstr>Clinical Presentation</vt:lpstr>
      <vt:lpstr>What Can We do…</vt:lpstr>
      <vt:lpstr>Course Overview</vt:lpstr>
      <vt:lpstr>Amenorrhea </vt:lpstr>
      <vt:lpstr>Amenorrhea</vt:lpstr>
      <vt:lpstr>Amenorrhea</vt:lpstr>
      <vt:lpstr>Menorrhagia</vt:lpstr>
      <vt:lpstr>Menorrhagia</vt:lpstr>
      <vt:lpstr>Menorrhagia</vt:lpstr>
      <vt:lpstr>References</vt:lpstr>
      <vt:lpstr>Thanks Your  for you attention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懷孕與哺乳正確用藥</dc:title>
  <dc:creator>TingTing</dc:creator>
  <cp:lastModifiedBy>operator</cp:lastModifiedBy>
  <cp:revision>174</cp:revision>
  <dcterms:created xsi:type="dcterms:W3CDTF">2012-10-31T05:52:46Z</dcterms:created>
  <dcterms:modified xsi:type="dcterms:W3CDTF">2015-07-22T05:04:06Z</dcterms:modified>
</cp:coreProperties>
</file>